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07" r:id="rId4"/>
    <p:sldMasterId id="2147484264" r:id="rId5"/>
  </p:sldMasterIdLst>
  <p:notesMasterIdLst>
    <p:notesMasterId r:id="rId90"/>
  </p:notesMasterIdLst>
  <p:handoutMasterIdLst>
    <p:handoutMasterId r:id="rId91"/>
  </p:handoutMasterIdLst>
  <p:sldIdLst>
    <p:sldId id="1281" r:id="rId6"/>
    <p:sldId id="1282" r:id="rId7"/>
    <p:sldId id="1283" r:id="rId8"/>
    <p:sldId id="1284" r:id="rId9"/>
    <p:sldId id="1342" r:id="rId10"/>
    <p:sldId id="1308" r:id="rId11"/>
    <p:sldId id="1310" r:id="rId12"/>
    <p:sldId id="1309" r:id="rId13"/>
    <p:sldId id="1311" r:id="rId14"/>
    <p:sldId id="1312" r:id="rId15"/>
    <p:sldId id="1315" r:id="rId16"/>
    <p:sldId id="1316" r:id="rId17"/>
    <p:sldId id="1317" r:id="rId18"/>
    <p:sldId id="1318" r:id="rId19"/>
    <p:sldId id="1319" r:id="rId20"/>
    <p:sldId id="1320" r:id="rId21"/>
    <p:sldId id="1321" r:id="rId22"/>
    <p:sldId id="1322" r:id="rId23"/>
    <p:sldId id="1323" r:id="rId24"/>
    <p:sldId id="1324" r:id="rId25"/>
    <p:sldId id="1325" r:id="rId26"/>
    <p:sldId id="1304" r:id="rId27"/>
    <p:sldId id="1339" r:id="rId28"/>
    <p:sldId id="1340" r:id="rId29"/>
    <p:sldId id="1346" r:id="rId30"/>
    <p:sldId id="1341" r:id="rId31"/>
    <p:sldId id="1347" r:id="rId32"/>
    <p:sldId id="1306" r:id="rId33"/>
    <p:sldId id="1313" r:id="rId34"/>
    <p:sldId id="1314" r:id="rId35"/>
    <p:sldId id="1345" r:id="rId36"/>
    <p:sldId id="1326" r:id="rId37"/>
    <p:sldId id="1327" r:id="rId38"/>
    <p:sldId id="1328" r:id="rId39"/>
    <p:sldId id="1329" r:id="rId40"/>
    <p:sldId id="1330" r:id="rId41"/>
    <p:sldId id="1331" r:id="rId42"/>
    <p:sldId id="1332" r:id="rId43"/>
    <p:sldId id="1333" r:id="rId44"/>
    <p:sldId id="1334" r:id="rId45"/>
    <p:sldId id="1335" r:id="rId46"/>
    <p:sldId id="1336" r:id="rId47"/>
    <p:sldId id="1337" r:id="rId48"/>
    <p:sldId id="1343" r:id="rId49"/>
    <p:sldId id="1344" r:id="rId50"/>
    <p:sldId id="1338" r:id="rId51"/>
    <p:sldId id="1285" r:id="rId52"/>
    <p:sldId id="1291" r:id="rId53"/>
    <p:sldId id="1292" r:id="rId54"/>
    <p:sldId id="1293" r:id="rId55"/>
    <p:sldId id="1294" r:id="rId56"/>
    <p:sldId id="1295" r:id="rId57"/>
    <p:sldId id="1296" r:id="rId58"/>
    <p:sldId id="1298" r:id="rId59"/>
    <p:sldId id="1299" r:id="rId60"/>
    <p:sldId id="1301" r:id="rId61"/>
    <p:sldId id="1302" r:id="rId62"/>
    <p:sldId id="1303" r:id="rId63"/>
    <p:sldId id="1290" r:id="rId64"/>
    <p:sldId id="1239" r:id="rId65"/>
    <p:sldId id="1240" r:id="rId66"/>
    <p:sldId id="1241" r:id="rId67"/>
    <p:sldId id="1242" r:id="rId68"/>
    <p:sldId id="1243" r:id="rId69"/>
    <p:sldId id="1244" r:id="rId70"/>
    <p:sldId id="1245" r:id="rId71"/>
    <p:sldId id="1246" r:id="rId72"/>
    <p:sldId id="1247" r:id="rId73"/>
    <p:sldId id="1248" r:id="rId74"/>
    <p:sldId id="1249" r:id="rId75"/>
    <p:sldId id="1250" r:id="rId76"/>
    <p:sldId id="1286" r:id="rId77"/>
    <p:sldId id="1254" r:id="rId78"/>
    <p:sldId id="1255" r:id="rId79"/>
    <p:sldId id="1275" r:id="rId80"/>
    <p:sldId id="1288" r:id="rId81"/>
    <p:sldId id="1279" r:id="rId82"/>
    <p:sldId id="1272" r:id="rId83"/>
    <p:sldId id="1287" r:id="rId84"/>
    <p:sldId id="1260" r:id="rId85"/>
    <p:sldId id="1261" r:id="rId86"/>
    <p:sldId id="1262" r:id="rId87"/>
    <p:sldId id="1263" r:id="rId88"/>
    <p:sldId id="1264" r:id="rId89"/>
  </p:sldIdLst>
  <p:sldSz cx="12436475" cy="6994525"/>
  <p:notesSz cx="9309100" cy="7023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pos="3917">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582881"/>
    <a:srgbClr val="00336A"/>
    <a:srgbClr val="002D86"/>
    <a:srgbClr val="FFC000"/>
    <a:srgbClr val="000000"/>
    <a:srgbClr val="2F296F"/>
    <a:srgbClr val="7E64AD"/>
    <a:srgbClr val="F0A82F"/>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7" autoAdjust="0"/>
    <p:restoredTop sz="93206" autoAdjust="0"/>
  </p:normalViewPr>
  <p:slideViewPr>
    <p:cSldViewPr snapToGrid="0" snapToObjects="1">
      <p:cViewPr>
        <p:scale>
          <a:sx n="100" d="100"/>
          <a:sy n="100" d="100"/>
        </p:scale>
        <p:origin x="738" y="522"/>
      </p:cViewPr>
      <p:guideLst>
        <p:guide orient="horz" pos="2664"/>
        <p:guide pos="3917"/>
      </p:guideLst>
    </p:cSldViewPr>
  </p:slideViewPr>
  <p:outlineViewPr>
    <p:cViewPr>
      <p:scale>
        <a:sx n="33" d="100"/>
        <a:sy n="33" d="100"/>
      </p:scale>
      <p:origin x="0" y="-2019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15" d="100"/>
          <a:sy n="115" d="100"/>
        </p:scale>
        <p:origin x="1488" y="102"/>
      </p:cViewPr>
      <p:guideLst>
        <p:guide orient="horz" pos="2212"/>
        <p:guide pos="2932"/>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pattFill prst="ltDnDiag">
              <a:fgClr>
                <a:schemeClr val="bg1">
                  <a:lumMod val="75000"/>
                </a:schemeClr>
              </a:fgClr>
              <a:bgClr>
                <a:schemeClr val="bg1">
                  <a:lumMod val="75000"/>
                </a:schemeClr>
              </a:bgClr>
            </a:pattFill>
            <a:ln>
              <a:noFill/>
            </a:ln>
          </c:spPr>
          <c:dPt>
            <c:idx val="0"/>
            <c:bubble3D val="0"/>
            <c:spPr>
              <a:solidFill>
                <a:srgbClr val="96BB11"/>
              </a:solidFill>
              <a:ln w="19050">
                <a:noFill/>
              </a:ln>
              <a:effectLst/>
            </c:spPr>
            <c:extLst>
              <c:ext xmlns:c16="http://schemas.microsoft.com/office/drawing/2014/chart" uri="{C3380CC4-5D6E-409C-BE32-E72D297353CC}">
                <c16:uniqueId val="{00000001-414A-4F56-87D1-E30F573CD426}"/>
              </c:ext>
            </c:extLst>
          </c:dPt>
          <c:dPt>
            <c:idx val="1"/>
            <c:bubble3D val="0"/>
            <c:spPr>
              <a:solidFill>
                <a:srgbClr val="00336A"/>
              </a:solidFill>
              <a:ln w="19050">
                <a:noFill/>
              </a:ln>
              <a:effectLst/>
            </c:spPr>
            <c:extLst>
              <c:ext xmlns:c16="http://schemas.microsoft.com/office/drawing/2014/chart" uri="{C3380CC4-5D6E-409C-BE32-E72D297353CC}">
                <c16:uniqueId val="{00000003-414A-4F56-87D1-E30F573CD426}"/>
              </c:ext>
            </c:extLst>
          </c:dPt>
          <c:dPt>
            <c:idx val="2"/>
            <c:bubble3D val="0"/>
            <c:spPr>
              <a:pattFill prst="ltDnDiag">
                <a:fgClr>
                  <a:schemeClr val="bg1">
                    <a:lumMod val="75000"/>
                  </a:schemeClr>
                </a:fgClr>
                <a:bgClr>
                  <a:schemeClr val="bg1">
                    <a:lumMod val="75000"/>
                  </a:schemeClr>
                </a:bgClr>
              </a:pattFill>
              <a:ln w="19050">
                <a:noFill/>
              </a:ln>
              <a:effectLst/>
            </c:spPr>
            <c:extLst>
              <c:ext xmlns:c16="http://schemas.microsoft.com/office/drawing/2014/chart" uri="{C3380CC4-5D6E-409C-BE32-E72D297353CC}">
                <c16:uniqueId val="{00000005-414A-4F56-87D1-E30F573CD426}"/>
              </c:ext>
            </c:extLst>
          </c:dPt>
          <c:dPt>
            <c:idx val="3"/>
            <c:bubble3D val="0"/>
            <c:spPr>
              <a:pattFill prst="ltDnDiag">
                <a:fgClr>
                  <a:schemeClr val="bg1">
                    <a:lumMod val="75000"/>
                  </a:schemeClr>
                </a:fgClr>
                <a:bgClr>
                  <a:schemeClr val="bg1">
                    <a:lumMod val="75000"/>
                  </a:schemeClr>
                </a:bgClr>
              </a:pattFill>
              <a:ln w="19050">
                <a:noFill/>
              </a:ln>
              <a:effectLst/>
            </c:spPr>
            <c:extLst>
              <c:ext xmlns:c16="http://schemas.microsoft.com/office/drawing/2014/chart" uri="{C3380CC4-5D6E-409C-BE32-E72D297353CC}">
                <c16:uniqueId val="{00000007-414A-4F56-87D1-E30F573CD426}"/>
              </c:ext>
            </c:extLst>
          </c:dPt>
          <c:cat>
            <c:strRef>
              <c:f>Sheet1!$A$2:$A$5</c:f>
              <c:strCache>
                <c:ptCount val="2"/>
                <c:pt idx="0">
                  <c:v>1st Qtr</c:v>
                </c:pt>
                <c:pt idx="1">
                  <c:v>2nd Qtr</c:v>
                </c:pt>
              </c:strCache>
            </c:strRef>
          </c:cat>
          <c:val>
            <c:numRef>
              <c:f>Sheet1!$B$2:$B$5</c:f>
              <c:numCache>
                <c:formatCode>0%</c:formatCode>
                <c:ptCount val="4"/>
                <c:pt idx="0">
                  <c:v>0.74</c:v>
                </c:pt>
                <c:pt idx="1">
                  <c:v>0.26</c:v>
                </c:pt>
              </c:numCache>
            </c:numRef>
          </c:val>
          <c:extLst>
            <c:ext xmlns:c16="http://schemas.microsoft.com/office/drawing/2014/chart" uri="{C3380CC4-5D6E-409C-BE32-E72D297353CC}">
              <c16:uniqueId val="{00000008-414A-4F56-87D1-E30F573CD42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pattFill prst="ltDnDiag">
              <a:fgClr>
                <a:schemeClr val="bg1">
                  <a:lumMod val="75000"/>
                </a:schemeClr>
              </a:fgClr>
              <a:bgClr>
                <a:schemeClr val="bg1">
                  <a:lumMod val="75000"/>
                </a:schemeClr>
              </a:bgClr>
            </a:pattFill>
            <a:ln>
              <a:noFill/>
            </a:ln>
          </c:spPr>
          <c:dPt>
            <c:idx val="0"/>
            <c:bubble3D val="0"/>
            <c:spPr>
              <a:solidFill>
                <a:srgbClr val="96BB11"/>
              </a:solidFill>
              <a:ln w="19050">
                <a:noFill/>
              </a:ln>
              <a:effectLst/>
            </c:spPr>
            <c:extLst>
              <c:ext xmlns:c16="http://schemas.microsoft.com/office/drawing/2014/chart" uri="{C3380CC4-5D6E-409C-BE32-E72D297353CC}">
                <c16:uniqueId val="{00000001-D7FC-402C-8761-0A7CFB7F8CE1}"/>
              </c:ext>
            </c:extLst>
          </c:dPt>
          <c:dPt>
            <c:idx val="1"/>
            <c:bubble3D val="0"/>
            <c:spPr>
              <a:solidFill>
                <a:srgbClr val="00336A"/>
              </a:solidFill>
              <a:ln w="19050">
                <a:noFill/>
              </a:ln>
              <a:effectLst/>
            </c:spPr>
            <c:extLst>
              <c:ext xmlns:c16="http://schemas.microsoft.com/office/drawing/2014/chart" uri="{C3380CC4-5D6E-409C-BE32-E72D297353CC}">
                <c16:uniqueId val="{00000003-D7FC-402C-8761-0A7CFB7F8CE1}"/>
              </c:ext>
            </c:extLst>
          </c:dPt>
          <c:dPt>
            <c:idx val="2"/>
            <c:bubble3D val="0"/>
            <c:spPr>
              <a:pattFill prst="ltDnDiag">
                <a:fgClr>
                  <a:schemeClr val="bg1">
                    <a:lumMod val="75000"/>
                  </a:schemeClr>
                </a:fgClr>
                <a:bgClr>
                  <a:schemeClr val="bg1">
                    <a:lumMod val="75000"/>
                  </a:schemeClr>
                </a:bgClr>
              </a:pattFill>
              <a:ln w="19050">
                <a:noFill/>
              </a:ln>
              <a:effectLst/>
            </c:spPr>
            <c:extLst>
              <c:ext xmlns:c16="http://schemas.microsoft.com/office/drawing/2014/chart" uri="{C3380CC4-5D6E-409C-BE32-E72D297353CC}">
                <c16:uniqueId val="{00000005-D7FC-402C-8761-0A7CFB7F8CE1}"/>
              </c:ext>
            </c:extLst>
          </c:dPt>
          <c:dPt>
            <c:idx val="3"/>
            <c:bubble3D val="0"/>
            <c:spPr>
              <a:pattFill prst="ltDnDiag">
                <a:fgClr>
                  <a:schemeClr val="bg1">
                    <a:lumMod val="75000"/>
                  </a:schemeClr>
                </a:fgClr>
                <a:bgClr>
                  <a:schemeClr val="bg1">
                    <a:lumMod val="75000"/>
                  </a:schemeClr>
                </a:bgClr>
              </a:pattFill>
              <a:ln w="19050">
                <a:noFill/>
              </a:ln>
              <a:effectLst/>
            </c:spPr>
            <c:extLst>
              <c:ext xmlns:c16="http://schemas.microsoft.com/office/drawing/2014/chart" uri="{C3380CC4-5D6E-409C-BE32-E72D297353CC}">
                <c16:uniqueId val="{00000007-D7FC-402C-8761-0A7CFB7F8CE1}"/>
              </c:ext>
            </c:extLst>
          </c:dPt>
          <c:cat>
            <c:strRef>
              <c:f>Sheet1!$A$2:$A$5</c:f>
              <c:strCache>
                <c:ptCount val="2"/>
                <c:pt idx="0">
                  <c:v>1st Qtr</c:v>
                </c:pt>
                <c:pt idx="1">
                  <c:v>2nd Qtr</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8-D7FC-402C-8761-0A7CFB7F8C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pattFill prst="ltDnDiag">
              <a:fgClr>
                <a:schemeClr val="bg1">
                  <a:lumMod val="75000"/>
                </a:schemeClr>
              </a:fgClr>
              <a:bgClr>
                <a:schemeClr val="bg1">
                  <a:lumMod val="75000"/>
                </a:schemeClr>
              </a:bgClr>
            </a:pattFill>
            <a:ln>
              <a:noFill/>
            </a:ln>
          </c:spPr>
          <c:dPt>
            <c:idx val="0"/>
            <c:bubble3D val="0"/>
            <c:spPr>
              <a:solidFill>
                <a:srgbClr val="96BB11"/>
              </a:solidFill>
              <a:ln w="19050">
                <a:noFill/>
              </a:ln>
              <a:effectLst/>
            </c:spPr>
            <c:extLst>
              <c:ext xmlns:c16="http://schemas.microsoft.com/office/drawing/2014/chart" uri="{C3380CC4-5D6E-409C-BE32-E72D297353CC}">
                <c16:uniqueId val="{00000001-E466-465A-878D-2E0E87DC74D1}"/>
              </c:ext>
            </c:extLst>
          </c:dPt>
          <c:dPt>
            <c:idx val="1"/>
            <c:bubble3D val="0"/>
            <c:spPr>
              <a:pattFill prst="ltDnDiag">
                <a:fgClr>
                  <a:schemeClr val="bg1">
                    <a:lumMod val="75000"/>
                  </a:schemeClr>
                </a:fgClr>
                <a:bgClr>
                  <a:schemeClr val="bg1">
                    <a:lumMod val="75000"/>
                  </a:schemeClr>
                </a:bgClr>
              </a:pattFill>
              <a:ln w="19050">
                <a:noFill/>
              </a:ln>
              <a:effectLst/>
            </c:spPr>
            <c:extLst>
              <c:ext xmlns:c16="http://schemas.microsoft.com/office/drawing/2014/chart" uri="{C3380CC4-5D6E-409C-BE32-E72D297353CC}">
                <c16:uniqueId val="{00000003-E466-465A-878D-2E0E87DC74D1}"/>
              </c:ext>
            </c:extLst>
          </c:dPt>
          <c:dPt>
            <c:idx val="2"/>
            <c:bubble3D val="0"/>
            <c:spPr>
              <a:pattFill prst="ltDnDiag">
                <a:fgClr>
                  <a:schemeClr val="bg1">
                    <a:lumMod val="75000"/>
                  </a:schemeClr>
                </a:fgClr>
                <a:bgClr>
                  <a:schemeClr val="bg1">
                    <a:lumMod val="75000"/>
                  </a:schemeClr>
                </a:bgClr>
              </a:pattFill>
              <a:ln w="19050">
                <a:noFill/>
              </a:ln>
              <a:effectLst/>
            </c:spPr>
            <c:extLst>
              <c:ext xmlns:c16="http://schemas.microsoft.com/office/drawing/2014/chart" uri="{C3380CC4-5D6E-409C-BE32-E72D297353CC}">
                <c16:uniqueId val="{00000005-E466-465A-878D-2E0E87DC74D1}"/>
              </c:ext>
            </c:extLst>
          </c:dPt>
          <c:dPt>
            <c:idx val="3"/>
            <c:bubble3D val="0"/>
            <c:spPr>
              <a:pattFill prst="ltDnDiag">
                <a:fgClr>
                  <a:schemeClr val="bg1">
                    <a:lumMod val="75000"/>
                  </a:schemeClr>
                </a:fgClr>
                <a:bgClr>
                  <a:schemeClr val="bg1">
                    <a:lumMod val="75000"/>
                  </a:schemeClr>
                </a:bgClr>
              </a:pattFill>
              <a:ln w="19050">
                <a:noFill/>
              </a:ln>
              <a:effectLst/>
            </c:spPr>
            <c:extLst>
              <c:ext xmlns:c16="http://schemas.microsoft.com/office/drawing/2014/chart" uri="{C3380CC4-5D6E-409C-BE32-E72D297353CC}">
                <c16:uniqueId val="{00000007-E466-465A-878D-2E0E87DC74D1}"/>
              </c:ext>
            </c:extLst>
          </c:dPt>
          <c:cat>
            <c:strRef>
              <c:f>Sheet1!$A$2:$A$5</c:f>
              <c:strCache>
                <c:ptCount val="1"/>
                <c:pt idx="0">
                  <c:v>1st Qtr</c:v>
                </c:pt>
              </c:strCache>
            </c:strRef>
          </c:cat>
          <c:val>
            <c:numRef>
              <c:f>Sheet1!$B$2:$B$5</c:f>
              <c:numCache>
                <c:formatCode>General</c:formatCode>
                <c:ptCount val="4"/>
                <c:pt idx="0" formatCode="0%">
                  <c:v>1</c:v>
                </c:pt>
              </c:numCache>
            </c:numRef>
          </c:val>
          <c:extLst>
            <c:ext xmlns:c16="http://schemas.microsoft.com/office/drawing/2014/chart" uri="{C3380CC4-5D6E-409C-BE32-E72D297353CC}">
              <c16:uniqueId val="{00000008-E466-465A-878D-2E0E87DC74D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r>
              <a:rPr lang="en-US" dirty="0"/>
              <a:t>One Marketing Template</a:t>
            </a:r>
          </a:p>
          <a:p>
            <a:endParaRPr lang="en-US" dirty="0">
              <a:latin typeface="Segoe UI" pitchFamily="34" charset="0"/>
            </a:endParaRPr>
          </a:p>
        </p:txBody>
      </p:sp>
      <p:sp>
        <p:nvSpPr>
          <p:cNvPr id="7" name="Date Placeholder 6"/>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t>2/5/2016</a:t>
            </a:fld>
            <a:endParaRPr lang="en-US" dirty="0">
              <a:latin typeface="Segoe UI" pitchFamily="34" charset="0"/>
            </a:endParaRPr>
          </a:p>
        </p:txBody>
      </p:sp>
      <p:sp>
        <p:nvSpPr>
          <p:cNvPr id="8" name="Footer Placeholder 7"/>
          <p:cNvSpPr>
            <a:spLocks noGrp="1"/>
          </p:cNvSpPr>
          <p:nvPr>
            <p:ph type="ftr" sz="quarter" idx="2"/>
          </p:nvPr>
        </p:nvSpPr>
        <p:spPr>
          <a:xfrm>
            <a:off x="0" y="6670726"/>
            <a:ext cx="7866190" cy="255328"/>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7850674" y="6670726"/>
            <a:ext cx="1456271" cy="3511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atin typeface="Segoe UI" pitchFamily="34" charset="0"/>
              </a:defRPr>
            </a:lvl1pPr>
          </a:lstStyle>
          <a:p>
            <a:r>
              <a:rPr lang="en-US" dirty="0"/>
              <a:t>One Marketing Template</a:t>
            </a:r>
          </a:p>
          <a:p>
            <a:endParaRPr lang="en-US" dirty="0"/>
          </a:p>
        </p:txBody>
      </p:sp>
      <p:sp>
        <p:nvSpPr>
          <p:cNvPr id="9" name="Slide Image Placeholder 8"/>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6671945"/>
            <a:ext cx="8036856" cy="273400"/>
          </a:xfrm>
          <a:prstGeom prst="rect">
            <a:avLst/>
          </a:prstGeom>
        </p:spPr>
        <p:txBody>
          <a:bodyPr vert="horz" lIns="93324" tIns="46662" rIns="93324" bIns="46662" rtlCol="0" anchor="b"/>
          <a:lstStyle>
            <a:lvl1pPr marL="583273" indent="0" algn="l">
              <a:defRPr sz="1200"/>
            </a:lvl1p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2/5/2016</a:t>
            </a:fld>
            <a:endParaRPr lang="en-US" dirty="0"/>
          </a:p>
        </p:txBody>
      </p:sp>
      <p:sp>
        <p:nvSpPr>
          <p:cNvPr id="12" name="Notes Placeholder 11"/>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8021340" y="6670726"/>
            <a:ext cx="1285605" cy="3511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D6E7FF-31A8-4898-8B67-71AE35B2AA65}"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365996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4:03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94935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4:04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253567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ltLang="en-US"/>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EC0EFBC5-EFC8-4C83-8EB1-BF3F69A97706}" type="datetime8">
              <a:rPr lang="en-US" altLang="en-US" smtClean="0"/>
              <a:pPr>
                <a:defRPr/>
              </a:pPr>
              <a:t>2/5/2016 4:04 PM</a:t>
            </a:fld>
            <a:endParaRPr lang="en-US" altLang="en-US"/>
          </a:p>
        </p:txBody>
      </p:sp>
      <p:sp>
        <p:nvSpPr>
          <p:cNvPr id="7" name="Slide Number Placeholder 6"/>
          <p:cNvSpPr>
            <a:spLocks noGrp="1"/>
          </p:cNvSpPr>
          <p:nvPr>
            <p:ph type="sldNum" sz="quarter" idx="13"/>
          </p:nvPr>
        </p:nvSpPr>
        <p:spPr/>
        <p:txBody>
          <a:bodyPr/>
          <a:lstStyle/>
          <a:p>
            <a:pPr>
              <a:defRPr/>
            </a:pPr>
            <a:fld id="{A843FFF4-B3C3-4CAC-852D-FD5D209A36F7}" type="slidenum">
              <a:rPr lang="en-US" altLang="en-US" smtClean="0"/>
              <a:pPr>
                <a:defRPr/>
              </a:pPr>
              <a:t>13</a:t>
            </a:fld>
            <a:endParaRPr lang="en-US" altLang="en-US"/>
          </a:p>
        </p:txBody>
      </p:sp>
    </p:spTree>
    <p:extLst>
      <p:ext uri="{BB962C8B-B14F-4D97-AF65-F5344CB8AC3E}">
        <p14:creationId xmlns:p14="http://schemas.microsoft.com/office/powerpoint/2010/main" val="267125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ltLang="en-US"/>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EC0EFBC5-EFC8-4C83-8EB1-BF3F69A97706}" type="datetime8">
              <a:rPr lang="en-US" altLang="en-US" smtClean="0"/>
              <a:pPr>
                <a:defRPr/>
              </a:pPr>
              <a:t>2/5/2016 4:04 PM</a:t>
            </a:fld>
            <a:endParaRPr lang="en-US" altLang="en-US"/>
          </a:p>
        </p:txBody>
      </p:sp>
      <p:sp>
        <p:nvSpPr>
          <p:cNvPr id="7" name="Slide Number Placeholder 6"/>
          <p:cNvSpPr>
            <a:spLocks noGrp="1"/>
          </p:cNvSpPr>
          <p:nvPr>
            <p:ph type="sldNum" sz="quarter" idx="13"/>
          </p:nvPr>
        </p:nvSpPr>
        <p:spPr/>
        <p:txBody>
          <a:bodyPr/>
          <a:lstStyle/>
          <a:p>
            <a:pPr>
              <a:defRPr/>
            </a:pPr>
            <a:fld id="{A843FFF4-B3C3-4CAC-852D-FD5D209A36F7}" type="slidenum">
              <a:rPr lang="en-US" altLang="en-US" smtClean="0"/>
              <a:pPr>
                <a:defRPr/>
              </a:pPr>
              <a:t>15</a:t>
            </a:fld>
            <a:endParaRPr lang="en-US" altLang="en-US"/>
          </a:p>
        </p:txBody>
      </p:sp>
    </p:spTree>
    <p:extLst>
      <p:ext uri="{BB962C8B-B14F-4D97-AF65-F5344CB8AC3E}">
        <p14:creationId xmlns:p14="http://schemas.microsoft.com/office/powerpoint/2010/main" val="288908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4:08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315201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4:09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61011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4:09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4077496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TechReady 18</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467" rtl="0" eaLnBrk="0" fontAlgn="base" latinLnBrk="0" hangingPunct="0">
              <a:lnSpc>
                <a:spcPct val="100000"/>
              </a:lnSpc>
              <a:spcBef>
                <a:spcPct val="0"/>
              </a:spcBef>
              <a:spcAft>
                <a:spcPct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anose="020B0502040204020203" pitchFamily="34" charset="0"/>
                <a:ea typeface="Segoe UI" pitchFamily="34" charset="0"/>
                <a:cs typeface="Segoe UI" panose="020B0502040204020203" pitchFamily="34" charset="0"/>
              </a:rPr>
              <a:t>© 2014 Microsoft Corporation. All rights reserved. Microsoft, Windows, and other product names are or may be registered trademarks and/or trademarks in the U.S. and/or other countries.</a:t>
            </a:r>
          </a:p>
          <a:p>
            <a:pPr marL="571500" marR="0" lvl="0" indent="0" algn="l" defTabSz="931467" rtl="0" eaLnBrk="0" fontAlgn="base" latinLnBrk="0" hangingPunct="0">
              <a:lnSpc>
                <a:spcPct val="100000"/>
              </a:lnSpc>
              <a:spcBef>
                <a:spcPct val="0"/>
              </a:spcBef>
              <a:spcAft>
                <a:spcPct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anose="020B0502040204020203" pitchFamily="34" charset="0"/>
                <a:ea typeface="Segoe UI" pitchFamily="34" charset="0"/>
                <a:cs typeface="Segoe UI"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EFAA0E1-D50F-41BC-9414-849274E9F061}"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4:09 PM</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281343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4:11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206276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7E121-5F5D-4511-B484-D6C15DB2C0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53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D6E7FF-31A8-4898-8B67-71AE35B2AA65}"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85788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22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defTabSz="912813">
              <a:defRPr>
                <a:solidFill>
                  <a:schemeClr val="tx1"/>
                </a:solidFill>
                <a:latin typeface="Segoe UI" panose="020B0502040204020203" pitchFamily="34" charset="0"/>
                <a:ea typeface="MS PGothic" panose="020B0600070205080204" pitchFamily="34" charset="-128"/>
              </a:defRPr>
            </a:lvl1pPr>
            <a:lvl2pPr defTabSz="912813">
              <a:defRPr>
                <a:solidFill>
                  <a:schemeClr val="tx1"/>
                </a:solidFill>
                <a:latin typeface="Segoe UI" panose="020B0502040204020203" pitchFamily="34" charset="0"/>
                <a:ea typeface="MS PGothic" panose="020B0600070205080204" pitchFamily="34" charset="-128"/>
              </a:defRPr>
            </a:lvl2pPr>
            <a:lvl3pPr defTabSz="912813">
              <a:defRPr>
                <a:solidFill>
                  <a:schemeClr val="tx1"/>
                </a:solidFill>
                <a:latin typeface="Segoe UI" panose="020B0502040204020203" pitchFamily="34" charset="0"/>
                <a:ea typeface="MS PGothic" panose="020B0600070205080204" pitchFamily="34" charset="-128"/>
              </a:defRPr>
            </a:lvl3pPr>
            <a:lvl4pPr defTabSz="912813">
              <a:defRPr>
                <a:solidFill>
                  <a:schemeClr val="tx1"/>
                </a:solidFill>
                <a:latin typeface="Segoe UI" panose="020B0502040204020203" pitchFamily="34" charset="0"/>
                <a:ea typeface="MS PGothic" panose="020B0600070205080204" pitchFamily="34" charset="-128"/>
              </a:defRPr>
            </a:lvl4pPr>
            <a:lvl5pPr defTabSz="912813">
              <a:defRPr>
                <a:solidFill>
                  <a:schemeClr val="tx1"/>
                </a:solidFill>
                <a:latin typeface="Segoe UI" panose="020B0502040204020203" pitchFamily="34" charset="0"/>
                <a:ea typeface="MS PGothic" panose="020B0600070205080204" pitchFamily="34" charset="-128"/>
              </a:defRPr>
            </a:lvl5pPr>
            <a:lvl6pPr marL="23225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r>
              <a:rPr lang="en-US" altLang="en-US"/>
              <a:t>© 2014 Microsoft Corporation. All rights reserved. MICROSOFT MAKES NO WARRANTIES, EXPRESS, IMPLIED OR STATUTORY, AS TO THE INFORMATION IN THIS PRESENTATION.</a:t>
            </a:r>
          </a:p>
        </p:txBody>
      </p:sp>
      <p:sp>
        <p:nvSpPr>
          <p:cNvPr id="5223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6AF961-C1C8-4E65-A6BF-0CAF19C9FB79}" type="datetime8">
              <a:rPr lang="en-US" altLang="en-US" smtClean="0"/>
              <a:pPr/>
              <a:t>2/5/2016 4:28 PM</a:t>
            </a:fld>
            <a:endParaRPr lang="en-US" altLang="en-US"/>
          </a:p>
        </p:txBody>
      </p:sp>
      <p:sp>
        <p:nvSpPr>
          <p:cNvPr id="5223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CA50A4-54D1-4242-B879-2F1A5813DEDD}" type="slidenum">
              <a:rPr lang="en-US" altLang="en-US" smtClean="0"/>
              <a:pPr/>
              <a:t>24</a:t>
            </a:fld>
            <a:endParaRPr lang="en-US" altLang="en-US"/>
          </a:p>
        </p:txBody>
      </p:sp>
    </p:spTree>
    <p:extLst>
      <p:ext uri="{BB962C8B-B14F-4D97-AF65-F5344CB8AC3E}">
        <p14:creationId xmlns:p14="http://schemas.microsoft.com/office/powerpoint/2010/main" val="124452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dirty="0"/>
              <a:t>Bryon</a:t>
            </a:r>
          </a:p>
          <a:p>
            <a:endParaRPr lang="en-US" sz="5400" dirty="0"/>
          </a:p>
          <a:p>
            <a:r>
              <a:rPr lang="en-US" sz="5400" dirty="0"/>
              <a:t>When</a:t>
            </a:r>
            <a:r>
              <a:rPr lang="en-US" sz="5400" baseline="0" dirty="0"/>
              <a:t> you look at the deployment of storage.  A normal VM that gets deployed gets 2 disks right off the bat.  For Windows you get your c:\ which has a cache attached to it and a d:\ drive which is temporary.  You do not want to put anything critical or </a:t>
            </a:r>
            <a:r>
              <a:rPr lang="en-US" sz="5400" baseline="0" dirty="0" err="1"/>
              <a:t>stateful</a:t>
            </a:r>
            <a:r>
              <a:rPr lang="en-US" sz="5400" baseline="0" dirty="0"/>
              <a:t> on the d-drive – it is </a:t>
            </a:r>
            <a:r>
              <a:rPr lang="en-US" sz="5400" baseline="0" dirty="0" err="1"/>
              <a:t>ment</a:t>
            </a:r>
            <a:r>
              <a:rPr lang="en-US" sz="5400" baseline="0" dirty="0"/>
              <a:t> to be temporary and not designed for persistent storage.</a:t>
            </a:r>
          </a:p>
          <a:p>
            <a:endParaRPr lang="en-US" sz="5400" baseline="0" dirty="0"/>
          </a:p>
          <a:p>
            <a:r>
              <a:rPr lang="en-US" sz="5400" baseline="0" dirty="0"/>
              <a:t>The C-Drive end up being backed by Azure blobs.  These are just your standard blobs in Azure.  If you attach any additional data disks – these are also backed by Azure blobs.</a:t>
            </a:r>
          </a:p>
          <a:p>
            <a:endParaRPr lang="en-US" sz="5400" baseline="0" dirty="0"/>
          </a:p>
          <a:p>
            <a:r>
              <a:rPr lang="en-US" sz="5400" baseline="0" dirty="0"/>
              <a:t>Up to 64 1TB disks attached to a single system</a:t>
            </a:r>
            <a:endParaRPr lang="en-US" sz="5400"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2/5/2016</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0545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73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defTabSz="912813">
              <a:defRPr>
                <a:solidFill>
                  <a:schemeClr val="tx1"/>
                </a:solidFill>
                <a:latin typeface="Segoe UI" panose="020B0502040204020203" pitchFamily="34" charset="0"/>
                <a:ea typeface="MS PGothic" panose="020B0600070205080204" pitchFamily="34" charset="-128"/>
              </a:defRPr>
            </a:lvl1pPr>
            <a:lvl2pPr defTabSz="912813">
              <a:defRPr>
                <a:solidFill>
                  <a:schemeClr val="tx1"/>
                </a:solidFill>
                <a:latin typeface="Segoe UI" panose="020B0502040204020203" pitchFamily="34" charset="0"/>
                <a:ea typeface="MS PGothic" panose="020B0600070205080204" pitchFamily="34" charset="-128"/>
              </a:defRPr>
            </a:lvl2pPr>
            <a:lvl3pPr defTabSz="912813">
              <a:defRPr>
                <a:solidFill>
                  <a:schemeClr val="tx1"/>
                </a:solidFill>
                <a:latin typeface="Segoe UI" panose="020B0502040204020203" pitchFamily="34" charset="0"/>
                <a:ea typeface="MS PGothic" panose="020B0600070205080204" pitchFamily="34" charset="-128"/>
              </a:defRPr>
            </a:lvl3pPr>
            <a:lvl4pPr defTabSz="912813">
              <a:defRPr>
                <a:solidFill>
                  <a:schemeClr val="tx1"/>
                </a:solidFill>
                <a:latin typeface="Segoe UI" panose="020B0502040204020203" pitchFamily="34" charset="0"/>
                <a:ea typeface="MS PGothic" panose="020B0600070205080204" pitchFamily="34" charset="-128"/>
              </a:defRPr>
            </a:lvl4pPr>
            <a:lvl5pPr defTabSz="912813">
              <a:defRPr>
                <a:solidFill>
                  <a:schemeClr val="tx1"/>
                </a:solidFill>
                <a:latin typeface="Segoe UI" panose="020B0502040204020203" pitchFamily="34" charset="0"/>
                <a:ea typeface="MS PGothic" panose="020B0600070205080204" pitchFamily="34" charset="-128"/>
              </a:defRPr>
            </a:lvl5pPr>
            <a:lvl6pPr marL="23225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defTabSz="9128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r>
              <a:rPr lang="en-US" altLang="en-US"/>
              <a:t>© 2014 Microsoft Corporation. All rights reserved. MICROSOFT MAKES NO WARRANTIES, EXPRESS, IMPLIED OR STATUTORY, AS TO THE INFORMATION IN THIS PRESENTATION.</a:t>
            </a:r>
          </a:p>
        </p:txBody>
      </p:sp>
      <p:sp>
        <p:nvSpPr>
          <p:cNvPr id="57350"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08E600-67B7-4FE6-9A53-7182B6C33F05}" type="datetime8">
              <a:rPr lang="en-US" altLang="en-US" smtClean="0"/>
              <a:pPr/>
              <a:t>2/5/2016 4:33 PM</a:t>
            </a:fld>
            <a:endParaRPr lang="en-US" altLang="en-US"/>
          </a:p>
        </p:txBody>
      </p:sp>
      <p:sp>
        <p:nvSpPr>
          <p:cNvPr id="5735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BF7854-B611-44A1-83A7-8E2C58C45ACF}" type="slidenum">
              <a:rPr lang="en-US" altLang="en-US" smtClean="0"/>
              <a:pPr/>
              <a:t>26</a:t>
            </a:fld>
            <a:endParaRPr lang="en-US" altLang="en-US"/>
          </a:p>
        </p:txBody>
      </p:sp>
    </p:spTree>
    <p:extLst>
      <p:ext uri="{BB962C8B-B14F-4D97-AF65-F5344CB8AC3E}">
        <p14:creationId xmlns:p14="http://schemas.microsoft.com/office/powerpoint/2010/main" val="2899323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Bryon</a:t>
            </a:r>
          </a:p>
          <a:p>
            <a:endParaRPr lang="en-US" sz="1000" dirty="0"/>
          </a:p>
          <a:p>
            <a:r>
              <a:rPr lang="en-US" sz="1000" dirty="0"/>
              <a:t>So another aspect that you get free out</a:t>
            </a:r>
            <a:r>
              <a:rPr lang="en-US" sz="1000" baseline="0" dirty="0"/>
              <a:t> of Azure storage is Geo-replication.  Just by flipping this on, you can actually geo-replicate across regions to help safeguard against regional disasters.  </a:t>
            </a:r>
          </a:p>
          <a:p>
            <a:endParaRPr lang="en-US" sz="1000" baseline="0" dirty="0"/>
          </a:p>
          <a:p>
            <a:r>
              <a:rPr lang="en-US" sz="1000" baseline="0" dirty="0"/>
              <a:t>What’s also interesting is that the geo-replicas can be read-accessed.  So you can get access to the replicated data, to validate the data, make sure they look right.  You can even pull them aside and do testing against them and you can even do BI against the data without disrupting the content.  This is all possible using the geo-replication feature in Azure Storage. </a:t>
            </a:r>
          </a:p>
          <a:p>
            <a:endParaRPr lang="en-US" sz="1000" baseline="0" dirty="0"/>
          </a:p>
          <a:p>
            <a:r>
              <a:rPr lang="en-US" sz="1000" dirty="0"/>
              <a:t>______________________</a:t>
            </a:r>
          </a:p>
          <a:p>
            <a:pPr marL="0" marR="0" indent="0" algn="l" defTabSz="932503" rtl="0" eaLnBrk="1" fontAlgn="auto" latinLnBrk="0" hangingPunct="1">
              <a:lnSpc>
                <a:spcPct val="90000"/>
              </a:lnSpc>
              <a:spcBef>
                <a:spcPts val="0"/>
              </a:spcBef>
              <a:spcAft>
                <a:spcPts val="340"/>
              </a:spcAft>
              <a:buClrTx/>
              <a:buSzTx/>
              <a:buFontTx/>
              <a:buNone/>
              <a:tabLst/>
              <a:defRPr/>
            </a:pPr>
            <a:endParaRPr lang="en-US" sz="1000" kern="1200" dirty="0">
              <a:solidFill>
                <a:schemeClr val="tx1"/>
              </a:solidFill>
              <a:effectLst/>
              <a:latin typeface="Segoe UI Light" pitchFamily="34" charset="0"/>
              <a:ea typeface="+mn-ea"/>
              <a:cs typeface="+mn-cs"/>
            </a:endParaRPr>
          </a:p>
          <a:p>
            <a:pPr marL="0" marR="0" indent="0" algn="l" defTabSz="932503" rtl="0" eaLnBrk="1" fontAlgn="auto" latinLnBrk="0" hangingPunct="1">
              <a:lnSpc>
                <a:spcPct val="90000"/>
              </a:lnSpc>
              <a:spcBef>
                <a:spcPts val="0"/>
              </a:spcBef>
              <a:spcAft>
                <a:spcPts val="340"/>
              </a:spcAft>
              <a:buClrTx/>
              <a:buSzTx/>
              <a:buFontTx/>
              <a:buNone/>
              <a:tabLst/>
              <a:defRPr/>
            </a:pPr>
            <a:r>
              <a:rPr lang="en-US" sz="1000" kern="1200" dirty="0">
                <a:solidFill>
                  <a:schemeClr val="tx1"/>
                </a:solidFill>
                <a:effectLst/>
                <a:latin typeface="Segoe UI Light" pitchFamily="34" charset="0"/>
                <a:ea typeface="+mn-ea"/>
                <a:cs typeface="+mn-cs"/>
              </a:rPr>
              <a:t>Additionally, data is asynchronously copied</a:t>
            </a:r>
            <a:r>
              <a:rPr lang="en-US" sz="1000" kern="1200" baseline="0" dirty="0">
                <a:solidFill>
                  <a:schemeClr val="tx1"/>
                </a:solidFill>
                <a:effectLst/>
                <a:latin typeface="Segoe UI Light" pitchFamily="34" charset="0"/>
                <a:ea typeface="+mn-ea"/>
                <a:cs typeface="+mn-cs"/>
              </a:rPr>
              <a:t> to another datacenter that’s at least 400 miles away.</a:t>
            </a:r>
            <a:endParaRPr lang="en-US" sz="1000" kern="1200" dirty="0">
              <a:solidFill>
                <a:schemeClr val="tx1"/>
              </a:solidFill>
              <a:effectLst/>
              <a:latin typeface="Segoe UI Light" pitchFamily="34" charset="0"/>
              <a:ea typeface="+mn-ea"/>
              <a:cs typeface="+mn-cs"/>
            </a:endParaRPr>
          </a:p>
          <a:p>
            <a:endParaRPr lang="en-US" sz="1000" kern="1200" dirty="0">
              <a:solidFill>
                <a:schemeClr val="tx1"/>
              </a:solidFill>
              <a:effectLst/>
              <a:latin typeface="Segoe UI Light" pitchFamily="34" charset="0"/>
              <a:ea typeface="+mn-ea"/>
              <a:cs typeface="+mn-cs"/>
            </a:endParaRPr>
          </a:p>
          <a:p>
            <a:r>
              <a:rPr lang="en-US" sz="1000" kern="1200" dirty="0">
                <a:solidFill>
                  <a:schemeClr val="tx1"/>
                </a:solidFill>
                <a:effectLst/>
                <a:latin typeface="Segoe UI Light" pitchFamily="34" charset="0"/>
                <a:ea typeface="+mn-ea"/>
                <a:cs typeface="+mn-cs"/>
              </a:rPr>
              <a:t>So you can be sure that every piece of data that you store in the Azure Blob is available as well as protected against regional disasters (we call this </a:t>
            </a:r>
            <a:r>
              <a:rPr lang="en-US" sz="1000" b="1" kern="1200" dirty="0">
                <a:solidFill>
                  <a:schemeClr val="tx1"/>
                </a:solidFill>
                <a:effectLst/>
                <a:latin typeface="Segoe UI Light" pitchFamily="34" charset="0"/>
                <a:ea typeface="+mn-ea"/>
                <a:cs typeface="+mn-cs"/>
              </a:rPr>
              <a:t>geo-replication</a:t>
            </a:r>
            <a:r>
              <a:rPr lang="en-US" sz="1000" kern="1200" dirty="0">
                <a:solidFill>
                  <a:schemeClr val="tx1"/>
                </a:solidFill>
                <a:effectLst/>
                <a:latin typeface="Segoe UI Light" pitchFamily="34" charset="0"/>
                <a:ea typeface="+mn-ea"/>
                <a:cs typeface="+mn-cs"/>
              </a:rPr>
              <a:t>). </a:t>
            </a:r>
          </a:p>
          <a:p>
            <a:r>
              <a:rPr lang="en-US" dirty="0"/>
              <a:t> </a:t>
            </a:r>
          </a:p>
          <a:p>
            <a:r>
              <a:rPr lang="en-US" b="1" dirty="0"/>
              <a:t>Geo replication is a unique feature,</a:t>
            </a:r>
            <a:r>
              <a:rPr lang="en-US" b="1" baseline="0" dirty="0"/>
              <a:t> that </a:t>
            </a:r>
            <a:r>
              <a:rPr lang="en-US" b="1" dirty="0"/>
              <a:t>differentiates us from competition. </a:t>
            </a:r>
          </a:p>
        </p:txBody>
      </p:sp>
      <p:sp>
        <p:nvSpPr>
          <p:cNvPr id="4" name="Header Placeholder 3"/>
          <p:cNvSpPr>
            <a:spLocks noGrp="1"/>
          </p:cNvSpPr>
          <p:nvPr>
            <p:ph type="hdr" sz="quarter" idx="10"/>
          </p:nvPr>
        </p:nvSpPr>
        <p:spPr/>
        <p:txBody>
          <a:bodyPr/>
          <a:lstStyle/>
          <a:p>
            <a:r>
              <a:rPr lang="en-US">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75659E-D8FA-4F9E-8546-5AE0E347C6D2}" type="datetime1">
              <a:rPr lang="en-US" smtClean="0">
                <a:solidFill>
                  <a:prstClr val="black"/>
                </a:solidFill>
              </a:rPr>
              <a:pPr/>
              <a:t>2/5/2016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38914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D643321-11AE-460E-A8E9-481C08E2B029}"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03525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3:54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3325559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ltLang="en-US"/>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EC0EFBC5-EFC8-4C83-8EB1-BF3F69A97706}" type="datetime8">
              <a:rPr lang="en-US" altLang="en-US" smtClean="0"/>
              <a:pPr>
                <a:defRPr/>
              </a:pPr>
              <a:t>2/5/2016 4:01 PM</a:t>
            </a:fld>
            <a:endParaRPr lang="en-US" altLang="en-US"/>
          </a:p>
        </p:txBody>
      </p:sp>
      <p:sp>
        <p:nvSpPr>
          <p:cNvPr id="7" name="Slide Number Placeholder 6"/>
          <p:cNvSpPr>
            <a:spLocks noGrp="1"/>
          </p:cNvSpPr>
          <p:nvPr>
            <p:ph type="sldNum" sz="quarter" idx="13"/>
          </p:nvPr>
        </p:nvSpPr>
        <p:spPr/>
        <p:txBody>
          <a:bodyPr/>
          <a:lstStyle/>
          <a:p>
            <a:pPr>
              <a:defRPr/>
            </a:pPr>
            <a:fld id="{A843FFF4-B3C3-4CAC-852D-FD5D209A36F7}" type="slidenum">
              <a:rPr lang="en-US" altLang="en-US" smtClean="0"/>
              <a:pPr>
                <a:defRPr/>
              </a:pPr>
              <a:t>30</a:t>
            </a:fld>
            <a:endParaRPr lang="en-US" altLang="en-US"/>
          </a:p>
        </p:txBody>
      </p:sp>
    </p:spTree>
    <p:extLst>
      <p:ext uri="{BB962C8B-B14F-4D97-AF65-F5344CB8AC3E}">
        <p14:creationId xmlns:p14="http://schemas.microsoft.com/office/powerpoint/2010/main" val="3619488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this lab, you should be working from the ITI – Intro to Azure Infrastructure, specifically the Compute Lab</a:t>
            </a: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One Marketing Template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53C6634-C9C0-47B2-A6B6-63891A2ED36E}"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29306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Segoe UI Light" pitchFamily="34" charset="0"/>
                <a:ea typeface="+mn-ea"/>
                <a:cs typeface="+mn-cs"/>
              </a:rPr>
              <a:t>Premium Storage: High-Performance Storage for Azure Virtual Machine Workloads%</a:t>
            </a:r>
            <a:endParaRPr lang="en-US" sz="900" b="0" kern="1200" dirty="0">
              <a:solidFill>
                <a:schemeClr val="tx1"/>
              </a:solidFill>
              <a:effectLst/>
              <a:latin typeface="Segoe UI Light" pitchFamily="34" charset="0"/>
              <a:ea typeface="+mn-ea"/>
              <a:cs typeface="+mn-cs"/>
            </a:endParaRPr>
          </a:p>
          <a:p>
            <a:r>
              <a:rPr lang="en-US" dirty="0"/>
              <a:t>https://azure.microsoft.com/en-us/documentation/articles/storage-premium-storage-preview-portal/</a:t>
            </a:r>
          </a:p>
          <a:p>
            <a:endParaRPr lang="en-US" dirty="0"/>
          </a:p>
          <a:p>
            <a:r>
              <a:rPr lang="en-US" sz="3200" kern="1200" dirty="0">
                <a:solidFill>
                  <a:schemeClr val="tx1"/>
                </a:solidFill>
                <a:latin typeface="Segoe UI Light" pitchFamily="34" charset="0"/>
                <a:ea typeface="+mn-ea"/>
                <a:cs typeface="+mn-cs"/>
              </a:rPr>
              <a:t>You can use Premium Storage for Disks in one of two ways:</a:t>
            </a:r>
          </a:p>
          <a:p>
            <a:pPr lvl="1"/>
            <a:r>
              <a:rPr lang="en-US" dirty="0"/>
              <a:t>Create a new premium storage account first and then use it when creating the VM</a:t>
            </a:r>
          </a:p>
          <a:p>
            <a:pPr lvl="1"/>
            <a:r>
              <a:rPr lang="en-US" dirty="0"/>
              <a:t>Create a new DS-series or GS-series VM </a:t>
            </a:r>
          </a:p>
          <a:p>
            <a:pPr lvl="2"/>
            <a:r>
              <a:rPr lang="en-US" dirty="0"/>
              <a:t>While creating the VM, you can select a previously created Premium Storage account, create a new one, or let the Azure Portal to create a default premium account</a:t>
            </a:r>
          </a:p>
          <a:p>
            <a:pPr marL="466298" lvl="1" indent="0">
              <a:buNone/>
            </a:pPr>
            <a:endParaRPr lang="en-US" sz="1050" u="sng" dirty="0"/>
          </a:p>
          <a:p>
            <a:pPr marL="914400" lvl="1" indent="0">
              <a:buNone/>
            </a:pPr>
            <a:r>
              <a:rPr lang="en-US" sz="1800" u="sng" dirty="0"/>
              <a:t>Tip</a:t>
            </a:r>
            <a:r>
              <a:rPr lang="en-US" sz="1800" dirty="0"/>
              <a:t>:  To leverage the benefit of Premium Storage, create a Premium Storage account using an account type of </a:t>
            </a:r>
            <a:r>
              <a:rPr lang="en-US" sz="1800" dirty="0" err="1"/>
              <a:t>Premium_LRS</a:t>
            </a:r>
            <a:r>
              <a:rPr lang="en-US" sz="1800" dirty="0"/>
              <a:t> first.  To do this, you can use the Microsoft Azure Preview Portal, Azure PowerShell, or the Service Management REST API</a:t>
            </a:r>
          </a:p>
          <a:p>
            <a:endParaRPr lang="en-US" sz="3200" kern="1200" dirty="0">
              <a:solidFill>
                <a:schemeClr val="tx1"/>
              </a:solidFill>
              <a:latin typeface="Segoe UI Light" pitchFamily="34" charset="0"/>
              <a:ea typeface="+mn-ea"/>
              <a:cs typeface="+mn-cs"/>
            </a:endParaRPr>
          </a:p>
          <a:p>
            <a:r>
              <a:rPr lang="en-US" sz="3200" kern="1200" dirty="0">
                <a:solidFill>
                  <a:schemeClr val="tx1"/>
                </a:solidFill>
                <a:latin typeface="Segoe UI Light" pitchFamily="34" charset="0"/>
                <a:ea typeface="+mn-ea"/>
                <a:cs typeface="+mn-cs"/>
              </a:rPr>
              <a:t>Azure uses the storage account as a container for your operating system (OS) and data disks </a:t>
            </a:r>
          </a:p>
          <a:p>
            <a:pPr lvl="1"/>
            <a:r>
              <a:rPr lang="en-US" dirty="0"/>
              <a:t>If you create an Azure DS-series or GS-series VM and select an Azure Premium Storage account, your operating system and data disks are stored in that storage account</a:t>
            </a:r>
          </a:p>
          <a:p>
            <a:endParaRPr lang="en-US" dirty="0"/>
          </a:p>
          <a:p>
            <a:endParaRPr lang="en-US" dirty="0"/>
          </a:p>
        </p:txBody>
      </p:sp>
      <p:sp>
        <p:nvSpPr>
          <p:cNvPr id="4" name="Header Placeholder 3"/>
          <p:cNvSpPr>
            <a:spLocks noGrp="1"/>
          </p:cNvSpPr>
          <p:nvPr>
            <p:ph type="hdr" sz="quarter" idx="10"/>
          </p:nvPr>
        </p:nvSpPr>
        <p:spPr/>
        <p:txBody>
          <a:bodyPr/>
          <a:lstStyle/>
          <a:p>
            <a:r>
              <a:rPr lang="en-US"/>
              <a:t>Microsoft Ignite 2015</a:t>
            </a:r>
            <a:endParaRPr lang="en-US" dirty="0"/>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2/5/2016 4:13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307988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a:solidFill>
                  <a:schemeClr val="tx1"/>
                </a:solidFill>
                <a:effectLst/>
                <a:latin typeface="Segoe UI Light" pitchFamily="34" charset="0"/>
                <a:ea typeface="+mn-ea"/>
                <a:cs typeface="+mn-cs"/>
              </a:rPr>
              <a:t>Sizes for virtual machines</a:t>
            </a:r>
            <a:r>
              <a:rPr lang="en-US" sz="900" kern="1200" dirty="0">
                <a:solidFill>
                  <a:schemeClr val="tx1"/>
                </a:solidFill>
                <a:effectLst/>
                <a:latin typeface="Segoe UI Light" pitchFamily="34" charset="0"/>
                <a:ea typeface="+mn-ea"/>
                <a:cs typeface="+mn-cs"/>
              </a:rPr>
              <a:t> at </a:t>
            </a:r>
            <a:br>
              <a:rPr lang="en-US" sz="900" kern="1200" dirty="0">
                <a:solidFill>
                  <a:schemeClr val="tx1"/>
                </a:solidFill>
                <a:effectLst/>
                <a:latin typeface="Segoe UI Light" pitchFamily="34" charset="0"/>
                <a:ea typeface="+mn-ea"/>
                <a:cs typeface="+mn-cs"/>
              </a:rPr>
            </a:br>
            <a:r>
              <a:rPr lang="en-US" sz="900" kern="1200" dirty="0">
                <a:solidFill>
                  <a:schemeClr val="tx1"/>
                </a:solidFill>
                <a:effectLst/>
                <a:latin typeface="Segoe UI Light" pitchFamily="34" charset="0"/>
                <a:ea typeface="+mn-ea"/>
                <a:cs typeface="+mn-cs"/>
              </a:rPr>
              <a:t>https://azure.microsoft.com/en-us/documentation/articles/virtual-machines-size-specs/</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4177970-3267-493D-800B-90E491EF66FD}"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0388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269466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Virtual Machines Pricing</a:t>
            </a:r>
          </a:p>
          <a:p>
            <a:r>
              <a:rPr lang="en-US" dirty="0"/>
              <a:t>https://azure.microsoft.com/en-us/pricing/details/virtual-machines/</a:t>
            </a:r>
          </a:p>
          <a:p>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a:solidFill>
                  <a:schemeClr val="tx1"/>
                </a:solidFill>
                <a:effectLst/>
                <a:latin typeface="Segoe UI Light" pitchFamily="34" charset="0"/>
                <a:ea typeface="+mn-ea"/>
                <a:cs typeface="+mn-cs"/>
              </a:rPr>
              <a:t>New D-Series Virtual Machine Sizes</a:t>
            </a:r>
            <a:br>
              <a:rPr lang="en-US" sz="900" kern="1200" dirty="0">
                <a:solidFill>
                  <a:schemeClr val="tx1"/>
                </a:solidFill>
                <a:effectLst/>
                <a:latin typeface="Segoe UI Light" pitchFamily="34" charset="0"/>
                <a:ea typeface="+mn-ea"/>
                <a:cs typeface="+mn-cs"/>
              </a:rPr>
            </a:br>
            <a:r>
              <a:rPr lang="en-US" sz="900" u="none" kern="1200" dirty="0">
                <a:solidFill>
                  <a:schemeClr val="tx1"/>
                </a:solidFill>
                <a:effectLst/>
                <a:latin typeface="Segoe UI Light" pitchFamily="34" charset="0"/>
                <a:ea typeface="+mn-ea"/>
                <a:cs typeface="+mn-cs"/>
              </a:rPr>
              <a:t>https://azure.microsoft.com/en-us/blog/new-d-series-virtual-machine-sizes/</a:t>
            </a:r>
            <a:endParaRPr lang="en-US" dirty="0"/>
          </a:p>
          <a:p>
            <a:endParaRPr lang="en-US" dirty="0"/>
          </a:p>
          <a:p>
            <a:r>
              <a:rPr lang="en-US" b="1" dirty="0"/>
              <a:t>Largest</a:t>
            </a:r>
            <a:r>
              <a:rPr lang="en-US" b="1" baseline="0" dirty="0"/>
              <a:t> VM in the Cloud</a:t>
            </a:r>
            <a:endParaRPr lang="en-US" b="1" dirty="0"/>
          </a:p>
          <a:p>
            <a:r>
              <a:rPr lang="en-US" dirty="0"/>
              <a:t>https://azure.microsoft.com/en-us/blog/largest-vm-in-the-cloud/</a:t>
            </a:r>
          </a:p>
          <a:p>
            <a:endParaRPr lang="en-US" dirty="0"/>
          </a:p>
          <a:p>
            <a:r>
              <a:rPr lang="en-US" b="1" dirty="0">
                <a:effectLst/>
              </a:rPr>
              <a:t>How to choose scale unit</a:t>
            </a:r>
            <a:endParaRPr lang="en-US" dirty="0">
              <a:effectLst/>
            </a:endParaRPr>
          </a:p>
          <a:p>
            <a:r>
              <a:rPr lang="en-US" dirty="0">
                <a:effectLst/>
              </a:rPr>
              <a:t>To ensure you get a SU that will meet your needs for scaling up, ensure the first VM deployed in that Cloud Service (or legacy Affinity Group) is in the upper range. So if you want SU2, deploy an S5 or above (S6 or S7) and you will be in SU2 at that point for all subsequent allocations.  When you deploy a smaller size, like A2, you can get put into many different scale units. You won’t necessarily be in SU1.</a:t>
            </a: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58B23D3-A7FD-4E9D-B22D-4BE34EDD8F3B}"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924847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16610F7-021A-43C0-A609-86F89BFA9B4C}"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525190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5AE67E-1B46-486A-A20A-F518E6B31EB5}"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166539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Azure pricing works</a:t>
            </a:r>
          </a:p>
          <a:p>
            <a:r>
              <a:rPr lang="en-US" dirty="0"/>
              <a:t>https://azure.microsoft.com/en-us/pricing/details/storage/</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F6B3AF1-8D4A-427A-BD11-E747237DF2BD}"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444615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Virtual Machines Documentation</a:t>
            </a:r>
          </a:p>
          <a:p>
            <a:r>
              <a:rPr lang="en-US" dirty="0"/>
              <a:t>https://azure.microsoft.com/en-us/documentation/services/virtual-machines/</a:t>
            </a: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1F5B65-682B-4103-BE34-500F6CF89BC5}"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52061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b="1" kern="1200" dirty="0">
                <a:solidFill>
                  <a:schemeClr val="tx1"/>
                </a:solidFill>
                <a:effectLst/>
                <a:latin typeface="Segoe UI Light" pitchFamily="34" charset="0"/>
                <a:ea typeface="+mn-ea"/>
                <a:cs typeface="+mn-cs"/>
              </a:rPr>
              <a:t>Azure Storage Scalability and Performance Targets</a:t>
            </a:r>
            <a:br>
              <a:rPr lang="en-US" sz="900" kern="1200" dirty="0">
                <a:solidFill>
                  <a:schemeClr val="tx1"/>
                </a:solidFill>
                <a:effectLst/>
                <a:latin typeface="Segoe UI Light" pitchFamily="34" charset="0"/>
                <a:ea typeface="+mn-ea"/>
                <a:cs typeface="+mn-cs"/>
              </a:rPr>
            </a:br>
            <a:r>
              <a:rPr lang="en-US" sz="900" kern="1200" dirty="0">
                <a:solidFill>
                  <a:schemeClr val="tx1"/>
                </a:solidFill>
                <a:effectLst/>
                <a:latin typeface="Segoe UI Light" pitchFamily="34" charset="0"/>
                <a:ea typeface="+mn-ea"/>
                <a:cs typeface="+mn-cs"/>
              </a:rPr>
              <a:t>https://azure.microsoft.com/en-us/documentation/articles/storage-scalability-targets/</a:t>
            </a: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AA2BC0-3F16-445F-8772-9F55B2783A5E}"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170329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a:t>
            </a:r>
            <a:r>
              <a:rPr lang="en-US" baseline="0" dirty="0"/>
              <a:t> applies to Service Manager environment</a:t>
            </a:r>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3D514E6-851D-44CF-A41E-1E2733C064CA}"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788657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can be increased easily with a support</a:t>
            </a:r>
            <a:r>
              <a:rPr lang="en-US" baseline="0" dirty="0"/>
              <a:t> request on a per region basis</a:t>
            </a:r>
          </a:p>
          <a:p>
            <a:r>
              <a:rPr lang="en-US" baseline="0" dirty="0"/>
              <a:t>2 requires additional subscription</a:t>
            </a: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7FB4F79-FCDF-4FE8-AB77-9A94DBD1EBE2}"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946561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Best Practices for Large Deployments of Azure Nodes with Microsoft HPC Pack</a:t>
            </a:r>
          </a:p>
          <a:p>
            <a:r>
              <a:rPr lang="en-US" dirty="0"/>
              <a:t>https://technet.microsoft.com/en-us/library/jj994092.aspx</a:t>
            </a:r>
          </a:p>
          <a:p>
            <a:endParaRPr lang="en-US" dirty="0"/>
          </a:p>
          <a:p>
            <a:r>
              <a:rPr lang="en-US" b="1" dirty="0"/>
              <a:t>Designing for Big Scale in Azure</a:t>
            </a:r>
          </a:p>
          <a:p>
            <a:r>
              <a:rPr lang="en-US" dirty="0"/>
              <a:t>http://blogs.msdn.com/b/kdot/archive/2014/10/09/designing-for-big-scale-in-azure.aspx</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C57597-0D15-4798-8A5E-F7EBB52D9011}"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012281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http://www.iometer.org/</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026EA3-1881-4833-B009-D926A9431A9B}"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74789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Microsoft AzureCon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2/5/2016 4:37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8769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1208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81025" defTabSz="928688">
              <a:defRPr>
                <a:solidFill>
                  <a:schemeClr val="tx1"/>
                </a:solidFill>
                <a:latin typeface="Segoe UI" panose="020B0502040204020203" pitchFamily="34" charset="0"/>
                <a:ea typeface="MS PGothic" panose="020B0600070205080204" pitchFamily="34" charset="-128"/>
              </a:defRPr>
            </a:lvl1pPr>
            <a:lvl2pPr defTabSz="928688">
              <a:defRPr>
                <a:solidFill>
                  <a:schemeClr val="tx1"/>
                </a:solidFill>
                <a:latin typeface="Segoe UI" panose="020B0502040204020203" pitchFamily="34" charset="0"/>
                <a:ea typeface="MS PGothic" panose="020B0600070205080204" pitchFamily="34" charset="-128"/>
              </a:defRPr>
            </a:lvl2pPr>
            <a:lvl3pPr defTabSz="928688">
              <a:defRPr>
                <a:solidFill>
                  <a:schemeClr val="tx1"/>
                </a:solidFill>
                <a:latin typeface="Segoe UI" panose="020B0502040204020203" pitchFamily="34" charset="0"/>
                <a:ea typeface="MS PGothic" panose="020B0600070205080204" pitchFamily="34" charset="-128"/>
              </a:defRPr>
            </a:lvl3pPr>
            <a:lvl4pPr defTabSz="928688">
              <a:defRPr>
                <a:solidFill>
                  <a:schemeClr val="tx1"/>
                </a:solidFill>
                <a:latin typeface="Segoe UI" panose="020B0502040204020203" pitchFamily="34" charset="0"/>
                <a:ea typeface="MS PGothic" panose="020B0600070205080204" pitchFamily="34" charset="-128"/>
              </a:defRPr>
            </a:lvl4pPr>
            <a:lvl5pPr defTabSz="928688">
              <a:defRPr>
                <a:solidFill>
                  <a:schemeClr val="tx1"/>
                </a:solidFill>
                <a:latin typeface="Segoe UI" panose="020B0502040204020203" pitchFamily="34" charset="0"/>
                <a:ea typeface="MS PGothic" panose="020B0600070205080204" pitchFamily="34" charset="-128"/>
              </a:defRPr>
            </a:lvl5pPr>
            <a:lvl6pPr marL="2322513" indent="-36513" defTabSz="928688"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defTabSz="928688"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defTabSz="928688"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defTabSz="928688"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r>
              <a:rPr lang="en-US" altLang="en-US"/>
              <a:t>© 2014 Microsoft Corporation. All rights reserved. MICROSOFT MAKES NO WARRANTIES, EXPRESS, IMPLIED OR STATUTORY, AS TO THE INFORMATION IN THIS PRESENTATION.</a:t>
            </a:r>
          </a:p>
        </p:txBody>
      </p:sp>
      <p:sp>
        <p:nvSpPr>
          <p:cNvPr id="120838"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D4C5DD-523D-4A56-8BEF-1A4918AE6630}" type="datetime8">
              <a:rPr lang="en-US" altLang="en-US" smtClean="0"/>
              <a:pPr/>
              <a:t>2/5/2016 4:44 PM</a:t>
            </a:fld>
            <a:endParaRPr lang="en-US" altLang="en-US"/>
          </a:p>
        </p:txBody>
      </p:sp>
      <p:sp>
        <p:nvSpPr>
          <p:cNvPr id="12083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085D22-823E-450D-A0D1-26A4CE2F71B4}" type="slidenum">
              <a:rPr lang="en-US" altLang="en-US" smtClean="0"/>
              <a:pPr/>
              <a:t>45</a:t>
            </a:fld>
            <a:endParaRPr lang="en-US" altLang="en-US"/>
          </a:p>
        </p:txBody>
      </p:sp>
    </p:spTree>
    <p:extLst>
      <p:ext uri="{BB962C8B-B14F-4D97-AF65-F5344CB8AC3E}">
        <p14:creationId xmlns:p14="http://schemas.microsoft.com/office/powerpoint/2010/main" val="3224557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For</a:t>
            </a:r>
            <a:r>
              <a:rPr lang="en-US" baseline="0" dirty="0"/>
              <a:t> this lab, you should be working from the ITI – Intro to Azure Infrastructure, specifically the Storage Lab</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One Marketing Template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53C6634-C9C0-47B2-A6B6-63891A2ED36E}"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44293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Azure Virtual Network</a:t>
            </a:r>
          </a:p>
          <a:p>
            <a:r>
              <a:rPr lang="en-US" dirty="0"/>
              <a:t>https://azure.microsoft.com/en-us/services/virtual-network/</a:t>
            </a:r>
          </a:p>
          <a:p>
            <a:endParaRPr lang="en-US" dirty="0"/>
          </a:p>
          <a:p>
            <a:r>
              <a:rPr lang="en-US" b="1" u="sng" dirty="0"/>
              <a:t>Virtual Network Documentation</a:t>
            </a:r>
          </a:p>
          <a:p>
            <a:r>
              <a:rPr lang="en-US" dirty="0"/>
              <a:t>https://azure.microsoft.com/en-us/documentation/services/virtual-network/</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5625E41-6CBC-4F98-B21C-E3CEF6922D2B}"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701320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Instance</a:t>
            </a:r>
            <a:r>
              <a:rPr lang="en-US" b="1" u="sng" baseline="0" dirty="0"/>
              <a:t> Level Public IP Overview</a:t>
            </a:r>
          </a:p>
          <a:p>
            <a:r>
              <a:rPr lang="en-US" dirty="0"/>
              <a:t>https://azure.microsoft.com/en-us/documentation/articles/virtual-networks-instance-level-public-ip/</a:t>
            </a:r>
          </a:p>
          <a:p>
            <a:endParaRPr lang="en-US" dirty="0"/>
          </a:p>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2/5/2016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92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805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Reserved IP addresses for Cloud Services &amp; Virtual Machines</a:t>
            </a:r>
          </a:p>
          <a:p>
            <a:r>
              <a:rPr lang="en-US" dirty="0"/>
              <a:t>https://azure.microsoft.com/en-us/blog/reserved-ip-addresses/</a:t>
            </a:r>
          </a:p>
          <a:p>
            <a:endParaRPr lang="en-US" dirty="0"/>
          </a:p>
          <a:p>
            <a:r>
              <a:rPr lang="en-US" b="1" u="sng" dirty="0">
                <a:effectLst/>
              </a:rPr>
              <a:t>Azure Datacenter IP Address Ranges</a:t>
            </a:r>
          </a:p>
          <a:p>
            <a:r>
              <a:rPr lang="en-US" dirty="0"/>
              <a:t>https://msdn.microsoft.com/en-us/library/azure/dn175718.aspx</a:t>
            </a:r>
          </a:p>
        </p:txBody>
      </p:sp>
      <p:sp>
        <p:nvSpPr>
          <p:cNvPr id="4" name="Header Placeholder 3"/>
          <p:cNvSpPr>
            <a:spLocks noGrp="1"/>
          </p:cNvSpPr>
          <p:nvPr>
            <p:ph type="hdr" sz="quarter" idx="10"/>
          </p:nvPr>
        </p:nvSpPr>
        <p:spPr/>
        <p:txBody>
          <a:bodyPr/>
          <a:lstStyle/>
          <a:p>
            <a:r>
              <a:rPr lang="en-US"/>
              <a:t>Microsoft Ignite 2015</a:t>
            </a:r>
            <a:endParaRPr lang="en-US" dirty="0"/>
          </a:p>
        </p:txBody>
      </p:sp>
      <p:sp>
        <p:nvSpPr>
          <p:cNvPr id="5" name="Footer Placeholder 4"/>
          <p:cNvSpPr>
            <a:spLocks noGrp="1"/>
          </p:cNvSpPr>
          <p:nvPr>
            <p:ph type="ftr" sz="quarter" idx="11"/>
          </p:nvPr>
        </p:nvSpPr>
        <p:spPr/>
        <p:txBody>
          <a:bodyPr/>
          <a:lstStyle/>
          <a:p>
            <a:pPr defTabSz="9092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2/5/2016 3:33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962857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Azure DNS</a:t>
            </a:r>
          </a:p>
          <a:p>
            <a:r>
              <a:rPr lang="en-US" dirty="0"/>
              <a:t>https://azure.microsoft.com/en-us/services/dns/</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D2826B-42E6-4961-8ADD-606A520CB640}"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4289085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User Defined Routes and IP Forwarding</a:t>
            </a:r>
          </a:p>
          <a:p>
            <a:r>
              <a:rPr lang="en-US" dirty="0"/>
              <a:t>https://azure.microsoft.com/en-us/documentation/articles/virtual-networks-udr-overview/</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AE1C8B-5101-4C3C-9B9A-467C915B7389}"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2604228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Multiple VM NICs and Network Virtual Appliances in Azure</a:t>
            </a:r>
          </a:p>
          <a:p>
            <a:r>
              <a:rPr lang="en-US" dirty="0"/>
              <a:t>https://azure.microsoft.com/en-us/blog/multiple-vm-nics-and-network-virtual-appliances-in-azure/</a:t>
            </a:r>
          </a:p>
          <a:p>
            <a:endParaRPr lang="en-US" dirty="0"/>
          </a:p>
          <a:p>
            <a:r>
              <a:rPr lang="en-US" b="1" u="sng" dirty="0"/>
              <a:t>Create a Multi-NIC VM with a Public IP in Azure</a:t>
            </a:r>
          </a:p>
          <a:p>
            <a:r>
              <a:rPr lang="en-US" dirty="0"/>
              <a:t>http://blogs.msdn.com/b/rslaten/archive/2014/11/18/create-a-multi-nic-vm-with-a-public-ip-in-azure.aspx</a:t>
            </a:r>
          </a:p>
          <a:p>
            <a:endParaRPr lang="en-US" dirty="0"/>
          </a:p>
          <a:p>
            <a:r>
              <a:rPr lang="en-US" b="1" u="sng" dirty="0"/>
              <a:t>Create a VM with multiple NICs</a:t>
            </a:r>
          </a:p>
          <a:p>
            <a:r>
              <a:rPr lang="en-US" dirty="0"/>
              <a:t>https://azure.microsoft.com/en-us/documentation/articles/virtual-networks-multiple-nics/</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F6AC54-3328-42FC-BC2E-BD8CACB67586}"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482271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effectLst/>
              </a:rPr>
              <a:t>About VPN Devices and Gateways for Virtual Network Connectivity</a:t>
            </a:r>
          </a:p>
          <a:p>
            <a:r>
              <a:rPr lang="en-US" dirty="0"/>
              <a:t>https://msdn.microsoft.com/en-us/library/azure/jj156075.aspx</a:t>
            </a:r>
          </a:p>
          <a:p>
            <a:endParaRPr lang="en-US" dirty="0"/>
          </a:p>
          <a:p>
            <a:r>
              <a:rPr lang="en-US" b="1" u="sng" dirty="0"/>
              <a:t>ExpressRoute</a:t>
            </a:r>
          </a:p>
          <a:p>
            <a:r>
              <a:rPr lang="en-US" dirty="0"/>
              <a:t>https://azure.microsoft.com/en-us/services/expressroute/</a:t>
            </a:r>
          </a:p>
          <a:p>
            <a:endParaRPr lang="en-US" dirty="0"/>
          </a:p>
          <a:p>
            <a:r>
              <a:rPr lang="en-US" b="1" u="sng" dirty="0"/>
              <a:t>ExpressRoute Pricing</a:t>
            </a:r>
          </a:p>
          <a:p>
            <a:r>
              <a:rPr lang="en-US" dirty="0"/>
              <a:t>https://azure.microsoft.com/en-us/pricing/details/expressroute/</a:t>
            </a:r>
          </a:p>
          <a:p>
            <a:endParaRPr lang="en-US" dirty="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a:t>New Networking features and partnerships for Enterprise scenarios</a:t>
            </a:r>
          </a:p>
          <a:p>
            <a:r>
              <a:rPr lang="en-US" dirty="0"/>
              <a:t>https://azure.microsoft.com/en-us/blog/networking-enterprise/</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8731BD-62C8-419D-B2A1-E876ABD5BF6E}" type="datetime1">
              <a:rPr lang="en-US" smtClean="0">
                <a:solidFill>
                  <a:prstClr val="black"/>
                </a:solidFill>
              </a:rPr>
              <a:pPr/>
              <a:t>2/5/2016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239679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Azure Standard VPN Gateway</a:t>
            </a:r>
          </a:p>
          <a:p>
            <a:r>
              <a:rPr lang="en-US" dirty="0"/>
              <a:t>https://azure.microsoft.com/en-us/updates/azure-standard-vpn-gateway/</a:t>
            </a: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BA192A-E29D-4521-A8BB-1293CCCB57F9}"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206533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3:46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2117359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Cloud basics - Security in the cloud</a:t>
            </a:r>
          </a:p>
          <a:p>
            <a:r>
              <a:rPr lang="en-US" dirty="0"/>
              <a:t>http://www.microsoft.com/industry/government/guides/cloud_computing/3-security.aspx</a:t>
            </a:r>
          </a:p>
          <a:p>
            <a:endParaRPr lang="en-US" dirty="0"/>
          </a:p>
          <a:p>
            <a:r>
              <a:rPr lang="en-US" b="1" u="sng" dirty="0"/>
              <a:t>Microsoft Azure Trust Center: Security</a:t>
            </a:r>
          </a:p>
          <a:p>
            <a:r>
              <a:rPr lang="en-US" dirty="0"/>
              <a:t>https://azure.microsoft.com/en-us/support/trust-center/security/</a:t>
            </a: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371354-54AD-4791-BC3B-B349C57649F1}"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1209896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Network Security Groups</a:t>
            </a:r>
          </a:p>
          <a:p>
            <a:r>
              <a:rPr lang="en-US" dirty="0"/>
              <a:t>https://azure.microsoft.com/en-us/blog/network-security-groups/</a:t>
            </a:r>
          </a:p>
          <a:p>
            <a:endParaRPr lang="en-US" dirty="0"/>
          </a:p>
          <a:p>
            <a:r>
              <a:rPr lang="en-US" b="1" u="sng" dirty="0"/>
              <a:t>What is a Network Security Group (NSG)?</a:t>
            </a:r>
          </a:p>
          <a:p>
            <a:r>
              <a:rPr lang="en-US" dirty="0"/>
              <a:t>https://azure.microsoft.com/en-us/documentation/articles/virtual-networks-nsg/</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AF1CF7D-F5BF-43A5-9977-DFA613BC848D}"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1020221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For</a:t>
            </a:r>
            <a:r>
              <a:rPr lang="en-US" baseline="0" dirty="0"/>
              <a:t> this lab, you should be working from the ITI – Intro to Azure Infrastructure, specifically the Networking Lab</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One Marketing Template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53C6634-C9C0-47B2-A6B6-63891A2ED36E}"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52545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Azure Resource Manager overview</a:t>
            </a:r>
          </a:p>
          <a:p>
            <a:r>
              <a:rPr lang="en-US" dirty="0"/>
              <a:t>https://azure.microsoft.com/en-us/documentation/articles/resource-group-overview/</a:t>
            </a:r>
          </a:p>
          <a:p>
            <a:endParaRPr lang="en-US" dirty="0"/>
          </a:p>
          <a:p>
            <a:r>
              <a:rPr lang="en-US" b="1" dirty="0"/>
              <a:t>Understanding Resource Manager deployment and classic deployment</a:t>
            </a:r>
          </a:p>
          <a:p>
            <a:r>
              <a:rPr lang="en-US" dirty="0"/>
              <a:t>https://azure.microsoft.com/en-us/documentation/articles/resource-manager-deployment-model/</a:t>
            </a:r>
          </a:p>
          <a:p>
            <a:endParaRPr lang="en-US" dirty="0"/>
          </a:p>
          <a:p>
            <a:r>
              <a:rPr lang="en-US" b="1" dirty="0"/>
              <a:t>Resource Manager</a:t>
            </a:r>
            <a:r>
              <a:rPr lang="en-US" b="1" baseline="0" dirty="0"/>
              <a:t> Architecture</a:t>
            </a:r>
            <a:endParaRPr lang="en-US" b="1" dirty="0"/>
          </a:p>
          <a:p>
            <a:r>
              <a:rPr lang="en-US" dirty="0"/>
              <a:t>https://azure.microsoft.com/en-us/documentation/articles/virtual-machines-azure-resource-manager-architecture/</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2/5/2016 3:25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6938548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241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2/5/2016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479257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471285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DD7C96B-90F0-44CD-94B1-F85604205D88}"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2165148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practices for designing Azure Resource Manager templates</a:t>
            </a:r>
          </a:p>
          <a:p>
            <a:r>
              <a:rPr lang="en-US" dirty="0"/>
              <a:t>https://azure.microsoft.com/en-us/documentation/articles/best-practices-resource-manager-design-templates/</a:t>
            </a:r>
          </a:p>
          <a:p>
            <a:r>
              <a:rPr lang="en-US" dirty="0"/>
              <a:t>Also, see Appendix for additional slides on this</a:t>
            </a:r>
            <a:r>
              <a:rPr lang="en-US" baseline="0" dirty="0"/>
              <a:t> topic</a:t>
            </a:r>
            <a:endParaRPr lang="en-US" dirty="0"/>
          </a:p>
        </p:txBody>
      </p:sp>
      <p:sp>
        <p:nvSpPr>
          <p:cNvPr id="4" name="Header Placeholder 3"/>
          <p:cNvSpPr>
            <a:spLocks noGrp="1"/>
          </p:cNvSpPr>
          <p:nvPr>
            <p:ph type="hdr" sz="quarter" idx="10"/>
          </p:nvPr>
        </p:nvSpPr>
        <p:spPr/>
        <p:txBody>
          <a:bodyPr/>
          <a:lstStyle/>
          <a:p>
            <a:r>
              <a:rPr lang="en-US"/>
              <a:t>Microsoft Ignite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2/5/2016 3:25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2257764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ctr"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A JSON template file is a text file that contains descriptions of the resources, configurations code and extensions. JSON templates are idempotent, which means that they can be run multiple times without changing the outcome beyond initial deployment. A consequence of this characteristic is that templates can be used to upgrade applications, for example, by scaling out applications with additional VMs. You modify the template to include the specifications for the additional virtual machines. When you deploy the template, Azure Resource Manager will recognize the resources that have previously been deployed and create only the resources that have been added. </a:t>
            </a:r>
          </a:p>
          <a:p>
            <a:pPr rtl="0" fontAlgn="ctr"/>
            <a:endParaRPr lang="en-US" sz="900" kern="1200" dirty="0">
              <a:solidFill>
                <a:schemeClr val="tx1"/>
              </a:solidFill>
              <a:effectLst/>
              <a:latin typeface="Segoe UI Light" pitchFamily="34" charset="0"/>
              <a:ea typeface="+mn-ea"/>
              <a:cs typeface="+mn-cs"/>
            </a:endParaRPr>
          </a:p>
          <a:p>
            <a:pPr rtl="0" fontAlgn="ctr"/>
            <a:r>
              <a:rPr lang="en-US" sz="900" kern="1200" dirty="0">
                <a:solidFill>
                  <a:schemeClr val="tx1"/>
                </a:solidFill>
                <a:effectLst/>
                <a:latin typeface="Segoe UI Light" pitchFamily="34" charset="0"/>
                <a:ea typeface="+mn-ea"/>
                <a:cs typeface="+mn-cs"/>
              </a:rPr>
              <a:t>A JSON template is divided</a:t>
            </a:r>
            <a:r>
              <a:rPr lang="en-US" sz="900" kern="1200" baseline="0" dirty="0">
                <a:solidFill>
                  <a:schemeClr val="tx1"/>
                </a:solidFill>
                <a:effectLst/>
                <a:latin typeface="Segoe UI Light" pitchFamily="34" charset="0"/>
                <a:ea typeface="+mn-ea"/>
                <a:cs typeface="+mn-cs"/>
              </a:rPr>
              <a:t> into </a:t>
            </a:r>
            <a:r>
              <a:rPr lang="en-US" sz="900" kern="1200" dirty="0">
                <a:solidFill>
                  <a:schemeClr val="tx1"/>
                </a:solidFill>
                <a:effectLst/>
                <a:latin typeface="Segoe UI Light" pitchFamily="34" charset="0"/>
                <a:ea typeface="+mn-ea"/>
                <a:cs typeface="+mn-cs"/>
              </a:rPr>
              <a:t>sections: </a:t>
            </a:r>
          </a:p>
          <a:p>
            <a:pPr rtl="0" fontAlgn="ctr"/>
            <a:r>
              <a:rPr lang="en-US" sz="900" b="1" kern="1200" dirty="0">
                <a:solidFill>
                  <a:schemeClr val="tx1"/>
                </a:solidFill>
                <a:effectLst/>
                <a:latin typeface="Segoe UI Light" pitchFamily="34" charset="0"/>
                <a:ea typeface="+mn-ea"/>
                <a:cs typeface="+mn-cs"/>
              </a:rPr>
              <a:t>&lt;CLICK&gt; </a:t>
            </a:r>
            <a:r>
              <a:rPr lang="en-US" sz="900" kern="1200" dirty="0">
                <a:solidFill>
                  <a:schemeClr val="tx1"/>
                </a:solidFill>
                <a:effectLst/>
                <a:latin typeface="Segoe UI Light" pitchFamily="34" charset="0"/>
                <a:ea typeface="+mn-ea"/>
                <a:cs typeface="+mn-cs"/>
              </a:rPr>
              <a:t>The</a:t>
            </a:r>
            <a:r>
              <a:rPr lang="en-US" sz="900" kern="1200" baseline="0" dirty="0">
                <a:solidFill>
                  <a:schemeClr val="tx1"/>
                </a:solidFill>
                <a:effectLst/>
                <a:latin typeface="Segoe UI Light" pitchFamily="34" charset="0"/>
                <a:ea typeface="+mn-ea"/>
                <a:cs typeface="+mn-cs"/>
              </a:rPr>
              <a:t> </a:t>
            </a:r>
            <a:r>
              <a:rPr lang="en-US" sz="900" kern="1200" dirty="0">
                <a:solidFill>
                  <a:schemeClr val="tx1"/>
                </a:solidFill>
                <a:effectLst/>
                <a:latin typeface="Segoe UI Light" pitchFamily="34" charset="0"/>
                <a:ea typeface="+mn-ea"/>
                <a:cs typeface="+mn-cs"/>
              </a:rPr>
              <a:t>$schema (a required element that provides the location of the file that describes the version of the template language)</a:t>
            </a:r>
            <a:r>
              <a:rPr lang="en-US" sz="900" kern="1200" baseline="0" dirty="0">
                <a:solidFill>
                  <a:schemeClr val="tx1"/>
                </a:solidFill>
                <a:effectLst/>
                <a:latin typeface="Segoe UI Light" pitchFamily="34" charset="0"/>
                <a:ea typeface="+mn-ea"/>
                <a:cs typeface="+mn-cs"/>
              </a:rPr>
              <a:t> along with </a:t>
            </a:r>
            <a:r>
              <a:rPr lang="en-US" sz="900" kern="1200" dirty="0">
                <a:solidFill>
                  <a:schemeClr val="tx1"/>
                </a:solidFill>
                <a:effectLst/>
                <a:latin typeface="Segoe UI Light" pitchFamily="34" charset="0"/>
                <a:ea typeface="+mn-ea"/>
                <a:cs typeface="+mn-cs"/>
              </a:rPr>
              <a:t>a required element that provides the version of the template</a:t>
            </a:r>
          </a:p>
          <a:p>
            <a:pPr rtl="0" fontAlgn="ctr"/>
            <a:endParaRPr lang="en-US" sz="900" kern="1200" dirty="0">
              <a:solidFill>
                <a:schemeClr val="tx1"/>
              </a:solidFill>
              <a:effectLst/>
              <a:latin typeface="Segoe UI Light" pitchFamily="34" charset="0"/>
              <a:ea typeface="+mn-ea"/>
              <a:cs typeface="+mn-cs"/>
            </a:endParaRPr>
          </a:p>
          <a:p>
            <a:pPr marL="0" marR="0" indent="0" algn="l" defTabSz="932742" rtl="0" eaLnBrk="1" fontAlgn="ctr"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The schema reference is used by intelligent JSON clients to determine the schema that is applicable to the JSON file and to provide additional functionality such as autocomplete and </a:t>
            </a:r>
            <a:r>
              <a:rPr lang="en-US" sz="900" kern="1200" dirty="0" err="1">
                <a:solidFill>
                  <a:schemeClr val="tx1"/>
                </a:solidFill>
                <a:effectLst/>
                <a:latin typeface="Segoe UI Light" pitchFamily="34" charset="0"/>
                <a:ea typeface="+mn-ea"/>
                <a:cs typeface="+mn-cs"/>
              </a:rPr>
              <a:t>intellisense</a:t>
            </a:r>
            <a:r>
              <a:rPr lang="en-US" sz="900" kern="1200" dirty="0">
                <a:solidFill>
                  <a:schemeClr val="tx1"/>
                </a:solidFill>
                <a:effectLst/>
                <a:latin typeface="Segoe UI Light" pitchFamily="34" charset="0"/>
                <a:ea typeface="+mn-ea"/>
                <a:cs typeface="+mn-cs"/>
              </a:rPr>
              <a:t>. </a:t>
            </a:r>
          </a:p>
          <a:p>
            <a:pPr rtl="0" fontAlgn="ctr"/>
            <a:endParaRPr lang="en-US" sz="900" kern="1200" dirty="0">
              <a:solidFill>
                <a:schemeClr val="tx1"/>
              </a:solidFill>
              <a:effectLst/>
              <a:latin typeface="Segoe UI Light" pitchFamily="34" charset="0"/>
              <a:ea typeface="+mn-ea"/>
              <a:cs typeface="+mn-cs"/>
            </a:endParaRPr>
          </a:p>
          <a:p>
            <a:pPr rtl="0" fontAlgn="ctr"/>
            <a:r>
              <a:rPr lang="en-US" sz="900" b="1" kern="1200" dirty="0">
                <a:solidFill>
                  <a:schemeClr val="tx1"/>
                </a:solidFill>
                <a:effectLst/>
                <a:latin typeface="Segoe UI Light" pitchFamily="34" charset="0"/>
                <a:ea typeface="+mn-ea"/>
                <a:cs typeface="+mn-cs"/>
              </a:rPr>
              <a:t>&lt;CLICK&gt; </a:t>
            </a:r>
            <a:r>
              <a:rPr lang="en-US" sz="900" kern="1200" dirty="0">
                <a:solidFill>
                  <a:schemeClr val="tx1"/>
                </a:solidFill>
                <a:effectLst/>
                <a:latin typeface="Segoe UI Light" pitchFamily="34" charset="0"/>
                <a:ea typeface="+mn-ea"/>
                <a:cs typeface="+mn-cs"/>
              </a:rPr>
              <a:t>Parameters (optional elements that define values that are passed in when the template is executed)</a:t>
            </a:r>
          </a:p>
          <a:p>
            <a:pPr rtl="0" fontAlgn="ctr"/>
            <a:endParaRPr lang="en-US" sz="900" kern="1200" dirty="0">
              <a:solidFill>
                <a:schemeClr val="tx1"/>
              </a:solidFill>
              <a:effectLst/>
              <a:latin typeface="Segoe UI Light" pitchFamily="34" charset="0"/>
              <a:ea typeface="+mn-ea"/>
              <a:cs typeface="+mn-cs"/>
            </a:endParaRPr>
          </a:p>
          <a:p>
            <a:pPr marL="0" marR="0" indent="0" algn="l" defTabSz="932742" rtl="0" eaLnBrk="1" fontAlgn="ctr"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The value for the Parameters key is an array of parameter objects that representing the dynamic input for the JSON template. Each of the parameter objects has a name that is used pass values in at runtime and is referenced within the JSON itself in other sections. For example, "</a:t>
            </a:r>
            <a:r>
              <a:rPr lang="en-US" sz="900" kern="1200" dirty="0" err="1">
                <a:solidFill>
                  <a:schemeClr val="tx1"/>
                </a:solidFill>
                <a:effectLst/>
                <a:latin typeface="Segoe UI Light" pitchFamily="34" charset="0"/>
                <a:ea typeface="+mn-ea"/>
                <a:cs typeface="+mn-cs"/>
              </a:rPr>
              <a:t>NewStorageAccount</a:t>
            </a:r>
            <a:r>
              <a:rPr lang="en-US" sz="900" kern="1200" dirty="0">
                <a:solidFill>
                  <a:schemeClr val="tx1"/>
                </a:solidFill>
                <a:effectLst/>
                <a:latin typeface="Segoe UI Light" pitchFamily="34" charset="0"/>
                <a:ea typeface="+mn-ea"/>
                <a:cs typeface="+mn-cs"/>
              </a:rPr>
              <a:t>" is the name of the parameter that is supplied as an input and used to provide the name of the storage account resource specified in the JSON file.</a:t>
            </a:r>
          </a:p>
          <a:p>
            <a:pPr rtl="0" fontAlgn="ctr"/>
            <a:endParaRPr lang="en-US" sz="900" kern="1200" dirty="0">
              <a:solidFill>
                <a:schemeClr val="tx1"/>
              </a:solidFill>
              <a:effectLst/>
              <a:latin typeface="Segoe UI Light" pitchFamily="34" charset="0"/>
              <a:ea typeface="+mn-ea"/>
              <a:cs typeface="+mn-cs"/>
            </a:endParaRPr>
          </a:p>
          <a:p>
            <a:pPr rtl="0" fontAlgn="ctr"/>
            <a:endParaRPr lang="en-US" sz="900" kern="1200" dirty="0">
              <a:solidFill>
                <a:schemeClr val="tx1"/>
              </a:solidFill>
              <a:effectLst/>
              <a:latin typeface="Segoe UI Light" pitchFamily="34" charset="0"/>
              <a:ea typeface="+mn-ea"/>
              <a:cs typeface="+mn-cs"/>
            </a:endParaRPr>
          </a:p>
          <a:p>
            <a:pPr rtl="0" fontAlgn="ctr"/>
            <a:r>
              <a:rPr lang="en-US" sz="900" b="1" kern="1200" dirty="0">
                <a:solidFill>
                  <a:schemeClr val="tx1"/>
                </a:solidFill>
                <a:effectLst/>
                <a:latin typeface="Segoe UI Light" pitchFamily="34" charset="0"/>
                <a:ea typeface="+mn-ea"/>
                <a:cs typeface="+mn-cs"/>
              </a:rPr>
              <a:t>&lt;CLICK&gt; </a:t>
            </a:r>
            <a:r>
              <a:rPr lang="en-US" sz="900" b="0" kern="1200" dirty="0">
                <a:solidFill>
                  <a:schemeClr val="tx1"/>
                </a:solidFill>
                <a:effectLst/>
                <a:latin typeface="Segoe UI Light" pitchFamily="34" charset="0"/>
                <a:ea typeface="+mn-ea"/>
                <a:cs typeface="+mn-cs"/>
              </a:rPr>
              <a:t>V</a:t>
            </a:r>
            <a:r>
              <a:rPr lang="en-US" sz="900" kern="1200" dirty="0">
                <a:solidFill>
                  <a:schemeClr val="tx1"/>
                </a:solidFill>
                <a:effectLst/>
                <a:latin typeface="Segoe UI Light" pitchFamily="34" charset="0"/>
                <a:ea typeface="+mn-ea"/>
                <a:cs typeface="+mn-cs"/>
              </a:rPr>
              <a:t>ariables (optional elements that define the values that are used when template is executed)</a:t>
            </a:r>
          </a:p>
          <a:p>
            <a:pPr rtl="0" fontAlgn="ctr"/>
            <a:endParaRPr lang="en-US" sz="900" kern="1200" dirty="0">
              <a:solidFill>
                <a:schemeClr val="tx1"/>
              </a:solidFill>
              <a:effectLst/>
              <a:latin typeface="Segoe UI Light" pitchFamily="34" charset="0"/>
              <a:ea typeface="+mn-ea"/>
              <a:cs typeface="+mn-cs"/>
            </a:endParaRPr>
          </a:p>
          <a:p>
            <a:pPr rtl="0" fontAlgn="ctr"/>
            <a:r>
              <a:rPr lang="en-US" sz="900" b="1" kern="1200" dirty="0">
                <a:solidFill>
                  <a:schemeClr val="tx1"/>
                </a:solidFill>
                <a:effectLst/>
                <a:latin typeface="Segoe UI Light" pitchFamily="34" charset="0"/>
                <a:ea typeface="+mn-ea"/>
                <a:cs typeface="+mn-cs"/>
              </a:rPr>
              <a:t>&lt;CLICK&gt; </a:t>
            </a:r>
            <a:r>
              <a:rPr lang="en-US" sz="900" b="0" kern="1200" dirty="0">
                <a:solidFill>
                  <a:schemeClr val="tx1"/>
                </a:solidFill>
                <a:effectLst/>
                <a:latin typeface="Segoe UI Light" pitchFamily="34" charset="0"/>
                <a:ea typeface="+mn-ea"/>
                <a:cs typeface="+mn-cs"/>
              </a:rPr>
              <a:t>R</a:t>
            </a:r>
            <a:r>
              <a:rPr lang="en-US" sz="900" kern="1200" dirty="0">
                <a:solidFill>
                  <a:schemeClr val="tx1"/>
                </a:solidFill>
                <a:effectLst/>
                <a:latin typeface="Segoe UI Light" pitchFamily="34" charset="0"/>
                <a:ea typeface="+mn-ea"/>
                <a:cs typeface="+mn-cs"/>
              </a:rPr>
              <a:t>esources (a required element that defines the resources that are deployed or updated in a resource group); and </a:t>
            </a:r>
          </a:p>
          <a:p>
            <a:pPr rtl="0" fontAlgn="ctr"/>
            <a:endParaRPr lang="en-US" sz="900" b="1" kern="1200" dirty="0">
              <a:solidFill>
                <a:schemeClr val="tx1"/>
              </a:solidFill>
              <a:effectLst/>
              <a:latin typeface="Segoe UI Light" pitchFamily="34" charset="0"/>
              <a:ea typeface="+mn-ea"/>
              <a:cs typeface="+mn-cs"/>
            </a:endParaRPr>
          </a:p>
          <a:p>
            <a:pPr rtl="0" fontAlgn="ctr"/>
            <a:r>
              <a:rPr lang="en-US" sz="900" b="0" kern="1200" dirty="0">
                <a:solidFill>
                  <a:schemeClr val="tx1"/>
                </a:solidFill>
                <a:effectLst/>
                <a:latin typeface="Segoe UI Light" pitchFamily="34" charset="0"/>
                <a:ea typeface="+mn-ea"/>
                <a:cs typeface="+mn-cs"/>
              </a:rPr>
              <a:t>This</a:t>
            </a:r>
            <a:r>
              <a:rPr lang="en-US" sz="900" b="0" kern="1200" baseline="0" dirty="0">
                <a:solidFill>
                  <a:schemeClr val="tx1"/>
                </a:solidFill>
                <a:effectLst/>
                <a:latin typeface="Segoe UI Light" pitchFamily="34" charset="0"/>
                <a:ea typeface="+mn-ea"/>
                <a:cs typeface="+mn-cs"/>
              </a:rPr>
              <a:t> slide doesn’t show it, but you can also have an optional </a:t>
            </a:r>
            <a:r>
              <a:rPr lang="en-US" sz="900" b="0" kern="1200" dirty="0">
                <a:solidFill>
                  <a:schemeClr val="tx1"/>
                </a:solidFill>
                <a:effectLst/>
                <a:latin typeface="Segoe UI Light" pitchFamily="34" charset="0"/>
                <a:ea typeface="+mn-ea"/>
                <a:cs typeface="+mn-cs"/>
              </a:rPr>
              <a:t>Outputs section </a:t>
            </a:r>
            <a:r>
              <a:rPr lang="en-US" sz="900" kern="1200" dirty="0">
                <a:solidFill>
                  <a:schemeClr val="tx1"/>
                </a:solidFill>
                <a:effectLst/>
                <a:latin typeface="Segoe UI Light" pitchFamily="34" charset="0"/>
                <a:ea typeface="+mn-ea"/>
                <a:cs typeface="+mn-cs"/>
              </a:rPr>
              <a:t>that defines values that are returned after a deployment </a:t>
            </a:r>
          </a:p>
          <a:p>
            <a:pPr rtl="0" fontAlgn="ctr"/>
            <a:endParaRPr lang="en-US" sz="900" kern="1200" dirty="0">
              <a:solidFill>
                <a:schemeClr val="tx1"/>
              </a:solidFill>
              <a:effectLst/>
              <a:latin typeface="Segoe UI Light" pitchFamily="34" charset="0"/>
              <a:ea typeface="+mn-ea"/>
              <a:cs typeface="+mn-cs"/>
            </a:endParaRPr>
          </a:p>
          <a:p>
            <a:pPr rtl="0" fontAlgn="ctr"/>
            <a:r>
              <a:rPr lang="en-US" sz="900" b="1" kern="1200" dirty="0">
                <a:solidFill>
                  <a:schemeClr val="tx1"/>
                </a:solidFill>
                <a:effectLst/>
                <a:latin typeface="Segoe UI Light" pitchFamily="34" charset="0"/>
                <a:ea typeface="+mn-ea"/>
                <a:cs typeface="+mn-cs"/>
              </a:rPr>
              <a:t>&lt;CLICK&gt; </a:t>
            </a:r>
            <a:r>
              <a:rPr lang="en-US" sz="900" kern="1200" dirty="0">
                <a:solidFill>
                  <a:schemeClr val="tx1"/>
                </a:solidFill>
                <a:effectLst/>
                <a:latin typeface="Segoe UI Light" pitchFamily="34" charset="0"/>
                <a:ea typeface="+mn-ea"/>
                <a:cs typeface="+mn-cs"/>
              </a:rPr>
              <a:t>A JSON file is constructed of key/value pairs. For example, in the image above, "</a:t>
            </a:r>
            <a:r>
              <a:rPr lang="en-US" sz="900" kern="1200" dirty="0" err="1">
                <a:solidFill>
                  <a:schemeClr val="tx1"/>
                </a:solidFill>
                <a:effectLst/>
                <a:latin typeface="Segoe UI Light" pitchFamily="34" charset="0"/>
                <a:ea typeface="+mn-ea"/>
                <a:cs typeface="+mn-cs"/>
              </a:rPr>
              <a:t>ContentVersion</a:t>
            </a:r>
            <a:r>
              <a:rPr lang="en-US" sz="900" kern="1200" dirty="0">
                <a:solidFill>
                  <a:schemeClr val="tx1"/>
                </a:solidFill>
                <a:effectLst/>
                <a:latin typeface="Segoe UI Light" pitchFamily="34" charset="0"/>
                <a:ea typeface="+mn-ea"/>
                <a:cs typeface="+mn-cs"/>
              </a:rPr>
              <a:t>" is the key and "1.0.0.0" is the value. A key is always a string enclosed in quotation marks. A value can be a string, </a:t>
            </a:r>
            <a:r>
              <a:rPr lang="en-US" sz="900" kern="1200" dirty="0" err="1">
                <a:solidFill>
                  <a:schemeClr val="tx1"/>
                </a:solidFill>
                <a:effectLst/>
                <a:latin typeface="Segoe UI Light" pitchFamily="34" charset="0"/>
                <a:ea typeface="+mn-ea"/>
                <a:cs typeface="+mn-cs"/>
              </a:rPr>
              <a:t>securestring</a:t>
            </a:r>
            <a:r>
              <a:rPr lang="en-US" sz="900" kern="1200" dirty="0">
                <a:solidFill>
                  <a:schemeClr val="tx1"/>
                </a:solidFill>
                <a:effectLst/>
                <a:latin typeface="Segoe UI Light" pitchFamily="34" charset="0"/>
                <a:ea typeface="+mn-ea"/>
                <a:cs typeface="+mn-cs"/>
              </a:rPr>
              <a:t>, number, </a:t>
            </a:r>
            <a:r>
              <a:rPr lang="en-US" sz="900" kern="1200" dirty="0" err="1">
                <a:solidFill>
                  <a:schemeClr val="tx1"/>
                </a:solidFill>
                <a:effectLst/>
                <a:latin typeface="Segoe UI Light" pitchFamily="34" charset="0"/>
                <a:ea typeface="+mn-ea"/>
                <a:cs typeface="+mn-cs"/>
              </a:rPr>
              <a:t>boolean</a:t>
            </a:r>
            <a:r>
              <a:rPr lang="en-US" sz="900" kern="1200" dirty="0">
                <a:solidFill>
                  <a:schemeClr val="tx1"/>
                </a:solidFill>
                <a:effectLst/>
                <a:latin typeface="Segoe UI Light" pitchFamily="34" charset="0"/>
                <a:ea typeface="+mn-ea"/>
                <a:cs typeface="+mn-cs"/>
              </a:rPr>
              <a:t> expression, array, or object. A JSON object is enclosed in curly braces, "{ }". In a key/value pair the key is always followed by a colon. Key/pairs are separated by commas. </a:t>
            </a:r>
          </a:p>
          <a:p>
            <a:pPr rtl="0" fontAlgn="ctr"/>
            <a:endParaRPr lang="en-US" sz="900" kern="1200" dirty="0">
              <a:solidFill>
                <a:schemeClr val="tx1"/>
              </a:solidFill>
              <a:effectLst/>
              <a:latin typeface="Segoe UI Light" pitchFamily="34" charset="0"/>
              <a:ea typeface="+mn-ea"/>
              <a:cs typeface="+mn-cs"/>
            </a:endParaRPr>
          </a:p>
          <a:p>
            <a:pPr rtl="0" fontAlgn="ctr"/>
            <a:r>
              <a:rPr lang="en-US" sz="900" kern="1200" dirty="0">
                <a:solidFill>
                  <a:schemeClr val="tx1"/>
                </a:solidFill>
                <a:effectLst/>
                <a:latin typeface="Segoe UI Light" pitchFamily="34" charset="0"/>
                <a:ea typeface="+mn-ea"/>
                <a:cs typeface="+mn-cs"/>
              </a:rPr>
              <a:t>A JSON template may also contain functions and expressions. Expression are enclosed in square brackets, "[ ]', and can appear anywhere in a JSON string. Functions calls have the format </a:t>
            </a:r>
            <a:r>
              <a:rPr lang="en-US" sz="900" kern="1200" dirty="0" err="1">
                <a:solidFill>
                  <a:schemeClr val="tx1"/>
                </a:solidFill>
                <a:effectLst/>
                <a:latin typeface="Segoe UI Light" pitchFamily="34" charset="0"/>
                <a:ea typeface="+mn-ea"/>
                <a:cs typeface="+mn-cs"/>
              </a:rPr>
              <a:t>functionName</a:t>
            </a:r>
            <a:r>
              <a:rPr lang="en-US" sz="900" kern="1200" dirty="0">
                <a:solidFill>
                  <a:schemeClr val="tx1"/>
                </a:solidFill>
                <a:effectLst/>
                <a:latin typeface="Segoe UI Light" pitchFamily="34" charset="0"/>
                <a:ea typeface="+mn-ea"/>
                <a:cs typeface="+mn-cs"/>
              </a:rPr>
              <a:t>(arg1,arg2,arg3). Properties are referenced using the dot and index operators.</a:t>
            </a:r>
          </a:p>
          <a:p>
            <a:pPr rtl="0" fontAlgn="ctr"/>
            <a:endParaRPr lang="en-US"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The lab provides notes with additional details regarding specific parameters, variables, resources, etc.</a:t>
            </a:r>
          </a:p>
          <a:p>
            <a:endParaRPr lang="en-US" sz="900" kern="1200" dirty="0">
              <a:solidFill>
                <a:schemeClr val="tx1"/>
              </a:solidFill>
              <a:effectLst/>
              <a:latin typeface="Segoe UI Light" pitchFamily="34" charset="0"/>
              <a:ea typeface="+mn-ea"/>
              <a:cs typeface="+mn-cs"/>
            </a:endParaRPr>
          </a:p>
          <a:p>
            <a:r>
              <a:rPr lang="en-US" b="1" dirty="0"/>
              <a:t>Authoring Azure Resource Manager templates</a:t>
            </a:r>
          </a:p>
          <a:p>
            <a:r>
              <a:rPr lang="en-US" sz="900" kern="1200" dirty="0">
                <a:solidFill>
                  <a:schemeClr val="tx1"/>
                </a:solidFill>
                <a:effectLst/>
                <a:latin typeface="Segoe UI Light" pitchFamily="34" charset="0"/>
                <a:ea typeface="+mn-ea"/>
                <a:cs typeface="+mn-cs"/>
              </a:rPr>
              <a:t>https://azure.microsoft.com/en-us/documentation/articles/resource-group-authoring-templates/ </a:t>
            </a:r>
          </a:p>
          <a:p>
            <a:endParaRPr lang="en-US" sz="900"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2E9C339-5222-4C7C-B0AC-28CD8A19A243}"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2359791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47B63F9-5720-4F41-A591-E6C21F697664}"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12016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3:50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21719633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 walks through this process from start to finish</a:t>
            </a:r>
          </a:p>
          <a:p>
            <a:endParaRPr lang="en-US" dirty="0"/>
          </a:p>
          <a:p>
            <a:r>
              <a:rPr lang="en-US" b="1" dirty="0"/>
              <a:t>Deploy an application with Azure Resource Manager template</a:t>
            </a:r>
          </a:p>
          <a:p>
            <a:r>
              <a:rPr lang="en-US" dirty="0"/>
              <a:t>https://azure.microsoft.com/en-us/documentation/articles/resource-group-template-deploy/</a:t>
            </a:r>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44B4744-9C3B-431E-B0AB-B0FE4C65E7C8}"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30372632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placeholder slide to allow for an explanation of why </a:t>
            </a:r>
            <a:r>
              <a:rPr lang="en-US" baseline="0" dirty="0" err="1"/>
              <a:t>Git</a:t>
            </a:r>
            <a:r>
              <a:rPr lang="en-US" baseline="0" dirty="0"/>
              <a:t>/</a:t>
            </a:r>
            <a:r>
              <a:rPr lang="en-US" baseline="0" dirty="0" err="1"/>
              <a:t>Github</a:t>
            </a:r>
            <a:r>
              <a:rPr lang="en-US" baseline="0" dirty="0"/>
              <a:t>/</a:t>
            </a:r>
            <a:r>
              <a:rPr lang="en-US" baseline="0" dirty="0" err="1"/>
              <a:t>VSCode</a:t>
            </a:r>
            <a:r>
              <a:rPr lang="en-US" baseline="0" dirty="0"/>
              <a:t> are being discussed in this session.</a:t>
            </a:r>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3104F2-2788-4185-B1C7-15D1D3FBF757}"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39632264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https://en.wikipedia.org/wiki/Git_(software)</a:t>
            </a:r>
          </a:p>
          <a:p>
            <a:endParaRPr lang="en-US" dirty="0"/>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9BA4F26-14A4-4E1B-BCCF-60AFA1398587}"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69</a:t>
            </a:fld>
            <a:endParaRPr lang="en-US" dirty="0"/>
          </a:p>
        </p:txBody>
      </p:sp>
    </p:spTree>
    <p:extLst>
      <p:ext uri="{BB962C8B-B14F-4D97-AF65-F5344CB8AC3E}">
        <p14:creationId xmlns:p14="http://schemas.microsoft.com/office/powerpoint/2010/main" val="14203369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9FFF23D-0059-4005-A202-A6CA9563A4A6}"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Tree>
    <p:extLst>
      <p:ext uri="{BB962C8B-B14F-4D97-AF65-F5344CB8AC3E}">
        <p14:creationId xmlns:p14="http://schemas.microsoft.com/office/powerpoint/2010/main" val="4107960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Develop and share your code in </a:t>
            </a:r>
            <a:r>
              <a:rPr lang="en-US" b="1" dirty="0" err="1"/>
              <a:t>Git</a:t>
            </a:r>
            <a:r>
              <a:rPr lang="en-US" b="1" dirty="0"/>
              <a:t> using Visual Studio</a:t>
            </a:r>
          </a:p>
          <a:p>
            <a:r>
              <a:rPr lang="en-US" dirty="0"/>
              <a:t>https://www.visualstudio.com/en-us/get-started/code/share-your-code-in-git-vs</a:t>
            </a:r>
          </a:p>
          <a:p>
            <a:endParaRPr lang="en-US" dirty="0"/>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36D25AA-16C7-4EC8-9926-1270B5B43740}"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71</a:t>
            </a:fld>
            <a:endParaRPr lang="en-US" dirty="0"/>
          </a:p>
        </p:txBody>
      </p:sp>
    </p:spTree>
    <p:extLst>
      <p:ext uri="{BB962C8B-B14F-4D97-AF65-F5344CB8AC3E}">
        <p14:creationId xmlns:p14="http://schemas.microsoft.com/office/powerpoint/2010/main" val="13838043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For</a:t>
            </a:r>
            <a:r>
              <a:rPr lang="en-US" baseline="0" dirty="0"/>
              <a:t> this lab, you should be working from the ITI –Azure Infrastructure, </a:t>
            </a:r>
            <a:r>
              <a:rPr lang="en-US" baseline="0"/>
              <a:t>specifically Lab 1, Deployment with ARM templates and GIT</a:t>
            </a:r>
            <a:endParaRPr lang="en-US" dirty="0"/>
          </a:p>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11766153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6D2FBE4-4EF2-4772-966F-776A7D80E4D8}"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73</a:t>
            </a:fld>
            <a:endParaRPr lang="en-US" dirty="0"/>
          </a:p>
        </p:txBody>
      </p:sp>
    </p:spTree>
    <p:extLst>
      <p:ext uri="{BB962C8B-B14F-4D97-AF65-F5344CB8AC3E}">
        <p14:creationId xmlns:p14="http://schemas.microsoft.com/office/powerpoint/2010/main" val="37578947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4919D85-3339-44BC-9101-D2BB855D63A3}"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11673049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21EFAEF-209C-4440-835F-616D2FA4CCE9}" type="datetime1">
              <a:rPr lang="en-US" smtClean="0"/>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dirty="0"/>
          </a:p>
        </p:txBody>
      </p:sp>
    </p:spTree>
    <p:extLst>
      <p:ext uri="{BB962C8B-B14F-4D97-AF65-F5344CB8AC3E}">
        <p14:creationId xmlns:p14="http://schemas.microsoft.com/office/powerpoint/2010/main" val="31276293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solidFill>
                  <a:prstClr val="black"/>
                </a:solidFill>
              </a:rPr>
              <a:pPr/>
              <a:t>2/5/2016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59891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ltLang="en-US">
                <a:solidFill>
                  <a:prstClr val="black"/>
                </a:solidFill>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504B3C87-3D8D-4CFE-9DF8-ACB5F82F8CF7}" type="datetime8">
              <a:rPr lang="en-US" altLang="en-US" smtClean="0">
                <a:solidFill>
                  <a:prstClr val="black"/>
                </a:solidFill>
              </a:rPr>
              <a:pPr>
                <a:defRPr/>
              </a:pPr>
              <a:t>2/5/2016 3:47 PM</a:t>
            </a:fld>
            <a:endParaRPr lang="en-US" altLang="en-US">
              <a:solidFill>
                <a:prstClr val="black"/>
              </a:solidFill>
            </a:endParaRPr>
          </a:p>
        </p:txBody>
      </p:sp>
      <p:sp>
        <p:nvSpPr>
          <p:cNvPr id="7" name="Slide Number Placeholder 6"/>
          <p:cNvSpPr>
            <a:spLocks noGrp="1"/>
          </p:cNvSpPr>
          <p:nvPr>
            <p:ph type="sldNum" sz="quarter" idx="13"/>
          </p:nvPr>
        </p:nvSpPr>
        <p:spPr/>
        <p:txBody>
          <a:bodyPr/>
          <a:lstStyle/>
          <a:p>
            <a:pPr>
              <a:defRPr/>
            </a:pPr>
            <a:fld id="{9672FC2E-5954-4E65-BEEE-BF75C4846817}" type="slidenum">
              <a:rPr lang="en-US" altLang="en-US" smtClean="0">
                <a:solidFill>
                  <a:prstClr val="black"/>
                </a:solidFill>
              </a:rPr>
              <a:pPr>
                <a:defRPr/>
              </a:pPr>
              <a:t>8</a:t>
            </a:fld>
            <a:endParaRPr lang="en-US" altLang="en-US">
              <a:solidFill>
                <a:prstClr val="black"/>
              </a:solidFill>
            </a:endParaRPr>
          </a:p>
        </p:txBody>
      </p:sp>
    </p:spTree>
    <p:extLst>
      <p:ext uri="{BB962C8B-B14F-4D97-AF65-F5344CB8AC3E}">
        <p14:creationId xmlns:p14="http://schemas.microsoft.com/office/powerpoint/2010/main" val="16850304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3E44BDE-2AB0-49D2-8E67-B5D3E7155170}" type="datetime8">
              <a:rPr lang="en-US" smtClean="0">
                <a:solidFill>
                  <a:prstClr val="black"/>
                </a:solidFill>
              </a:rPr>
              <a:t>2/5/2016 3:25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372640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83</a:t>
            </a:fld>
            <a:endParaRPr lang="en-US" dirty="0"/>
          </a:p>
        </p:txBody>
      </p:sp>
    </p:spTree>
    <p:extLst>
      <p:ext uri="{BB962C8B-B14F-4D97-AF65-F5344CB8AC3E}">
        <p14:creationId xmlns:p14="http://schemas.microsoft.com/office/powerpoint/2010/main" val="3713282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2/5/2016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84</a:t>
            </a:fld>
            <a:endParaRPr lang="en-US" dirty="0"/>
          </a:p>
        </p:txBody>
      </p:sp>
    </p:spTree>
    <p:extLst>
      <p:ext uri="{BB962C8B-B14F-4D97-AF65-F5344CB8AC3E}">
        <p14:creationId xmlns:p14="http://schemas.microsoft.com/office/powerpoint/2010/main" val="162008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2813" rtl="0" eaLnBrk="0" fontAlgn="base" latinLnBrk="0" hangingPunct="0">
              <a:lnSpc>
                <a:spcPct val="100000"/>
              </a:lnSpc>
              <a:spcBef>
                <a:spcPct val="0"/>
              </a:spcBef>
              <a:spcAft>
                <a:spcPct val="0"/>
              </a:spcAft>
              <a:buClrTx/>
              <a:buSzTx/>
              <a:buFontTx/>
              <a:buNone/>
              <a:tabLst/>
              <a:defRPr/>
            </a:pPr>
            <a:r>
              <a:rPr kumimoji="0" lang="en-US" altLang="en-US" sz="4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Segoe UI" panose="020B0502040204020203"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C0EFBC5-EFC8-4C83-8EB1-BF3F69A97706}" type="datetime8">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2/5/2016 3:51 PM</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843FFF4-B3C3-4CAC-852D-FD5D209A36F7}" type="slidenum">
              <a:rPr kumimoji="0" lang="en-US" altLang="en-US" sz="1200" b="0" i="0" u="none" strike="noStrike" kern="1200" cap="none" spc="0" normalizeH="0" baseline="0" noProof="0" smtClean="0">
                <a:ln>
                  <a:noFill/>
                </a:ln>
                <a:solidFill>
                  <a:prstClr val="black"/>
                </a:solidFill>
                <a:effectLst/>
                <a:uLnTx/>
                <a:uFillTx/>
                <a:latin typeface="Segoe UI" panose="020B0502040204020203" pitchFamily="34" charset="0"/>
                <a:ea typeface="MS PGothic"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Segoe UI" panose="020B0502040204020203" pitchFamily="34" charset="0"/>
              <a:ea typeface="MS PGothic" panose="020B0600070205080204" pitchFamily="34" charset="-128"/>
              <a:cs typeface="+mn-cs"/>
            </a:endParaRPr>
          </a:p>
        </p:txBody>
      </p:sp>
    </p:spTree>
    <p:extLst>
      <p:ext uri="{BB962C8B-B14F-4D97-AF65-F5344CB8AC3E}">
        <p14:creationId xmlns:p14="http://schemas.microsoft.com/office/powerpoint/2010/main" val="318498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ltLang="en-US">
                <a:solidFill>
                  <a:prstClr val="black"/>
                </a:solidFill>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EC0EFBC5-EFC8-4C83-8EB1-BF3F69A97706}" type="datetime8">
              <a:rPr lang="en-US" altLang="en-US" smtClean="0">
                <a:solidFill>
                  <a:prstClr val="black"/>
                </a:solidFill>
              </a:rPr>
              <a:pPr>
                <a:defRPr/>
              </a:pPr>
              <a:t>2/5/2016 3:51 PM</a:t>
            </a:fld>
            <a:endParaRPr lang="en-US" altLang="en-US">
              <a:solidFill>
                <a:prstClr val="black"/>
              </a:solidFill>
            </a:endParaRPr>
          </a:p>
        </p:txBody>
      </p:sp>
      <p:sp>
        <p:nvSpPr>
          <p:cNvPr id="7" name="Slide Number Placeholder 6"/>
          <p:cNvSpPr>
            <a:spLocks noGrp="1"/>
          </p:cNvSpPr>
          <p:nvPr>
            <p:ph type="sldNum" sz="quarter" idx="13"/>
          </p:nvPr>
        </p:nvSpPr>
        <p:spPr/>
        <p:txBody>
          <a:bodyPr/>
          <a:lstStyle/>
          <a:p>
            <a:pPr>
              <a:defRPr/>
            </a:pPr>
            <a:fld id="{A843FFF4-B3C3-4CAC-852D-FD5D209A36F7}" type="slidenum">
              <a:rPr lang="en-US" altLang="en-US" smtClean="0">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166084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8" Type="http://schemas.openxmlformats.org/officeDocument/2006/relationships/image" Target="../media/image12.png"/><Relationship Id="rId51" Type="http://schemas.openxmlformats.org/officeDocument/2006/relationships/image" Target="../media/image5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724427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dirty="0"/>
              <a:t>Click to edit Master title style</a:t>
            </a:r>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3054898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dirty="0"/>
              <a:t>Click to edit Master title style</a:t>
            </a:r>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dirty="0"/>
              <a:t>Click icon to add picture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14458928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dirty="0"/>
              <a:t>Click to edit Master title style</a:t>
            </a:r>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dirty="0"/>
              <a:t>Click icon to add picture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1409230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dirty="0"/>
              <a:t>Click to edit Master title style</a:t>
            </a:r>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5399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dirty="0"/>
              <a:t>Click to edit Master title style</a:t>
            </a:r>
          </a:p>
        </p:txBody>
      </p:sp>
    </p:spTree>
    <p:extLst>
      <p:ext uri="{BB962C8B-B14F-4D97-AF65-F5344CB8AC3E}">
        <p14:creationId xmlns:p14="http://schemas.microsoft.com/office/powerpoint/2010/main" val="35030813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87253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5686974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340786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31518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08715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dirty="0"/>
              <a:t>Click to edit Master title style</a:t>
            </a:r>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Click to edit Master text styles</a:t>
            </a:r>
          </a:p>
        </p:txBody>
      </p:sp>
    </p:spTree>
    <p:extLst>
      <p:ext uri="{BB962C8B-B14F-4D97-AF65-F5344CB8AC3E}">
        <p14:creationId xmlns:p14="http://schemas.microsoft.com/office/powerpoint/2010/main" val="88332746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60367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3850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26866246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dirty="0"/>
              <a:t>Click to edit Master title style</a:t>
            </a:r>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en-US" dirty="0">
              <a:solidFill>
                <a:schemeClr val="bg1"/>
              </a:solidFill>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a:t>Segoe UI light 40pt</a:t>
            </a:r>
          </a:p>
        </p:txBody>
      </p:sp>
    </p:spTree>
    <p:extLst>
      <p:ext uri="{BB962C8B-B14F-4D97-AF65-F5344CB8AC3E}">
        <p14:creationId xmlns:p14="http://schemas.microsoft.com/office/powerpoint/2010/main" val="801852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a:t>Click to edit Master title style</a:t>
            </a:r>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Click to edit Master</a:t>
            </a:r>
          </a:p>
        </p:txBody>
      </p:sp>
    </p:spTree>
    <p:extLst>
      <p:ext uri="{BB962C8B-B14F-4D97-AF65-F5344CB8AC3E}">
        <p14:creationId xmlns:p14="http://schemas.microsoft.com/office/powerpoint/2010/main" val="166802966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3473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88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863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2015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411851069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2015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11777477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2309878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90215956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32543450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61242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9699395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a:t>Click to edit Master text styles</a:t>
            </a:r>
          </a:p>
        </p:txBody>
      </p:sp>
    </p:spTree>
    <p:extLst>
      <p:ext uri="{BB962C8B-B14F-4D97-AF65-F5344CB8AC3E}">
        <p14:creationId xmlns:p14="http://schemas.microsoft.com/office/powerpoint/2010/main" val="31865100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a:t>Click to edit Master text styles</a:t>
            </a:r>
          </a:p>
        </p:txBody>
      </p:sp>
    </p:spTree>
    <p:extLst>
      <p:ext uri="{BB962C8B-B14F-4D97-AF65-F5344CB8AC3E}">
        <p14:creationId xmlns:p14="http://schemas.microsoft.com/office/powerpoint/2010/main" val="28050785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1511364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0037930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a:t>Pull quote</a:t>
            </a:r>
          </a:p>
        </p:txBody>
      </p:sp>
    </p:spTree>
    <p:extLst>
      <p:ext uri="{BB962C8B-B14F-4D97-AF65-F5344CB8AC3E}">
        <p14:creationId xmlns:p14="http://schemas.microsoft.com/office/powerpoint/2010/main" val="223803886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a:t>Click to edit Master text styles</a:t>
            </a:r>
          </a:p>
        </p:txBody>
      </p:sp>
    </p:spTree>
    <p:extLst>
      <p:ext uri="{BB962C8B-B14F-4D97-AF65-F5344CB8AC3E}">
        <p14:creationId xmlns:p14="http://schemas.microsoft.com/office/powerpoint/2010/main" val="41166455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30528798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36285773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42854471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6139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a:t>Click to edit Master title style</a:t>
            </a:r>
            <a:endParaRPr lang="en-US" dirty="0"/>
          </a:p>
        </p:txBody>
      </p:sp>
    </p:spTree>
    <p:extLst>
      <p:ext uri="{BB962C8B-B14F-4D97-AF65-F5344CB8AC3E}">
        <p14:creationId xmlns:p14="http://schemas.microsoft.com/office/powerpoint/2010/main" val="169598135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0488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0472863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59173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59392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60044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28382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dirty="0"/>
              <a:t>Click to edit Master title style</a:t>
            </a:r>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Click to edit Master text</a:t>
            </a:r>
          </a:p>
        </p:txBody>
      </p:sp>
    </p:spTree>
    <p:extLst>
      <p:ext uri="{BB962C8B-B14F-4D97-AF65-F5344CB8AC3E}">
        <p14:creationId xmlns:p14="http://schemas.microsoft.com/office/powerpoint/2010/main" val="29244386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89336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98561520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en-US" sz="4800" b="0" i="0" u="none" strike="noStrike" kern="1200" cap="none" spc="-102" normalizeH="0" baseline="0" noProof="0" dirty="0">
              <a:ln w="3175">
                <a:noFill/>
              </a:ln>
              <a:solidFill>
                <a:srgbClr val="FFFFFF"/>
              </a:solidFill>
              <a:effectLst/>
              <a:uLnTx/>
              <a:uFillTx/>
              <a:latin typeface="Segoe UI Light"/>
              <a:ea typeface="MS PGothic" pitchFamily="34" charset="-128"/>
              <a:cs typeface="Segoe UI" pitchFamily="34" charset="0"/>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a:t>Segoe UI light 40pt</a:t>
            </a:r>
          </a:p>
        </p:txBody>
      </p:sp>
    </p:spTree>
    <p:extLst>
      <p:ext uri="{BB962C8B-B14F-4D97-AF65-F5344CB8AC3E}">
        <p14:creationId xmlns:p14="http://schemas.microsoft.com/office/powerpoint/2010/main" val="414670848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a:t>Click to edit Master text styles</a:t>
            </a:r>
          </a:p>
        </p:txBody>
      </p:sp>
    </p:spTree>
    <p:extLst>
      <p:ext uri="{BB962C8B-B14F-4D97-AF65-F5344CB8AC3E}">
        <p14:creationId xmlns:p14="http://schemas.microsoft.com/office/powerpoint/2010/main" val="330619153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6457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6543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017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082170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2772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237834" y="1"/>
            <a:ext cx="12912145" cy="6978399"/>
            <a:chOff x="-237835" y="0"/>
            <a:chExt cx="12912145" cy="6978399"/>
          </a:xfrm>
        </p:grpSpPr>
        <p:sp>
          <p:nvSpPr>
            <p:cNvPr id="261" name="Rectangle 260"/>
            <p:cNvSpPr/>
            <p:nvPr/>
          </p:nvSpPr>
          <p:spPr bwMode="auto">
            <a:xfrm>
              <a:off x="0" y="0"/>
              <a:ext cx="12436475" cy="5949950"/>
            </a:xfrm>
            <a:prstGeom prst="rect">
              <a:avLst/>
            </a:prstGeom>
            <a:solidFill>
              <a:srgbClr val="002846"/>
            </a:solidFill>
            <a:ln w="10795" cap="flat" cmpd="sng" algn="ctr">
              <a:noFill/>
              <a:prstDash val="solid"/>
              <a:headEnd type="none" w="med" len="med"/>
              <a:tailEnd type="none" w="med" len="med"/>
            </a:ln>
            <a:effectLst/>
          </p:spPr>
          <p:txBody>
            <a:bodyPr lIns="0" tIns="46637" rIns="0" bIns="46637" anchor="ctr"/>
            <a:lstStyle/>
            <a:p>
              <a:pPr algn="ctr" defTabSz="932219" eaLnBrk="1" hangingPunct="1">
                <a:defRPr/>
              </a:pPr>
              <a:endParaRPr lang="en-US" sz="2000" kern="0" dirty="0">
                <a:gradFill>
                  <a:gsLst>
                    <a:gs pos="16814">
                      <a:srgbClr val="FFFFFF"/>
                    </a:gs>
                    <a:gs pos="46000">
                      <a:srgbClr val="FFFFFF"/>
                    </a:gs>
                  </a:gsLst>
                  <a:lin ang="5400000" scaled="0"/>
                </a:gradFill>
                <a:latin typeface="Segoe UI"/>
                <a:ea typeface="+mn-ea"/>
              </a:endParaRPr>
            </a:p>
          </p:txBody>
        </p:sp>
        <p:sp>
          <p:nvSpPr>
            <p:cNvPr id="262" name="Freeform 261"/>
            <p:cNvSpPr/>
            <p:nvPr/>
          </p:nvSpPr>
          <p:spPr bwMode="auto">
            <a:xfrm>
              <a:off x="11399838" y="2357438"/>
              <a:ext cx="68262" cy="38100"/>
            </a:xfrm>
            <a:custGeom>
              <a:avLst/>
              <a:gdLst>
                <a:gd name="connsiteX0" fmla="*/ 0 w 69056"/>
                <a:gd name="connsiteY0" fmla="*/ 16668 h 38723"/>
                <a:gd name="connsiteX1" fmla="*/ 26194 w 69056"/>
                <a:gd name="connsiteY1" fmla="*/ 7143 h 38723"/>
                <a:gd name="connsiteX2" fmla="*/ 28575 w 69056"/>
                <a:gd name="connsiteY2" fmla="*/ 0 h 38723"/>
                <a:gd name="connsiteX3" fmla="*/ 30956 w 69056"/>
                <a:gd name="connsiteY3" fmla="*/ 7143 h 38723"/>
                <a:gd name="connsiteX4" fmla="*/ 33337 w 69056"/>
                <a:gd name="connsiteY4" fmla="*/ 38100 h 38723"/>
                <a:gd name="connsiteX5" fmla="*/ 35719 w 69056"/>
                <a:gd name="connsiteY5" fmla="*/ 28575 h 38723"/>
                <a:gd name="connsiteX6" fmla="*/ 42862 w 69056"/>
                <a:gd name="connsiteY6" fmla="*/ 23812 h 38723"/>
                <a:gd name="connsiteX7" fmla="*/ 69056 w 69056"/>
                <a:gd name="connsiteY7" fmla="*/ 19050 h 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 h="38723">
                  <a:moveTo>
                    <a:pt x="0" y="16668"/>
                  </a:moveTo>
                  <a:cubicBezTo>
                    <a:pt x="14329" y="14877"/>
                    <a:pt x="18768" y="18282"/>
                    <a:pt x="26194" y="7143"/>
                  </a:cubicBezTo>
                  <a:cubicBezTo>
                    <a:pt x="27586" y="5055"/>
                    <a:pt x="27781" y="2381"/>
                    <a:pt x="28575" y="0"/>
                  </a:cubicBezTo>
                  <a:cubicBezTo>
                    <a:pt x="29369" y="2381"/>
                    <a:pt x="30645" y="4653"/>
                    <a:pt x="30956" y="7143"/>
                  </a:cubicBezTo>
                  <a:cubicBezTo>
                    <a:pt x="32240" y="17413"/>
                    <a:pt x="31092" y="27997"/>
                    <a:pt x="33337" y="38100"/>
                  </a:cubicBezTo>
                  <a:cubicBezTo>
                    <a:pt x="34047" y="41295"/>
                    <a:pt x="33904" y="31298"/>
                    <a:pt x="35719" y="28575"/>
                  </a:cubicBezTo>
                  <a:cubicBezTo>
                    <a:pt x="37306" y="26194"/>
                    <a:pt x="40247" y="24974"/>
                    <a:pt x="42862" y="23812"/>
                  </a:cubicBezTo>
                  <a:cubicBezTo>
                    <a:pt x="56400" y="17795"/>
                    <a:pt x="55699" y="19050"/>
                    <a:pt x="69056" y="19050"/>
                  </a:cubicBezTo>
                </a:path>
              </a:pathLst>
            </a:custGeom>
            <a:noFill/>
            <a:ln w="9525" cap="flat" cmpd="sng" algn="ctr">
              <a:noFill/>
              <a:prstDash val="solid"/>
              <a:headEnd type="none" w="med" len="med"/>
              <a:tailEnd type="none" w="med" len="med"/>
            </a:ln>
            <a:effectLst/>
          </p:spPr>
          <p:txBody>
            <a:bodyPr anchor="ctr"/>
            <a:lstStyle/>
            <a:p>
              <a:pPr algn="ctr" defTabSz="932246" eaLnBrk="1" fontAlgn="auto" hangingPunct="1">
                <a:spcBef>
                  <a:spcPts val="0"/>
                </a:spcBef>
                <a:spcAft>
                  <a:spcPts val="0"/>
                </a:spcAft>
                <a:defRPr/>
              </a:pPr>
              <a:endParaRPr lang="en-US" kern="0">
                <a:solidFill>
                  <a:srgbClr val="FFFFFF"/>
                </a:solidFill>
                <a:latin typeface="Segoe UI"/>
                <a:ea typeface="+mn-ea"/>
              </a:endParaRPr>
            </a:p>
          </p:txBody>
        </p:sp>
        <p:sp>
          <p:nvSpPr>
            <p:cNvPr id="458" name="Rectangle 457"/>
            <p:cNvSpPr/>
            <p:nvPr/>
          </p:nvSpPr>
          <p:spPr bwMode="auto">
            <a:xfrm>
              <a:off x="112714" y="4411652"/>
              <a:ext cx="12203111" cy="1391390"/>
            </a:xfrm>
            <a:prstGeom prst="rect">
              <a:avLst/>
            </a:prstGeom>
            <a:solidFill>
              <a:srgbClr val="0072C6">
                <a:lumMod val="75000"/>
              </a:srgbClr>
            </a:solidFill>
            <a:ln w="6350" cap="flat" cmpd="sng" algn="ctr">
              <a:noFill/>
              <a:prstDash val="solid"/>
              <a:miter lim="800000"/>
              <a:headEnd type="none" w="med" len="med"/>
              <a:tailEnd type="none" w="med" len="med"/>
            </a:ln>
            <a:effectLst/>
          </p:spPr>
          <p:txBody>
            <a:bodyPr lIns="179285" tIns="91440" rIns="179285" bIns="143428"/>
            <a:lstStyle/>
            <a:p>
              <a:pPr algn="ctr" defTabSz="913752" eaLnBrk="1" hangingPunct="1">
                <a:lnSpc>
                  <a:spcPct val="90000"/>
                </a:lnSpc>
                <a:spcBef>
                  <a:spcPts val="0"/>
                </a:spcBef>
                <a:spcAft>
                  <a:spcPts val="0"/>
                </a:spcAft>
                <a:defRPr/>
              </a:pPr>
              <a:r>
                <a:rPr lang="en-US" sz="1599" kern="0" dirty="0">
                  <a:gradFill>
                    <a:gsLst>
                      <a:gs pos="92500">
                        <a:srgbClr val="FFC000"/>
                      </a:gs>
                      <a:gs pos="33000">
                        <a:srgbClr val="FFC000"/>
                      </a:gs>
                    </a:gsLst>
                    <a:lin ang="5400000" scaled="0"/>
                  </a:gradFill>
                  <a:latin typeface="Segoe UI Semibold" panose="020B0702040204020203" pitchFamily="34" charset="0"/>
                  <a:ea typeface="Segoe UI" pitchFamily="34" charset="0"/>
                  <a:cs typeface="Segoe UI Semibold" panose="020B0702040204020203" pitchFamily="34" charset="0"/>
                </a:rPr>
                <a:t>Infrastructure Services</a:t>
              </a:r>
            </a:p>
          </p:txBody>
        </p:sp>
        <p:grpSp>
          <p:nvGrpSpPr>
            <p:cNvPr id="459" name="Group 458"/>
            <p:cNvGrpSpPr/>
            <p:nvPr/>
          </p:nvGrpSpPr>
          <p:grpSpPr>
            <a:xfrm>
              <a:off x="2945483" y="4783867"/>
              <a:ext cx="2834641" cy="790575"/>
              <a:chOff x="3078280" y="4930775"/>
              <a:chExt cx="2834641" cy="790575"/>
            </a:xfrm>
          </p:grpSpPr>
          <p:sp>
            <p:nvSpPr>
              <p:cNvPr id="507" name="Rectangle 506"/>
              <p:cNvSpPr/>
              <p:nvPr/>
            </p:nvSpPr>
            <p:spPr bwMode="auto">
              <a:xfrm>
                <a:off x="3078280" y="4930775"/>
                <a:ext cx="283464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Storage</a:t>
                </a:r>
              </a:p>
            </p:txBody>
          </p:sp>
          <p:grpSp>
            <p:nvGrpSpPr>
              <p:cNvPr id="508" name="Group 507"/>
              <p:cNvGrpSpPr/>
              <p:nvPr/>
            </p:nvGrpSpPr>
            <p:grpSpPr>
              <a:xfrm>
                <a:off x="3141325" y="5190883"/>
                <a:ext cx="920051" cy="363782"/>
                <a:chOff x="3141325" y="5190883"/>
                <a:chExt cx="920051" cy="363782"/>
              </a:xfrm>
            </p:grpSpPr>
            <p:sp>
              <p:nvSpPr>
                <p:cNvPr id="515" name="Rectangle 514"/>
                <p:cNvSpPr/>
                <p:nvPr/>
              </p:nvSpPr>
              <p:spPr bwMode="auto">
                <a:xfrm>
                  <a:off x="3399149" y="5190883"/>
                  <a:ext cx="662227"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BLOB </a:t>
                  </a:r>
                  <a:b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b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Storage</a:t>
                  </a:r>
                </a:p>
              </p:txBody>
            </p:sp>
            <p:pic>
              <p:nvPicPr>
                <p:cNvPr id="516" name="Picture 231" descr="Storage blob.png"/>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14132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9" name="Group 508"/>
              <p:cNvGrpSpPr/>
              <p:nvPr/>
            </p:nvGrpSpPr>
            <p:grpSpPr>
              <a:xfrm>
                <a:off x="4130780" y="5194673"/>
                <a:ext cx="817562" cy="363782"/>
                <a:chOff x="4079535" y="5194673"/>
                <a:chExt cx="817562" cy="363782"/>
              </a:xfrm>
            </p:grpSpPr>
            <p:sp>
              <p:nvSpPr>
                <p:cNvPr id="513" name="Rectangle 512"/>
                <p:cNvSpPr/>
                <p:nvPr/>
              </p:nvSpPr>
              <p:spPr bwMode="auto">
                <a:xfrm>
                  <a:off x="4351381" y="5194673"/>
                  <a:ext cx="545716"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Azure </a:t>
                  </a:r>
                  <a:b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b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Files</a:t>
                  </a:r>
                </a:p>
              </p:txBody>
            </p:sp>
            <p:pic>
              <p:nvPicPr>
                <p:cNvPr id="514" name="Picture 232" descr="Storage blob.png"/>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4079535"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0" name="Group 509"/>
              <p:cNvGrpSpPr/>
              <p:nvPr/>
            </p:nvGrpSpPr>
            <p:grpSpPr>
              <a:xfrm>
                <a:off x="5017746" y="5193643"/>
                <a:ext cx="895175" cy="363782"/>
                <a:chOff x="5017746" y="5193643"/>
                <a:chExt cx="895175" cy="363782"/>
              </a:xfrm>
            </p:grpSpPr>
            <p:sp>
              <p:nvSpPr>
                <p:cNvPr id="511" name="Rectangle 510"/>
                <p:cNvSpPr/>
                <p:nvPr/>
              </p:nvSpPr>
              <p:spPr bwMode="auto">
                <a:xfrm>
                  <a:off x="5292049" y="5193643"/>
                  <a:ext cx="620872" cy="363782"/>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Premium Storage</a:t>
                  </a:r>
                </a:p>
              </p:txBody>
            </p:sp>
            <p:pic>
              <p:nvPicPr>
                <p:cNvPr id="512" name="Picture 233" descr="Storage blob.png"/>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5017746" y="5253461"/>
                  <a:ext cx="24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60" name="Group 459"/>
            <p:cNvGrpSpPr/>
            <p:nvPr/>
          </p:nvGrpSpPr>
          <p:grpSpPr>
            <a:xfrm>
              <a:off x="249566" y="4783867"/>
              <a:ext cx="2573556" cy="788988"/>
              <a:chOff x="249566" y="4930775"/>
              <a:chExt cx="2573556" cy="788988"/>
            </a:xfrm>
          </p:grpSpPr>
          <p:sp>
            <p:nvSpPr>
              <p:cNvPr id="484" name="Rectangle 483"/>
              <p:cNvSpPr/>
              <p:nvPr/>
            </p:nvSpPr>
            <p:spPr bwMode="auto">
              <a:xfrm>
                <a:off x="249566" y="4930775"/>
                <a:ext cx="2573556" cy="788988"/>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Compute</a:t>
                </a:r>
              </a:p>
            </p:txBody>
          </p:sp>
          <p:grpSp>
            <p:nvGrpSpPr>
              <p:cNvPr id="486" name="Group 485"/>
              <p:cNvGrpSpPr/>
              <p:nvPr/>
            </p:nvGrpSpPr>
            <p:grpSpPr>
              <a:xfrm>
                <a:off x="485673" y="5263570"/>
                <a:ext cx="952409" cy="261937"/>
                <a:chOff x="607413" y="5263570"/>
                <a:chExt cx="952409" cy="261937"/>
              </a:xfrm>
            </p:grpSpPr>
            <p:sp>
              <p:nvSpPr>
                <p:cNvPr id="503" name="Rectangle 502"/>
                <p:cNvSpPr/>
                <p:nvPr/>
              </p:nvSpPr>
              <p:spPr bwMode="auto">
                <a:xfrm>
                  <a:off x="892212" y="5263570"/>
                  <a:ext cx="667610" cy="21810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Virtual</a:t>
                  </a:r>
                  <a:b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b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Machine</a:t>
                  </a:r>
                </a:p>
              </p:txBody>
            </p:sp>
            <p:pic>
              <p:nvPicPr>
                <p:cNvPr id="504" name="Picture 395"/>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07413" y="5263570"/>
                  <a:ext cx="261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7" name="Group 486"/>
              <p:cNvGrpSpPr/>
              <p:nvPr/>
            </p:nvGrpSpPr>
            <p:grpSpPr>
              <a:xfrm>
                <a:off x="1737729" y="5259936"/>
                <a:ext cx="934978" cy="239587"/>
                <a:chOff x="1737729" y="5267270"/>
                <a:chExt cx="934978" cy="239587"/>
              </a:xfrm>
            </p:grpSpPr>
            <p:sp>
              <p:nvSpPr>
                <p:cNvPr id="488" name="Rectangle 487"/>
                <p:cNvSpPr/>
                <p:nvPr/>
              </p:nvSpPr>
              <p:spPr bwMode="auto">
                <a:xfrm>
                  <a:off x="1970460" y="5267270"/>
                  <a:ext cx="702247" cy="239587"/>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Containers</a:t>
                  </a:r>
                </a:p>
              </p:txBody>
            </p:sp>
            <p:grpSp>
              <p:nvGrpSpPr>
                <p:cNvPr id="489" name="Group 411"/>
                <p:cNvGrpSpPr>
                  <a:grpSpLocks/>
                </p:cNvGrpSpPr>
                <p:nvPr/>
              </p:nvGrpSpPr>
              <p:grpSpPr bwMode="auto">
                <a:xfrm>
                  <a:off x="1737729" y="5302132"/>
                  <a:ext cx="220664" cy="169862"/>
                  <a:chOff x="1116824" y="5288934"/>
                  <a:chExt cx="294653" cy="226942"/>
                </a:xfrm>
              </p:grpSpPr>
              <p:grpSp>
                <p:nvGrpSpPr>
                  <p:cNvPr id="490" name="Group 489"/>
                  <p:cNvGrpSpPr/>
                  <p:nvPr/>
                </p:nvGrpSpPr>
                <p:grpSpPr>
                  <a:xfrm>
                    <a:off x="1143956" y="5308454"/>
                    <a:ext cx="97033" cy="104041"/>
                    <a:chOff x="429567" y="3925067"/>
                    <a:chExt cx="291844" cy="312924"/>
                  </a:xfrm>
                  <a:solidFill>
                    <a:srgbClr val="FFFFFF"/>
                  </a:solidFill>
                </p:grpSpPr>
                <p:sp>
                  <p:nvSpPr>
                    <p:cNvPr id="500" name="Diamond 499"/>
                    <p:cNvSpPr/>
                    <p:nvPr/>
                  </p:nvSpPr>
                  <p:spPr bwMode="auto">
                    <a:xfrm rot="19690132">
                      <a:off x="429567" y="3991206"/>
                      <a:ext cx="148049" cy="245584"/>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sp>
                  <p:nvSpPr>
                    <p:cNvPr id="501" name="Diamond 500"/>
                    <p:cNvSpPr/>
                    <p:nvPr/>
                  </p:nvSpPr>
                  <p:spPr bwMode="auto">
                    <a:xfrm rot="1935408">
                      <a:off x="567471" y="3991342"/>
                      <a:ext cx="153940" cy="246649"/>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sp>
                  <p:nvSpPr>
                    <p:cNvPr id="502" name="Diamond 501"/>
                    <p:cNvSpPr/>
                    <p:nvPr/>
                  </p:nvSpPr>
                  <p:spPr bwMode="auto">
                    <a:xfrm rot="5400000">
                      <a:off x="498047" y="3879246"/>
                      <a:ext cx="153941" cy="245584"/>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sp>
                <p:nvSpPr>
                  <p:cNvPr id="491" name="Rounded Rectangle 490"/>
                  <p:cNvSpPr/>
                  <p:nvPr/>
                </p:nvSpPr>
                <p:spPr bwMode="auto">
                  <a:xfrm>
                    <a:off x="1116824" y="5288934"/>
                    <a:ext cx="294653" cy="226942"/>
                  </a:xfrm>
                  <a:prstGeom prst="roundRect">
                    <a:avLst>
                      <a:gd name="adj" fmla="val 9184"/>
                    </a:avLst>
                  </a:prstGeom>
                  <a:noFill/>
                  <a:ln w="19050" cap="flat" cmpd="sng" algn="ctr">
                    <a:solidFill>
                      <a:srgbClr val="FFFFFF"/>
                    </a:solid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nvGrpSpPr>
                  <p:cNvPr id="492" name="Group 491"/>
                  <p:cNvGrpSpPr/>
                  <p:nvPr/>
                </p:nvGrpSpPr>
                <p:grpSpPr>
                  <a:xfrm>
                    <a:off x="1288799" y="5308986"/>
                    <a:ext cx="97033" cy="104040"/>
                    <a:chOff x="429561" y="3925070"/>
                    <a:chExt cx="291847" cy="312921"/>
                  </a:xfrm>
                  <a:solidFill>
                    <a:srgbClr val="FFFFFF"/>
                  </a:solidFill>
                </p:grpSpPr>
                <p:sp>
                  <p:nvSpPr>
                    <p:cNvPr id="497" name="Diamond 496"/>
                    <p:cNvSpPr/>
                    <p:nvPr/>
                  </p:nvSpPr>
                  <p:spPr bwMode="auto">
                    <a:xfrm rot="19690132">
                      <a:off x="429561" y="3991205"/>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sp>
                  <p:nvSpPr>
                    <p:cNvPr id="498" name="Diamond 497"/>
                    <p:cNvSpPr/>
                    <p:nvPr/>
                  </p:nvSpPr>
                  <p:spPr bwMode="auto">
                    <a:xfrm rot="1935408">
                      <a:off x="567466" y="3991341"/>
                      <a:ext cx="153942" cy="246650"/>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sp>
                  <p:nvSpPr>
                    <p:cNvPr id="499" name="Diamond 498"/>
                    <p:cNvSpPr/>
                    <p:nvPr/>
                  </p:nvSpPr>
                  <p:spPr bwMode="auto">
                    <a:xfrm rot="5400000">
                      <a:off x="498041" y="3879250"/>
                      <a:ext cx="153941" cy="245582"/>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grpSp>
                <p:nvGrpSpPr>
                  <p:cNvPr id="493" name="Group 492"/>
                  <p:cNvGrpSpPr/>
                  <p:nvPr/>
                </p:nvGrpSpPr>
                <p:grpSpPr>
                  <a:xfrm>
                    <a:off x="1220330" y="5390443"/>
                    <a:ext cx="97032" cy="104039"/>
                    <a:chOff x="429564" y="3925074"/>
                    <a:chExt cx="291843" cy="312917"/>
                  </a:xfrm>
                  <a:solidFill>
                    <a:srgbClr val="FFFFFF"/>
                  </a:solidFill>
                </p:grpSpPr>
                <p:sp>
                  <p:nvSpPr>
                    <p:cNvPr id="494" name="Diamond 493"/>
                    <p:cNvSpPr/>
                    <p:nvPr/>
                  </p:nvSpPr>
                  <p:spPr bwMode="auto">
                    <a:xfrm rot="19690132">
                      <a:off x="429564" y="3991204"/>
                      <a:ext cx="148050" cy="245585"/>
                    </a:xfrm>
                    <a:prstGeom prst="diamond">
                      <a:avLst/>
                    </a:prstGeom>
                    <a:grpFill/>
                    <a:ln w="9525" cap="flat" cmpd="sng" algn="ctr">
                      <a:noFill/>
                      <a:prstDash val="solid"/>
                      <a:headEnd type="none" w="med" len="med"/>
                      <a:tailEnd type="none" w="med" len="med"/>
                    </a:ln>
                    <a:effectLst/>
                    <a:scene3d>
                      <a:camera prst="orthographicFront">
                        <a:rot lat="899860" lon="21583921" rev="21540000"/>
                      </a:camera>
                      <a:lightRig rig="threePt" dir="t"/>
                    </a:scene3d>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sp>
                  <p:nvSpPr>
                    <p:cNvPr id="495" name="Diamond 494"/>
                    <p:cNvSpPr/>
                    <p:nvPr/>
                  </p:nvSpPr>
                  <p:spPr bwMode="auto">
                    <a:xfrm rot="1935408">
                      <a:off x="567465" y="3991345"/>
                      <a:ext cx="153942" cy="246646"/>
                    </a:xfrm>
                    <a:prstGeom prst="diamond">
                      <a:avLst/>
                    </a:prstGeom>
                    <a:grpFill/>
                    <a:ln w="9525" cap="flat" cmpd="sng" algn="ctr">
                      <a:no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sp>
                  <p:nvSpPr>
                    <p:cNvPr id="496" name="Diamond 495"/>
                    <p:cNvSpPr/>
                    <p:nvPr/>
                  </p:nvSpPr>
                  <p:spPr bwMode="auto">
                    <a:xfrm rot="5400000">
                      <a:off x="502612" y="3879253"/>
                      <a:ext cx="153940" cy="245581"/>
                    </a:xfrm>
                    <a:prstGeom prst="diamond">
                      <a:avLst/>
                    </a:prstGeom>
                    <a:grpFill/>
                    <a:ln w="9525" cap="flat" cmpd="sng" algn="ctr">
                      <a:noFill/>
                      <a:prstDash val="solid"/>
                      <a:headEnd type="none" w="med" len="med"/>
                      <a:tailEnd type="none" w="med" len="med"/>
                    </a:ln>
                    <a:effectLst/>
                    <a:scene3d>
                      <a:camera prst="orthographicFront">
                        <a:rot lat="21599979" lon="2400000" rev="0"/>
                      </a:camera>
                      <a:lightRig rig="threePt" dir="t"/>
                    </a:scene3d>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grpSp>
          </p:grpSp>
        </p:grpSp>
        <p:grpSp>
          <p:nvGrpSpPr>
            <p:cNvPr id="461" name="Group 460"/>
            <p:cNvGrpSpPr/>
            <p:nvPr/>
          </p:nvGrpSpPr>
          <p:grpSpPr>
            <a:xfrm>
              <a:off x="5900614" y="4783867"/>
              <a:ext cx="6292850" cy="790575"/>
              <a:chOff x="6022975" y="4930775"/>
              <a:chExt cx="6292850" cy="790575"/>
            </a:xfrm>
          </p:grpSpPr>
          <p:sp>
            <p:nvSpPr>
              <p:cNvPr id="462" name="Rectangle 461"/>
              <p:cNvSpPr/>
              <p:nvPr/>
            </p:nvSpPr>
            <p:spPr bwMode="auto">
              <a:xfrm>
                <a:off x="6022975" y="4930775"/>
                <a:ext cx="6292850" cy="790575"/>
              </a:xfrm>
              <a:prstGeom prst="rect">
                <a:avLst/>
              </a:prstGeom>
              <a:solidFill>
                <a:srgbClr val="0072C6"/>
              </a:solidFill>
              <a:ln w="6350" cap="flat" cmpd="sng" algn="ctr">
                <a:noFill/>
                <a:prstDash val="solid"/>
                <a:miter lim="800000"/>
                <a:headEnd type="none" w="med" len="med"/>
                <a:tailEnd type="none" w="med" len="med"/>
              </a:ln>
              <a:effectLst/>
            </p:spPr>
            <p:txBody>
              <a:bodyPr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Networking</a:t>
                </a:r>
              </a:p>
            </p:txBody>
          </p:sp>
          <p:grpSp>
            <p:nvGrpSpPr>
              <p:cNvPr id="463" name="Group 462"/>
              <p:cNvGrpSpPr/>
              <p:nvPr/>
            </p:nvGrpSpPr>
            <p:grpSpPr>
              <a:xfrm>
                <a:off x="6120092" y="5210907"/>
                <a:ext cx="947766" cy="346518"/>
                <a:chOff x="6120092" y="5210907"/>
                <a:chExt cx="947766" cy="346518"/>
              </a:xfrm>
            </p:grpSpPr>
            <p:sp>
              <p:nvSpPr>
                <p:cNvPr id="482" name="Rectangle 481"/>
                <p:cNvSpPr/>
                <p:nvPr/>
              </p:nvSpPr>
              <p:spPr bwMode="auto">
                <a:xfrm>
                  <a:off x="6388100" y="5210907"/>
                  <a:ext cx="679758"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Virtual Network</a:t>
                  </a:r>
                </a:p>
              </p:txBody>
            </p:sp>
            <p:pic>
              <p:nvPicPr>
                <p:cNvPr id="483" name="Picture 226"/>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120092" y="5242269"/>
                  <a:ext cx="2682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4" name="Group 463"/>
              <p:cNvGrpSpPr/>
              <p:nvPr/>
            </p:nvGrpSpPr>
            <p:grpSpPr>
              <a:xfrm>
                <a:off x="8599909" y="5210661"/>
                <a:ext cx="854686" cy="346764"/>
                <a:chOff x="8608651" y="5210661"/>
                <a:chExt cx="854686" cy="346764"/>
              </a:xfrm>
            </p:grpSpPr>
            <p:sp>
              <p:nvSpPr>
                <p:cNvPr id="480" name="Rectangle 479"/>
                <p:cNvSpPr/>
                <p:nvPr/>
              </p:nvSpPr>
              <p:spPr bwMode="auto">
                <a:xfrm>
                  <a:off x="8913208" y="5210661"/>
                  <a:ext cx="550129"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Express</a:t>
                  </a:r>
                </a:p>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Route</a:t>
                  </a:r>
                </a:p>
              </p:txBody>
            </p:sp>
            <p:pic>
              <p:nvPicPr>
                <p:cNvPr id="481" name="Picture 227"/>
                <p:cNvPicPr>
                  <a:picLocks noChangeAspect="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8608651" y="5234771"/>
                  <a:ext cx="285077" cy="2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5" name="Group 464"/>
              <p:cNvGrpSpPr/>
              <p:nvPr/>
            </p:nvGrpSpPr>
            <p:grpSpPr>
              <a:xfrm>
                <a:off x="9499896" y="5210661"/>
                <a:ext cx="856833" cy="346764"/>
                <a:chOff x="9542661" y="5210661"/>
                <a:chExt cx="856833" cy="346764"/>
              </a:xfrm>
            </p:grpSpPr>
            <p:sp>
              <p:nvSpPr>
                <p:cNvPr id="478" name="Rectangle 477"/>
                <p:cNvSpPr/>
                <p:nvPr/>
              </p:nvSpPr>
              <p:spPr bwMode="auto">
                <a:xfrm>
                  <a:off x="9773921" y="5210661"/>
                  <a:ext cx="625573"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Traffic Manager</a:t>
                  </a:r>
                </a:p>
              </p:txBody>
            </p:sp>
            <p:pic>
              <p:nvPicPr>
                <p:cNvPr id="479" name="Picture 88"/>
                <p:cNvPicPr>
                  <a:picLocks noChangeAspect="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9542661" y="5271638"/>
                  <a:ext cx="21113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6" name="Group 465"/>
              <p:cNvGrpSpPr/>
              <p:nvPr/>
            </p:nvGrpSpPr>
            <p:grpSpPr>
              <a:xfrm>
                <a:off x="11270141" y="5210661"/>
                <a:ext cx="985359" cy="346764"/>
                <a:chOff x="11270141" y="5210661"/>
                <a:chExt cx="985359" cy="346764"/>
              </a:xfrm>
            </p:grpSpPr>
            <p:sp>
              <p:nvSpPr>
                <p:cNvPr id="476" name="Rectangle 475"/>
                <p:cNvSpPr/>
                <p:nvPr/>
              </p:nvSpPr>
              <p:spPr bwMode="auto">
                <a:xfrm>
                  <a:off x="11524599" y="5210661"/>
                  <a:ext cx="730901"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Application Gateway</a:t>
                  </a:r>
                </a:p>
              </p:txBody>
            </p:sp>
            <p:sp>
              <p:nvSpPr>
                <p:cNvPr id="477" name="Freeform 476"/>
                <p:cNvSpPr/>
                <p:nvPr/>
              </p:nvSpPr>
              <p:spPr bwMode="auto">
                <a:xfrm rot="2700000">
                  <a:off x="11270140" y="5281957"/>
                  <a:ext cx="188913" cy="188912"/>
                </a:xfrm>
                <a:custGeom>
                  <a:avLst/>
                  <a:gdLst>
                    <a:gd name="connsiteX0" fmla="*/ 314803 w 613867"/>
                    <a:gd name="connsiteY0" fmla="*/ 374281 h 613867"/>
                    <a:gd name="connsiteX1" fmla="*/ 390557 w 613867"/>
                    <a:gd name="connsiteY1" fmla="*/ 450035 h 613867"/>
                    <a:gd name="connsiteX2" fmla="*/ 330696 w 613867"/>
                    <a:gd name="connsiteY2" fmla="*/ 509896 h 613867"/>
                    <a:gd name="connsiteX3" fmla="*/ 507842 w 613867"/>
                    <a:gd name="connsiteY3" fmla="*/ 504902 h 613867"/>
                    <a:gd name="connsiteX4" fmla="*/ 512837 w 613867"/>
                    <a:gd name="connsiteY4" fmla="*/ 327756 h 613867"/>
                    <a:gd name="connsiteX5" fmla="*/ 452975 w 613867"/>
                    <a:gd name="connsiteY5" fmla="*/ 387617 h 613867"/>
                    <a:gd name="connsiteX6" fmla="*/ 377221 w 613867"/>
                    <a:gd name="connsiteY6" fmla="*/ 311863 h 613867"/>
                    <a:gd name="connsiteX7" fmla="*/ 367619 w 613867"/>
                    <a:gd name="connsiteY7" fmla="*/ 63753 h 613867"/>
                    <a:gd name="connsiteX8" fmla="*/ 372612 w 613867"/>
                    <a:gd name="connsiteY8" fmla="*/ 240900 h 613867"/>
                    <a:gd name="connsiteX9" fmla="*/ 549761 w 613867"/>
                    <a:gd name="connsiteY9" fmla="*/ 245895 h 613867"/>
                    <a:gd name="connsiteX10" fmla="*/ 489898 w 613867"/>
                    <a:gd name="connsiteY10" fmla="*/ 186033 h 613867"/>
                    <a:gd name="connsiteX11" fmla="*/ 565652 w 613867"/>
                    <a:gd name="connsiteY11" fmla="*/ 110279 h 613867"/>
                    <a:gd name="connsiteX12" fmla="*/ 503234 w 613867"/>
                    <a:gd name="connsiteY12" fmla="*/ 47861 h 613867"/>
                    <a:gd name="connsiteX13" fmla="*/ 427480 w 613867"/>
                    <a:gd name="connsiteY13" fmla="*/ 123615 h 613867"/>
                    <a:gd name="connsiteX14" fmla="*/ 60550 w 613867"/>
                    <a:gd name="connsiteY14" fmla="*/ 370823 h 613867"/>
                    <a:gd name="connsiteX15" fmla="*/ 120411 w 613867"/>
                    <a:gd name="connsiteY15" fmla="*/ 430684 h 613867"/>
                    <a:gd name="connsiteX16" fmla="*/ 44657 w 613867"/>
                    <a:gd name="connsiteY16" fmla="*/ 506438 h 613867"/>
                    <a:gd name="connsiteX17" fmla="*/ 107075 w 613867"/>
                    <a:gd name="connsiteY17" fmla="*/ 568856 h 613867"/>
                    <a:gd name="connsiteX18" fmla="*/ 182829 w 613867"/>
                    <a:gd name="connsiteY18" fmla="*/ 493102 h 613867"/>
                    <a:gd name="connsiteX19" fmla="*/ 242691 w 613867"/>
                    <a:gd name="connsiteY19" fmla="*/ 552964 h 613867"/>
                    <a:gd name="connsiteX20" fmla="*/ 237696 w 613867"/>
                    <a:gd name="connsiteY20" fmla="*/ 375818 h 613867"/>
                    <a:gd name="connsiteX21" fmla="*/ 104519 w 613867"/>
                    <a:gd name="connsiteY21" fmla="*/ 101580 h 613867"/>
                    <a:gd name="connsiteX22" fmla="*/ 99524 w 613867"/>
                    <a:gd name="connsiteY22" fmla="*/ 278727 h 613867"/>
                    <a:gd name="connsiteX23" fmla="*/ 159386 w 613867"/>
                    <a:gd name="connsiteY23" fmla="*/ 218865 h 613867"/>
                    <a:gd name="connsiteX24" fmla="*/ 235140 w 613867"/>
                    <a:gd name="connsiteY24" fmla="*/ 294619 h 613867"/>
                    <a:gd name="connsiteX25" fmla="*/ 297558 w 613867"/>
                    <a:gd name="connsiteY25" fmla="*/ 232201 h 613867"/>
                    <a:gd name="connsiteX26" fmla="*/ 221804 w 613867"/>
                    <a:gd name="connsiteY26" fmla="*/ 156447 h 613867"/>
                    <a:gd name="connsiteX27" fmla="*/ 281665 w 613867"/>
                    <a:gd name="connsiteY27" fmla="*/ 96586 h 613867"/>
                    <a:gd name="connsiteX28" fmla="*/ 29967 w 613867"/>
                    <a:gd name="connsiteY28" fmla="*/ 29967 h 613867"/>
                    <a:gd name="connsiteX29" fmla="*/ 102313 w 613867"/>
                    <a:gd name="connsiteY29" fmla="*/ 0 h 613867"/>
                    <a:gd name="connsiteX30" fmla="*/ 511554 w 613867"/>
                    <a:gd name="connsiteY30" fmla="*/ 0 h 613867"/>
                    <a:gd name="connsiteX31" fmla="*/ 613867 w 613867"/>
                    <a:gd name="connsiteY31" fmla="*/ 102313 h 613867"/>
                    <a:gd name="connsiteX32" fmla="*/ 613867 w 613867"/>
                    <a:gd name="connsiteY32" fmla="*/ 511554 h 613867"/>
                    <a:gd name="connsiteX33" fmla="*/ 511554 w 613867"/>
                    <a:gd name="connsiteY33" fmla="*/ 613867 h 613867"/>
                    <a:gd name="connsiteX34" fmla="*/ 102313 w 613867"/>
                    <a:gd name="connsiteY34" fmla="*/ 613867 h 613867"/>
                    <a:gd name="connsiteX35" fmla="*/ 0 w 613867"/>
                    <a:gd name="connsiteY35" fmla="*/ 511554 h 613867"/>
                    <a:gd name="connsiteX36" fmla="*/ 0 w 613867"/>
                    <a:gd name="connsiteY36" fmla="*/ 102313 h 613867"/>
                    <a:gd name="connsiteX37" fmla="*/ 29967 w 613867"/>
                    <a:gd name="connsiteY37" fmla="*/ 29967 h 6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3867" h="613867">
                      <a:moveTo>
                        <a:pt x="314803" y="374281"/>
                      </a:moveTo>
                      <a:lnTo>
                        <a:pt x="390557" y="450035"/>
                      </a:lnTo>
                      <a:lnTo>
                        <a:pt x="330696" y="509896"/>
                      </a:lnTo>
                      <a:lnTo>
                        <a:pt x="507842" y="504902"/>
                      </a:lnTo>
                      <a:lnTo>
                        <a:pt x="512837" y="327756"/>
                      </a:lnTo>
                      <a:lnTo>
                        <a:pt x="452975" y="387617"/>
                      </a:lnTo>
                      <a:lnTo>
                        <a:pt x="377221" y="311863"/>
                      </a:lnTo>
                      <a:close/>
                      <a:moveTo>
                        <a:pt x="367619" y="63753"/>
                      </a:moveTo>
                      <a:lnTo>
                        <a:pt x="372612" y="240900"/>
                      </a:lnTo>
                      <a:lnTo>
                        <a:pt x="549761" y="245895"/>
                      </a:lnTo>
                      <a:lnTo>
                        <a:pt x="489898" y="186033"/>
                      </a:lnTo>
                      <a:lnTo>
                        <a:pt x="565652" y="110279"/>
                      </a:lnTo>
                      <a:lnTo>
                        <a:pt x="503234" y="47861"/>
                      </a:lnTo>
                      <a:lnTo>
                        <a:pt x="427480" y="123615"/>
                      </a:lnTo>
                      <a:close/>
                      <a:moveTo>
                        <a:pt x="60550" y="370823"/>
                      </a:moveTo>
                      <a:lnTo>
                        <a:pt x="120411" y="430684"/>
                      </a:lnTo>
                      <a:lnTo>
                        <a:pt x="44657" y="506438"/>
                      </a:lnTo>
                      <a:lnTo>
                        <a:pt x="107075" y="568856"/>
                      </a:lnTo>
                      <a:lnTo>
                        <a:pt x="182829" y="493102"/>
                      </a:lnTo>
                      <a:lnTo>
                        <a:pt x="242691" y="552964"/>
                      </a:lnTo>
                      <a:lnTo>
                        <a:pt x="237696" y="375818"/>
                      </a:lnTo>
                      <a:close/>
                      <a:moveTo>
                        <a:pt x="104519" y="101580"/>
                      </a:moveTo>
                      <a:lnTo>
                        <a:pt x="99524" y="278727"/>
                      </a:lnTo>
                      <a:lnTo>
                        <a:pt x="159386" y="218865"/>
                      </a:lnTo>
                      <a:lnTo>
                        <a:pt x="235140" y="294619"/>
                      </a:lnTo>
                      <a:lnTo>
                        <a:pt x="297558" y="232201"/>
                      </a:lnTo>
                      <a:lnTo>
                        <a:pt x="221804" y="156447"/>
                      </a:lnTo>
                      <a:lnTo>
                        <a:pt x="281665" y="96586"/>
                      </a:lnTo>
                      <a:close/>
                      <a:moveTo>
                        <a:pt x="29967" y="29967"/>
                      </a:moveTo>
                      <a:cubicBezTo>
                        <a:pt x="48482" y="11452"/>
                        <a:pt x="74060" y="0"/>
                        <a:pt x="102313" y="0"/>
                      </a:cubicBezTo>
                      <a:lnTo>
                        <a:pt x="511554" y="0"/>
                      </a:lnTo>
                      <a:cubicBezTo>
                        <a:pt x="568060" y="0"/>
                        <a:pt x="613867" y="45807"/>
                        <a:pt x="613867" y="102313"/>
                      </a:cubicBezTo>
                      <a:lnTo>
                        <a:pt x="613867" y="511554"/>
                      </a:lnTo>
                      <a:cubicBezTo>
                        <a:pt x="613867" y="568060"/>
                        <a:pt x="568060" y="613867"/>
                        <a:pt x="511554" y="613867"/>
                      </a:cubicBezTo>
                      <a:lnTo>
                        <a:pt x="102313" y="613867"/>
                      </a:lnTo>
                      <a:cubicBezTo>
                        <a:pt x="45807" y="613867"/>
                        <a:pt x="0" y="568060"/>
                        <a:pt x="0" y="511554"/>
                      </a:cubicBezTo>
                      <a:lnTo>
                        <a:pt x="0" y="102313"/>
                      </a:lnTo>
                      <a:cubicBezTo>
                        <a:pt x="0" y="74060"/>
                        <a:pt x="11452" y="48482"/>
                        <a:pt x="29967" y="29967"/>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grpSp>
            <p:nvGrpSpPr>
              <p:cNvPr id="467" name="Group 466"/>
              <p:cNvGrpSpPr/>
              <p:nvPr/>
            </p:nvGrpSpPr>
            <p:grpSpPr>
              <a:xfrm>
                <a:off x="7897520" y="5210661"/>
                <a:ext cx="657088" cy="346764"/>
                <a:chOff x="7872239" y="5210661"/>
                <a:chExt cx="657088" cy="346764"/>
              </a:xfrm>
            </p:grpSpPr>
            <p:sp>
              <p:nvSpPr>
                <p:cNvPr id="474" name="Rectangle 473"/>
                <p:cNvSpPr/>
                <p:nvPr/>
              </p:nvSpPr>
              <p:spPr bwMode="auto">
                <a:xfrm>
                  <a:off x="8127646" y="5210661"/>
                  <a:ext cx="401681" cy="346764"/>
                </a:xfrm>
                <a:prstGeom prst="rect">
                  <a:avLst/>
                </a:prstGeom>
                <a:noFill/>
                <a:ln w="6350" cap="flat" cmpd="sng" algn="ctr">
                  <a:noFill/>
                  <a:prstDash val="solid"/>
                  <a:miter lim="800000"/>
                  <a:headEnd type="none" w="med" len="med"/>
                  <a:tailEnd type="none" w="med" len="med"/>
                </a:ln>
                <a:effectLst/>
              </p:spPr>
              <p:txBody>
                <a:bodyPr lIns="45720" tIns="45720" rIns="45720" bIns="45720" anchor="ctr" anchorCtr="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DNS</a:t>
                  </a:r>
                </a:p>
              </p:txBody>
            </p:sp>
            <p:pic>
              <p:nvPicPr>
                <p:cNvPr id="475" name="Picture 3"/>
                <p:cNvPicPr>
                  <a:picLocks noChangeAspect="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7872239" y="5259380"/>
                  <a:ext cx="234066" cy="23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8" name="Group 467"/>
              <p:cNvGrpSpPr/>
              <p:nvPr/>
            </p:nvGrpSpPr>
            <p:grpSpPr>
              <a:xfrm>
                <a:off x="10402030" y="5210661"/>
                <a:ext cx="822809" cy="346764"/>
                <a:chOff x="10440820" y="5210661"/>
                <a:chExt cx="822809" cy="346764"/>
              </a:xfrm>
            </p:grpSpPr>
            <p:sp>
              <p:nvSpPr>
                <p:cNvPr id="472" name="Rectangle 471"/>
                <p:cNvSpPr/>
                <p:nvPr/>
              </p:nvSpPr>
              <p:spPr bwMode="auto">
                <a:xfrm>
                  <a:off x="10673647" y="5210661"/>
                  <a:ext cx="589982" cy="346764"/>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VPN </a:t>
                  </a:r>
                  <a:b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b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Gateway</a:t>
                  </a:r>
                </a:p>
              </p:txBody>
            </p:sp>
            <p:pic>
              <p:nvPicPr>
                <p:cNvPr id="473" name="Picture 9"/>
                <p:cNvPicPr>
                  <a:picLocks noChangeAspect="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10440820" y="5255763"/>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9" name="Group 468"/>
              <p:cNvGrpSpPr/>
              <p:nvPr/>
            </p:nvGrpSpPr>
            <p:grpSpPr>
              <a:xfrm>
                <a:off x="7004047" y="5210907"/>
                <a:ext cx="848172" cy="346518"/>
                <a:chOff x="7002727" y="5210907"/>
                <a:chExt cx="848172" cy="346518"/>
              </a:xfrm>
            </p:grpSpPr>
            <p:sp>
              <p:nvSpPr>
                <p:cNvPr id="470" name="Rectangle 469"/>
                <p:cNvSpPr/>
                <p:nvPr/>
              </p:nvSpPr>
              <p:spPr bwMode="auto">
                <a:xfrm>
                  <a:off x="7265455" y="5210907"/>
                  <a:ext cx="585444" cy="346518"/>
                </a:xfrm>
                <a:prstGeom prst="rect">
                  <a:avLst/>
                </a:prstGeom>
                <a:noFill/>
                <a:ln w="6350" cap="flat" cmpd="sng" algn="ctr">
                  <a:noFill/>
                  <a:prstDash val="solid"/>
                  <a:miter lim="800000"/>
                  <a:headEnd type="none" w="med" len="med"/>
                  <a:tailEnd type="none" w="med" len="med"/>
                </a:ln>
                <a:effectLst/>
              </p:spPr>
              <p:txBody>
                <a:bodyPr lIns="45720" tIns="45720" rIns="45720" bIns="45720"/>
                <a:lstStyle/>
                <a:p>
                  <a:pPr defTabSz="913752" eaLnBrk="1" hangingPunct="1">
                    <a:lnSpc>
                      <a:spcPct val="90000"/>
                    </a:lnSpc>
                    <a:spcBef>
                      <a:spcPts val="0"/>
                    </a:spcBef>
                    <a:spcAft>
                      <a:spcPts val="0"/>
                    </a:spcAft>
                    <a:defRPr/>
                  </a:pPr>
                  <a:r>
                    <a:rPr lang="en-US" sz="1000" kern="0" dirty="0">
                      <a:gradFill>
                        <a:gsLst>
                          <a:gs pos="0">
                            <a:srgbClr val="FFFFFF"/>
                          </a:gs>
                          <a:gs pos="100000">
                            <a:srgbClr val="FFFFFF"/>
                          </a:gs>
                        </a:gsLst>
                        <a:lin ang="5400000" scaled="0"/>
                      </a:gradFill>
                      <a:latin typeface="Segoe UI"/>
                      <a:ea typeface="Segoe UI" pitchFamily="34" charset="0"/>
                      <a:cs typeface="Segoe UI" pitchFamily="34" charset="0"/>
                    </a:rPr>
                    <a:t>Load Balancer</a:t>
                  </a:r>
                </a:p>
              </p:txBody>
            </p:sp>
            <p:pic>
              <p:nvPicPr>
                <p:cNvPr id="471" name="Picture 11"/>
                <p:cNvPicPr>
                  <a:picLocks noChangeAspect="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7002727" y="5257351"/>
                  <a:ext cx="2397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42" name="Rectangle 341"/>
            <p:cNvSpPr/>
            <p:nvPr/>
          </p:nvSpPr>
          <p:spPr bwMode="auto">
            <a:xfrm>
              <a:off x="112714" y="104775"/>
              <a:ext cx="12203111" cy="4349182"/>
            </a:xfrm>
            <a:prstGeom prst="rect">
              <a:avLst/>
            </a:prstGeom>
            <a:solidFill>
              <a:srgbClr val="005695"/>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599" kern="0" dirty="0">
                  <a:gradFill>
                    <a:gsLst>
                      <a:gs pos="92500">
                        <a:srgbClr val="FFC000"/>
                      </a:gs>
                      <a:gs pos="33000">
                        <a:srgbClr val="FFC000"/>
                      </a:gs>
                    </a:gsLst>
                    <a:lin ang="5400000" scaled="0"/>
                  </a:gradFill>
                  <a:latin typeface="Segoe UI Semibold" panose="020B0702040204020203" pitchFamily="34" charset="0"/>
                  <a:ea typeface="Segoe UI" pitchFamily="34" charset="0"/>
                  <a:cs typeface="Segoe UI Semibold" panose="020B0702040204020203" pitchFamily="34" charset="0"/>
                </a:rPr>
                <a:t>Platform Services</a:t>
              </a:r>
            </a:p>
          </p:txBody>
        </p:sp>
        <p:grpSp>
          <p:nvGrpSpPr>
            <p:cNvPr id="14" name="Group 13"/>
            <p:cNvGrpSpPr/>
            <p:nvPr/>
          </p:nvGrpSpPr>
          <p:grpSpPr>
            <a:xfrm>
              <a:off x="249566" y="543029"/>
              <a:ext cx="11942434" cy="3795291"/>
              <a:chOff x="249566" y="543029"/>
              <a:chExt cx="11942434" cy="3795291"/>
            </a:xfrm>
          </p:grpSpPr>
          <p:grpSp>
            <p:nvGrpSpPr>
              <p:cNvPr id="343" name="Group 342"/>
              <p:cNvGrpSpPr/>
              <p:nvPr/>
            </p:nvGrpSpPr>
            <p:grpSpPr>
              <a:xfrm>
                <a:off x="2087227" y="543029"/>
                <a:ext cx="8372241" cy="3790160"/>
                <a:chOff x="2082009" y="543029"/>
                <a:chExt cx="8372241" cy="3790160"/>
              </a:xfrm>
            </p:grpSpPr>
            <p:grpSp>
              <p:nvGrpSpPr>
                <p:cNvPr id="344" name="Group 343"/>
                <p:cNvGrpSpPr/>
                <p:nvPr/>
              </p:nvGrpSpPr>
              <p:grpSpPr>
                <a:xfrm>
                  <a:off x="4343326" y="543029"/>
                  <a:ext cx="3736693" cy="1371600"/>
                  <a:chOff x="4336920" y="650979"/>
                  <a:chExt cx="3736693" cy="1371600"/>
                </a:xfrm>
              </p:grpSpPr>
              <p:sp>
                <p:nvSpPr>
                  <p:cNvPr id="439" name="Rectangle 438"/>
                  <p:cNvSpPr/>
                  <p:nvPr/>
                </p:nvSpPr>
                <p:spPr bwMode="auto">
                  <a:xfrm>
                    <a:off x="4336920" y="650979"/>
                    <a:ext cx="3736693"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Web and mobile</a:t>
                    </a:r>
                  </a:p>
                </p:txBody>
              </p:sp>
              <p:grpSp>
                <p:nvGrpSpPr>
                  <p:cNvPr id="440" name="Group 439"/>
                  <p:cNvGrpSpPr/>
                  <p:nvPr/>
                </p:nvGrpSpPr>
                <p:grpSpPr>
                  <a:xfrm>
                    <a:off x="4516491" y="1046498"/>
                    <a:ext cx="1003842" cy="300037"/>
                    <a:chOff x="4516491" y="987018"/>
                    <a:chExt cx="1003842" cy="300037"/>
                  </a:xfrm>
                </p:grpSpPr>
                <p:sp>
                  <p:nvSpPr>
                    <p:cNvPr id="456" name="TextBox 455"/>
                    <p:cNvSpPr txBox="1"/>
                    <p:nvPr/>
                  </p:nvSpPr>
                  <p:spPr bwMode="auto">
                    <a:xfrm>
                      <a:off x="4861521" y="987018"/>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Web </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Apps</a:t>
                      </a:r>
                    </a:p>
                  </p:txBody>
                </p:sp>
                <p:pic>
                  <p:nvPicPr>
                    <p:cNvPr id="457" name="Picture 151"/>
                    <p:cNvPicPr>
                      <a:picLocks noChangeAspect="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4516491" y="993596"/>
                      <a:ext cx="286768" cy="28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1" name="Group 440"/>
                  <p:cNvGrpSpPr/>
                  <p:nvPr/>
                </p:nvGrpSpPr>
                <p:grpSpPr>
                  <a:xfrm>
                    <a:off x="4516491" y="1617114"/>
                    <a:ext cx="1003842" cy="291190"/>
                    <a:chOff x="4516491" y="1514601"/>
                    <a:chExt cx="1003842" cy="291190"/>
                  </a:xfrm>
                </p:grpSpPr>
                <p:sp>
                  <p:nvSpPr>
                    <p:cNvPr id="454" name="TextBox 453"/>
                    <p:cNvSpPr txBox="1"/>
                    <p:nvPr/>
                  </p:nvSpPr>
                  <p:spPr bwMode="auto">
                    <a:xfrm>
                      <a:off x="4861521" y="1530021"/>
                      <a:ext cx="658812" cy="26035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Mobile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Apps</a:t>
                      </a:r>
                    </a:p>
                  </p:txBody>
                </p:sp>
                <p:pic>
                  <p:nvPicPr>
                    <p:cNvPr id="455" name="Picture 153"/>
                    <p:cNvPicPr>
                      <a:picLocks noChangeAspect="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4516491" y="1514601"/>
                      <a:ext cx="291075" cy="29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2" name="Group 441"/>
                  <p:cNvGrpSpPr/>
                  <p:nvPr/>
                </p:nvGrpSpPr>
                <p:grpSpPr>
                  <a:xfrm>
                    <a:off x="6846369" y="1044910"/>
                    <a:ext cx="1017770" cy="301625"/>
                    <a:chOff x="6784198" y="987352"/>
                    <a:chExt cx="1017770" cy="301625"/>
                  </a:xfrm>
                </p:grpSpPr>
                <p:sp>
                  <p:nvSpPr>
                    <p:cNvPr id="452" name="TextBox 451"/>
                    <p:cNvSpPr txBox="1"/>
                    <p:nvPr/>
                  </p:nvSpPr>
                  <p:spPr bwMode="auto">
                    <a:xfrm>
                      <a:off x="7143156" y="98735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API</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Management</a:t>
                      </a:r>
                    </a:p>
                  </p:txBody>
                </p:sp>
                <p:pic>
                  <p:nvPicPr>
                    <p:cNvPr id="453" name="Picture 155"/>
                    <p:cNvPicPr>
                      <a:picLocks noChangeAspect="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6784198" y="987819"/>
                      <a:ext cx="291528" cy="29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3" name="Group 442"/>
                  <p:cNvGrpSpPr/>
                  <p:nvPr/>
                </p:nvGrpSpPr>
                <p:grpSpPr>
                  <a:xfrm>
                    <a:off x="5673359" y="1051631"/>
                    <a:ext cx="1019983" cy="294904"/>
                    <a:chOff x="5648693" y="1000311"/>
                    <a:chExt cx="1019983" cy="294904"/>
                  </a:xfrm>
                </p:grpSpPr>
                <p:sp>
                  <p:nvSpPr>
                    <p:cNvPr id="450" name="TextBox 449"/>
                    <p:cNvSpPr txBox="1"/>
                    <p:nvPr/>
                  </p:nvSpPr>
                  <p:spPr bwMode="auto">
                    <a:xfrm>
                      <a:off x="6008276" y="1024727"/>
                      <a:ext cx="660400" cy="25717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API</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Apps</a:t>
                      </a:r>
                    </a:p>
                  </p:txBody>
                </p:sp>
                <p:pic>
                  <p:nvPicPr>
                    <p:cNvPr id="451" name="Picture 157"/>
                    <p:cNvPicPr>
                      <a:picLocks noChangeAspect="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5648693" y="1000311"/>
                      <a:ext cx="294787" cy="29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4" name="Group 443"/>
                  <p:cNvGrpSpPr/>
                  <p:nvPr/>
                </p:nvGrpSpPr>
                <p:grpSpPr>
                  <a:xfrm>
                    <a:off x="5673359" y="1617114"/>
                    <a:ext cx="1022642" cy="301625"/>
                    <a:chOff x="5646034" y="1516851"/>
                    <a:chExt cx="1022642" cy="301625"/>
                  </a:xfrm>
                </p:grpSpPr>
                <p:sp>
                  <p:nvSpPr>
                    <p:cNvPr id="448" name="TextBox 447"/>
                    <p:cNvSpPr txBox="1"/>
                    <p:nvPr/>
                  </p:nvSpPr>
                  <p:spPr bwMode="auto">
                    <a:xfrm>
                      <a:off x="6008276" y="151685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Logic</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Apps</a:t>
                      </a:r>
                    </a:p>
                  </p:txBody>
                </p:sp>
                <p:pic>
                  <p:nvPicPr>
                    <p:cNvPr id="449" name="Picture 159"/>
                    <p:cNvPicPr>
                      <a:picLocks noChangeAspect="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5646034" y="1517893"/>
                      <a:ext cx="292406" cy="29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5" name="Group 444"/>
                  <p:cNvGrpSpPr/>
                  <p:nvPr/>
                </p:nvGrpSpPr>
                <p:grpSpPr>
                  <a:xfrm>
                    <a:off x="6846368" y="1617114"/>
                    <a:ext cx="1017771" cy="301625"/>
                    <a:chOff x="6784198" y="1512087"/>
                    <a:chExt cx="1017771" cy="301625"/>
                  </a:xfrm>
                </p:grpSpPr>
                <p:sp>
                  <p:nvSpPr>
                    <p:cNvPr id="446" name="TextBox 445"/>
                    <p:cNvSpPr txBox="1"/>
                    <p:nvPr/>
                  </p:nvSpPr>
                  <p:spPr bwMode="auto">
                    <a:xfrm>
                      <a:off x="7143156" y="1512087"/>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Notification</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Hubs</a:t>
                      </a:r>
                    </a:p>
                  </p:txBody>
                </p:sp>
                <p:pic>
                  <p:nvPicPr>
                    <p:cNvPr id="447" name="Picture 161"/>
                    <p:cNvPicPr>
                      <a:picLocks noChangeAspect="1"/>
                    </p:cNvPicPr>
                    <p:nvPr/>
                  </p:nvPicPr>
                  <p:blipFill>
                    <a:blip r:embed="rId15" cstate="print">
                      <a:biLevel thresh="25000"/>
                      <a:extLst>
                        <a:ext uri="{28A0092B-C50C-407E-A947-70E740481C1C}">
                          <a14:useLocalDpi xmlns:a14="http://schemas.microsoft.com/office/drawing/2010/main" val="0"/>
                        </a:ext>
                      </a:extLst>
                    </a:blip>
                    <a:srcRect/>
                    <a:stretch>
                      <a:fillRect/>
                    </a:stretch>
                  </p:blipFill>
                  <p:spPr bwMode="auto">
                    <a:xfrm>
                      <a:off x="6784198" y="1519474"/>
                      <a:ext cx="289246" cy="2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45" name="Group 344"/>
                <p:cNvGrpSpPr/>
                <p:nvPr/>
              </p:nvGrpSpPr>
              <p:grpSpPr>
                <a:xfrm>
                  <a:off x="2082009" y="3493402"/>
                  <a:ext cx="2491556" cy="839787"/>
                  <a:chOff x="2082009" y="3607702"/>
                  <a:chExt cx="2491556" cy="839787"/>
                </a:xfrm>
              </p:grpSpPr>
              <p:sp>
                <p:nvSpPr>
                  <p:cNvPr id="431" name="Rectangle 430"/>
                  <p:cNvSpPr/>
                  <p:nvPr/>
                </p:nvSpPr>
                <p:spPr bwMode="auto">
                  <a:xfrm>
                    <a:off x="2082009" y="3607702"/>
                    <a:ext cx="2491556" cy="83978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Media and CDN</a:t>
                    </a:r>
                  </a:p>
                </p:txBody>
              </p:sp>
              <p:grpSp>
                <p:nvGrpSpPr>
                  <p:cNvPr id="432" name="Group 431"/>
                  <p:cNvGrpSpPr/>
                  <p:nvPr/>
                </p:nvGrpSpPr>
                <p:grpSpPr>
                  <a:xfrm>
                    <a:off x="2198592" y="4014101"/>
                    <a:ext cx="2079086" cy="300855"/>
                    <a:chOff x="2198592" y="4014101"/>
                    <a:chExt cx="2079086" cy="300855"/>
                  </a:xfrm>
                </p:grpSpPr>
                <p:grpSp>
                  <p:nvGrpSpPr>
                    <p:cNvPr id="433" name="Group 342"/>
                    <p:cNvGrpSpPr>
                      <a:grpSpLocks/>
                    </p:cNvGrpSpPr>
                    <p:nvPr/>
                  </p:nvGrpSpPr>
                  <p:grpSpPr bwMode="auto">
                    <a:xfrm>
                      <a:off x="3256056" y="4014101"/>
                      <a:ext cx="1021622" cy="300855"/>
                      <a:chOff x="3495416" y="3743131"/>
                      <a:chExt cx="1021282" cy="301105"/>
                    </a:xfrm>
                  </p:grpSpPr>
                  <p:sp>
                    <p:nvSpPr>
                      <p:cNvPr id="437" name="TextBox 162"/>
                      <p:cNvSpPr txBox="1">
                        <a:spLocks noChangeArrowheads="1"/>
                      </p:cNvSpPr>
                      <p:nvPr/>
                    </p:nvSpPr>
                    <p:spPr bwMode="auto">
                      <a:xfrm>
                        <a:off x="3857542" y="3743131"/>
                        <a:ext cx="659156" cy="301105"/>
                      </a:xfrm>
                      <a:prstGeom prst="rect">
                        <a:avLst/>
                      </a:prstGeom>
                      <a:noFill/>
                      <a:ln>
                        <a:noFill/>
                      </a:ln>
                      <a:extLst/>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altLang="en-US" sz="900" kern="0" dirty="0">
                            <a:gradFill>
                              <a:gsLst>
                                <a:gs pos="76250">
                                  <a:srgbClr val="FFFFFF"/>
                                </a:gs>
                                <a:gs pos="31000">
                                  <a:srgbClr val="FFFFFF"/>
                                </a:gs>
                              </a:gsLst>
                              <a:lin ang="5400000" scaled="0"/>
                            </a:gradFill>
                          </a:rPr>
                          <a:t>Content Delivery</a:t>
                        </a:r>
                        <a:br>
                          <a:rPr lang="en-US" altLang="en-US" sz="900" kern="0" dirty="0">
                            <a:gradFill>
                              <a:gsLst>
                                <a:gs pos="76250">
                                  <a:srgbClr val="FFFFFF"/>
                                </a:gs>
                                <a:gs pos="31000">
                                  <a:srgbClr val="FFFFFF"/>
                                </a:gs>
                              </a:gsLst>
                              <a:lin ang="5400000" scaled="0"/>
                            </a:gradFill>
                          </a:rPr>
                        </a:br>
                        <a:r>
                          <a:rPr lang="en-US" altLang="en-US" sz="900" kern="0" dirty="0">
                            <a:gradFill>
                              <a:gsLst>
                                <a:gs pos="76250">
                                  <a:srgbClr val="FFFFFF"/>
                                </a:gs>
                                <a:gs pos="31000">
                                  <a:srgbClr val="FFFFFF"/>
                                </a:gs>
                              </a:gsLst>
                              <a:lin ang="5400000" scaled="0"/>
                            </a:gradFill>
                          </a:rPr>
                          <a:t>Network (CDN)</a:t>
                        </a:r>
                      </a:p>
                    </p:txBody>
                  </p:sp>
                  <p:pic>
                    <p:nvPicPr>
                      <p:cNvPr id="438" name="Picture 163" descr="Content Delivery Network (CDN).png"/>
                      <p:cNvPicPr>
                        <a:picLocks noChangeAspect="1"/>
                      </p:cNvPicPr>
                      <p:nvPr/>
                    </p:nvPicPr>
                    <p:blipFill>
                      <a:blip r:embed="rId16" cstate="print">
                        <a:biLevel thresh="25000"/>
                        <a:extLst>
                          <a:ext uri="{28A0092B-C50C-407E-A947-70E740481C1C}">
                            <a14:useLocalDpi xmlns:a14="http://schemas.microsoft.com/office/drawing/2010/main" val="0"/>
                          </a:ext>
                        </a:extLst>
                      </a:blip>
                      <a:srcRect/>
                      <a:stretch>
                        <a:fillRect/>
                      </a:stretch>
                    </p:blipFill>
                    <p:spPr bwMode="auto">
                      <a:xfrm>
                        <a:off x="3495416" y="3745605"/>
                        <a:ext cx="296167" cy="29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4" name="Group 341"/>
                    <p:cNvGrpSpPr>
                      <a:grpSpLocks/>
                    </p:cNvGrpSpPr>
                    <p:nvPr/>
                  </p:nvGrpSpPr>
                  <p:grpSpPr bwMode="auto">
                    <a:xfrm>
                      <a:off x="2198592" y="4014101"/>
                      <a:ext cx="1014521" cy="300036"/>
                      <a:chOff x="2682792" y="3748793"/>
                      <a:chExt cx="1014184" cy="300286"/>
                    </a:xfrm>
                  </p:grpSpPr>
                  <p:sp>
                    <p:nvSpPr>
                      <p:cNvPr id="435" name="TextBox 434"/>
                      <p:cNvSpPr txBox="1"/>
                      <p:nvPr/>
                    </p:nvSpPr>
                    <p:spPr>
                      <a:xfrm>
                        <a:off x="3038382" y="3748793"/>
                        <a:ext cx="658594" cy="300286"/>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Media</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Services</a:t>
                        </a:r>
                      </a:p>
                    </p:txBody>
                  </p:sp>
                  <p:pic>
                    <p:nvPicPr>
                      <p:cNvPr id="436" name="Picture 165" descr="Media Services.png"/>
                      <p:cNvPicPr>
                        <a:picLocks noChangeAspect="1"/>
                      </p:cNvPicPr>
                      <p:nvPr/>
                    </p:nvPicPr>
                    <p:blipFill>
                      <a:blip r:embed="rId17" cstate="print">
                        <a:biLevel thresh="25000"/>
                        <a:extLst>
                          <a:ext uri="{28A0092B-C50C-407E-A947-70E740481C1C}">
                            <a14:useLocalDpi xmlns:a14="http://schemas.microsoft.com/office/drawing/2010/main" val="0"/>
                          </a:ext>
                        </a:extLst>
                      </a:blip>
                      <a:srcRect/>
                      <a:stretch>
                        <a:fillRect/>
                      </a:stretch>
                    </p:blipFill>
                    <p:spPr bwMode="auto">
                      <a:xfrm>
                        <a:off x="2682792" y="3757863"/>
                        <a:ext cx="282134" cy="28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6" name="Group 345"/>
                <p:cNvGrpSpPr/>
                <p:nvPr/>
              </p:nvGrpSpPr>
              <p:grpSpPr>
                <a:xfrm>
                  <a:off x="4695531" y="2024565"/>
                  <a:ext cx="2872932" cy="2304638"/>
                  <a:chOff x="4691833" y="2138865"/>
                  <a:chExt cx="2872932" cy="2304638"/>
                </a:xfrm>
              </p:grpSpPr>
              <p:sp>
                <p:nvSpPr>
                  <p:cNvPr id="411" name="Rectangle 410"/>
                  <p:cNvSpPr/>
                  <p:nvPr/>
                </p:nvSpPr>
                <p:spPr bwMode="auto">
                  <a:xfrm>
                    <a:off x="4691833" y="2138865"/>
                    <a:ext cx="2872932" cy="2304638"/>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Analytics and </a:t>
                    </a:r>
                    <a:r>
                      <a:rPr lang="en-US" sz="1199" kern="0" dirty="0" err="1">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IoT</a:t>
                    </a:r>
                    <a:endPar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nvGrpSpPr>
                  <p:cNvPr id="412" name="Group 411"/>
                  <p:cNvGrpSpPr/>
                  <p:nvPr/>
                </p:nvGrpSpPr>
                <p:grpSpPr>
                  <a:xfrm>
                    <a:off x="4948498" y="2556851"/>
                    <a:ext cx="2361121" cy="1587740"/>
                    <a:chOff x="4805017" y="2556851"/>
                    <a:chExt cx="2361121" cy="1587740"/>
                  </a:xfrm>
                </p:grpSpPr>
                <p:grpSp>
                  <p:nvGrpSpPr>
                    <p:cNvPr id="413" name="Group 412"/>
                    <p:cNvGrpSpPr/>
                    <p:nvPr/>
                  </p:nvGrpSpPr>
                  <p:grpSpPr>
                    <a:xfrm>
                      <a:off x="4811883" y="2556851"/>
                      <a:ext cx="1046240" cy="337079"/>
                      <a:chOff x="4811883" y="2556851"/>
                      <a:chExt cx="1046240" cy="337079"/>
                    </a:xfrm>
                  </p:grpSpPr>
                  <p:sp>
                    <p:nvSpPr>
                      <p:cNvPr id="429" name="TextBox 428"/>
                      <p:cNvSpPr txBox="1"/>
                      <p:nvPr/>
                    </p:nvSpPr>
                    <p:spPr bwMode="auto">
                      <a:xfrm>
                        <a:off x="5199310" y="2574578"/>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err="1">
                            <a:gradFill>
                              <a:gsLst>
                                <a:gs pos="76250">
                                  <a:srgbClr val="FFFFFF"/>
                                </a:gs>
                                <a:gs pos="31000">
                                  <a:srgbClr val="FFFFFF"/>
                                </a:gs>
                              </a:gsLst>
                              <a:lin ang="5400000" scaled="0"/>
                            </a:gradFill>
                          </a:rPr>
                          <a:t>HDInsight</a:t>
                        </a:r>
                        <a:endParaRPr lang="en-US" sz="1000" kern="0" dirty="0">
                          <a:gradFill>
                            <a:gsLst>
                              <a:gs pos="76250">
                                <a:srgbClr val="FFFFFF"/>
                              </a:gs>
                              <a:gs pos="31000">
                                <a:srgbClr val="FFFFFF"/>
                              </a:gs>
                            </a:gsLst>
                            <a:lin ang="5400000" scaled="0"/>
                          </a:gradFill>
                        </a:endParaRPr>
                      </a:p>
                    </p:txBody>
                  </p:sp>
                  <p:pic>
                    <p:nvPicPr>
                      <p:cNvPr id="430" name="Picture 181"/>
                      <p:cNvPicPr>
                        <a:picLocks noChangeAspect="1"/>
                      </p:cNvPicPr>
                      <p:nvPr/>
                    </p:nvPicPr>
                    <p:blipFill>
                      <a:blip r:embed="rId18" cstate="print">
                        <a:biLevel thresh="25000"/>
                        <a:extLst>
                          <a:ext uri="{28A0092B-C50C-407E-A947-70E740481C1C}">
                            <a14:useLocalDpi xmlns:a14="http://schemas.microsoft.com/office/drawing/2010/main" val="0"/>
                          </a:ext>
                        </a:extLst>
                      </a:blip>
                      <a:srcRect/>
                      <a:stretch>
                        <a:fillRect/>
                      </a:stretch>
                    </p:blipFill>
                    <p:spPr bwMode="auto">
                      <a:xfrm>
                        <a:off x="4811883" y="2556851"/>
                        <a:ext cx="337162" cy="33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4" name="Group 413"/>
                    <p:cNvGrpSpPr/>
                    <p:nvPr/>
                  </p:nvGrpSpPr>
                  <p:grpSpPr>
                    <a:xfrm>
                      <a:off x="6162402" y="2574420"/>
                      <a:ext cx="1003736" cy="301625"/>
                      <a:chOff x="6162402" y="2574420"/>
                      <a:chExt cx="1003736" cy="301625"/>
                    </a:xfrm>
                  </p:grpSpPr>
                  <p:sp>
                    <p:nvSpPr>
                      <p:cNvPr id="427" name="TextBox 426"/>
                      <p:cNvSpPr txBox="1"/>
                      <p:nvPr/>
                    </p:nvSpPr>
                    <p:spPr bwMode="auto">
                      <a:xfrm>
                        <a:off x="6507325" y="25744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Machine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Learning</a:t>
                        </a:r>
                      </a:p>
                    </p:txBody>
                  </p:sp>
                  <p:pic>
                    <p:nvPicPr>
                      <p:cNvPr id="428" name="Picture 183"/>
                      <p:cNvPicPr>
                        <a:picLocks noChangeAspect="1"/>
                      </p:cNvPicPr>
                      <p:nvPr/>
                    </p:nvPicPr>
                    <p:blipFill>
                      <a:blip r:embed="rId19" cstate="print">
                        <a:biLevel thresh="25000"/>
                        <a:extLst>
                          <a:ext uri="{28A0092B-C50C-407E-A947-70E740481C1C}">
                            <a14:useLocalDpi xmlns:a14="http://schemas.microsoft.com/office/drawing/2010/main" val="0"/>
                          </a:ext>
                        </a:extLst>
                      </a:blip>
                      <a:srcRect/>
                      <a:stretch>
                        <a:fillRect/>
                      </a:stretch>
                    </p:blipFill>
                    <p:spPr bwMode="auto">
                      <a:xfrm>
                        <a:off x="6162402" y="2593257"/>
                        <a:ext cx="263720" cy="26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5" name="Group 414"/>
                    <p:cNvGrpSpPr/>
                    <p:nvPr/>
                  </p:nvGrpSpPr>
                  <p:grpSpPr>
                    <a:xfrm>
                      <a:off x="4805017" y="3834139"/>
                      <a:ext cx="1053105" cy="310452"/>
                      <a:chOff x="4805017" y="3834139"/>
                      <a:chExt cx="1053105" cy="310452"/>
                    </a:xfrm>
                  </p:grpSpPr>
                  <p:sp>
                    <p:nvSpPr>
                      <p:cNvPr id="425" name="TextBox 424"/>
                      <p:cNvSpPr txBox="1"/>
                      <p:nvPr/>
                    </p:nvSpPr>
                    <p:spPr bwMode="auto">
                      <a:xfrm>
                        <a:off x="5199310" y="3838553"/>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Stream</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Analytics</a:t>
                        </a:r>
                      </a:p>
                    </p:txBody>
                  </p:sp>
                  <p:pic>
                    <p:nvPicPr>
                      <p:cNvPr id="426" name="Picture 185"/>
                      <p:cNvPicPr>
                        <a:picLocks noChangeAspect="1"/>
                      </p:cNvPicPr>
                      <p:nvPr/>
                    </p:nvPicPr>
                    <p:blipFill>
                      <a:blip r:embed="rId20" cstate="print">
                        <a:biLevel thresh="25000"/>
                        <a:extLst>
                          <a:ext uri="{28A0092B-C50C-407E-A947-70E740481C1C}">
                            <a14:useLocalDpi xmlns:a14="http://schemas.microsoft.com/office/drawing/2010/main" val="0"/>
                          </a:ext>
                        </a:extLst>
                      </a:blip>
                      <a:srcRect/>
                      <a:stretch>
                        <a:fillRect/>
                      </a:stretch>
                    </p:blipFill>
                    <p:spPr bwMode="auto">
                      <a:xfrm>
                        <a:off x="4805017" y="3834139"/>
                        <a:ext cx="310529" cy="31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6" name="Group 415"/>
                    <p:cNvGrpSpPr/>
                    <p:nvPr/>
                  </p:nvGrpSpPr>
                  <p:grpSpPr>
                    <a:xfrm>
                      <a:off x="4809230" y="3192842"/>
                      <a:ext cx="1048893" cy="305501"/>
                      <a:chOff x="4809230" y="3192842"/>
                      <a:chExt cx="1048893" cy="305501"/>
                    </a:xfrm>
                  </p:grpSpPr>
                  <p:sp>
                    <p:nvSpPr>
                      <p:cNvPr id="423" name="TextBox 422"/>
                      <p:cNvSpPr txBox="1"/>
                      <p:nvPr/>
                    </p:nvSpPr>
                    <p:spPr bwMode="auto">
                      <a:xfrm>
                        <a:off x="5199310" y="3198305"/>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Data</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Factory</a:t>
                        </a:r>
                      </a:p>
                    </p:txBody>
                  </p:sp>
                  <p:pic>
                    <p:nvPicPr>
                      <p:cNvPr id="424" name="Picture 187"/>
                      <p:cNvPicPr>
                        <a:picLocks noChangeAspect="1"/>
                      </p:cNvPicPr>
                      <p:nvPr/>
                    </p:nvPicPr>
                    <p:blipFill>
                      <a:blip r:embed="rId21" cstate="print">
                        <a:biLevel thresh="25000"/>
                        <a:extLst>
                          <a:ext uri="{28A0092B-C50C-407E-A947-70E740481C1C}">
                            <a14:useLocalDpi xmlns:a14="http://schemas.microsoft.com/office/drawing/2010/main" val="0"/>
                          </a:ext>
                        </a:extLst>
                      </a:blip>
                      <a:srcRect/>
                      <a:stretch>
                        <a:fillRect/>
                      </a:stretch>
                    </p:blipFill>
                    <p:spPr bwMode="auto">
                      <a:xfrm>
                        <a:off x="4809230" y="3192842"/>
                        <a:ext cx="302103" cy="30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7" name="Group 416"/>
                    <p:cNvGrpSpPr/>
                    <p:nvPr/>
                  </p:nvGrpSpPr>
                  <p:grpSpPr>
                    <a:xfrm>
                      <a:off x="6159534" y="3198305"/>
                      <a:ext cx="1006604" cy="300037"/>
                      <a:chOff x="6159534" y="3198305"/>
                      <a:chExt cx="1006604" cy="300037"/>
                    </a:xfrm>
                  </p:grpSpPr>
                  <p:sp>
                    <p:nvSpPr>
                      <p:cNvPr id="421" name="TextBox 420"/>
                      <p:cNvSpPr txBox="1"/>
                      <p:nvPr/>
                    </p:nvSpPr>
                    <p:spPr bwMode="auto">
                      <a:xfrm>
                        <a:off x="6507325" y="3198305"/>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Event</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Hubs</a:t>
                        </a:r>
                      </a:p>
                    </p:txBody>
                  </p:sp>
                  <p:pic>
                    <p:nvPicPr>
                      <p:cNvPr id="422" name="Picture 189"/>
                      <p:cNvPicPr>
                        <a:picLocks noChangeAspect="1"/>
                      </p:cNvPicPr>
                      <p:nvPr/>
                    </p:nvPicPr>
                    <p:blipFill>
                      <a:blip r:embed="rId22" cstate="print">
                        <a:biLevel thresh="25000"/>
                        <a:extLst>
                          <a:ext uri="{28A0092B-C50C-407E-A947-70E740481C1C}">
                            <a14:useLocalDpi xmlns:a14="http://schemas.microsoft.com/office/drawing/2010/main" val="0"/>
                          </a:ext>
                        </a:extLst>
                      </a:blip>
                      <a:srcRect/>
                      <a:stretch>
                        <a:fillRect/>
                      </a:stretch>
                    </p:blipFill>
                    <p:spPr bwMode="auto">
                      <a:xfrm>
                        <a:off x="6159534" y="3200784"/>
                        <a:ext cx="283827" cy="29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8" name="Group 417"/>
                    <p:cNvGrpSpPr/>
                    <p:nvPr/>
                  </p:nvGrpSpPr>
                  <p:grpSpPr>
                    <a:xfrm>
                      <a:off x="6165936" y="3834755"/>
                      <a:ext cx="1000202" cy="296566"/>
                      <a:chOff x="6165936" y="3834755"/>
                      <a:chExt cx="1000202" cy="296566"/>
                    </a:xfrm>
                  </p:grpSpPr>
                  <p:sp>
                    <p:nvSpPr>
                      <p:cNvPr id="419" name="TextBox 418"/>
                      <p:cNvSpPr txBox="1"/>
                      <p:nvPr/>
                    </p:nvSpPr>
                    <p:spPr bwMode="auto">
                      <a:xfrm>
                        <a:off x="6507325" y="3853657"/>
                        <a:ext cx="658813" cy="25876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Mobile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Engagement</a:t>
                        </a:r>
                      </a:p>
                    </p:txBody>
                  </p:sp>
                  <p:pic>
                    <p:nvPicPr>
                      <p:cNvPr id="420" name="Picture 191"/>
                      <p:cNvPicPr>
                        <a:picLocks noChangeAspect="1"/>
                      </p:cNvPicPr>
                      <p:nvPr/>
                    </p:nvPicPr>
                    <p:blipFill>
                      <a:blip r:embed="rId23" cstate="print">
                        <a:biLevel thresh="25000"/>
                        <a:extLst>
                          <a:ext uri="{28A0092B-C50C-407E-A947-70E740481C1C}">
                            <a14:useLocalDpi xmlns:a14="http://schemas.microsoft.com/office/drawing/2010/main" val="0"/>
                          </a:ext>
                        </a:extLst>
                      </a:blip>
                      <a:srcRect/>
                      <a:stretch>
                        <a:fillRect/>
                      </a:stretch>
                    </p:blipFill>
                    <p:spPr bwMode="auto">
                      <a:xfrm>
                        <a:off x="6165936" y="3834755"/>
                        <a:ext cx="296639" cy="2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7" name="Group 346"/>
                <p:cNvGrpSpPr/>
                <p:nvPr/>
              </p:nvGrpSpPr>
              <p:grpSpPr>
                <a:xfrm>
                  <a:off x="2082009" y="2024566"/>
                  <a:ext cx="2498759" cy="1352550"/>
                  <a:chOff x="2082009" y="2138866"/>
                  <a:chExt cx="2498759" cy="1352550"/>
                </a:xfrm>
              </p:grpSpPr>
              <p:sp>
                <p:nvSpPr>
                  <p:cNvPr id="397" name="Rectangle 396"/>
                  <p:cNvSpPr/>
                  <p:nvPr/>
                </p:nvSpPr>
                <p:spPr bwMode="auto">
                  <a:xfrm>
                    <a:off x="2082009" y="2138866"/>
                    <a:ext cx="2498759" cy="135255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Integration</a:t>
                    </a:r>
                  </a:p>
                </p:txBody>
              </p:sp>
              <p:grpSp>
                <p:nvGrpSpPr>
                  <p:cNvPr id="398" name="Group 397"/>
                  <p:cNvGrpSpPr/>
                  <p:nvPr/>
                </p:nvGrpSpPr>
                <p:grpSpPr>
                  <a:xfrm>
                    <a:off x="2198592" y="2559624"/>
                    <a:ext cx="2237004" cy="836418"/>
                    <a:chOff x="2198592" y="2559624"/>
                    <a:chExt cx="2237004" cy="836418"/>
                  </a:xfrm>
                </p:grpSpPr>
                <p:grpSp>
                  <p:nvGrpSpPr>
                    <p:cNvPr id="399" name="Group 398"/>
                    <p:cNvGrpSpPr/>
                    <p:nvPr/>
                  </p:nvGrpSpPr>
                  <p:grpSpPr>
                    <a:xfrm>
                      <a:off x="3513173" y="2559624"/>
                      <a:ext cx="922423" cy="301625"/>
                      <a:chOff x="3425188" y="2480831"/>
                      <a:chExt cx="922423" cy="301625"/>
                    </a:xfrm>
                  </p:grpSpPr>
                  <p:sp>
                    <p:nvSpPr>
                      <p:cNvPr id="409" name="TextBox 408"/>
                      <p:cNvSpPr txBox="1"/>
                      <p:nvPr/>
                    </p:nvSpPr>
                    <p:spPr bwMode="auto">
                      <a:xfrm>
                        <a:off x="3803029" y="2480831"/>
                        <a:ext cx="54458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BizTalk</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Services</a:t>
                        </a:r>
                      </a:p>
                    </p:txBody>
                  </p:sp>
                  <p:pic>
                    <p:nvPicPr>
                      <p:cNvPr id="410" name="Picture 214" descr="BizTalk Services.png"/>
                      <p:cNvPicPr>
                        <a:picLocks noChangeAspect="1"/>
                      </p:cNvPicPr>
                      <p:nvPr/>
                    </p:nvPicPr>
                    <p:blipFill>
                      <a:blip r:embed="rId24" cstate="print">
                        <a:biLevel thresh="25000"/>
                        <a:extLst>
                          <a:ext uri="{28A0092B-C50C-407E-A947-70E740481C1C}">
                            <a14:useLocalDpi xmlns:a14="http://schemas.microsoft.com/office/drawing/2010/main" val="0"/>
                          </a:ext>
                        </a:extLst>
                      </a:blip>
                      <a:srcRect/>
                      <a:stretch>
                        <a:fillRect/>
                      </a:stretch>
                    </p:blipFill>
                    <p:spPr bwMode="auto">
                      <a:xfrm>
                        <a:off x="3425188" y="2484570"/>
                        <a:ext cx="293830" cy="29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0" name="Group 399"/>
                    <p:cNvGrpSpPr/>
                    <p:nvPr/>
                  </p:nvGrpSpPr>
                  <p:grpSpPr>
                    <a:xfrm>
                      <a:off x="2198592" y="3094417"/>
                      <a:ext cx="1020311" cy="301625"/>
                      <a:chOff x="2319949" y="3019151"/>
                      <a:chExt cx="1020311" cy="301625"/>
                    </a:xfrm>
                  </p:grpSpPr>
                  <p:sp>
                    <p:nvSpPr>
                      <p:cNvPr id="407" name="TextBox 406"/>
                      <p:cNvSpPr txBox="1"/>
                      <p:nvPr/>
                    </p:nvSpPr>
                    <p:spPr bwMode="auto">
                      <a:xfrm>
                        <a:off x="2681448" y="30191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Hybrid</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Connections</a:t>
                        </a:r>
                      </a:p>
                    </p:txBody>
                  </p:sp>
                  <p:pic>
                    <p:nvPicPr>
                      <p:cNvPr id="408" name="Picture 216" descr="Hybrid Connections (BizTalk).png"/>
                      <p:cNvPicPr>
                        <a:picLocks noChangeAspect="1"/>
                      </p:cNvPicPr>
                      <p:nvPr/>
                    </p:nvPicPr>
                    <p:blipFill>
                      <a:blip r:embed="rId25" cstate="print">
                        <a:biLevel thresh="25000"/>
                        <a:extLst>
                          <a:ext uri="{28A0092B-C50C-407E-A947-70E740481C1C}">
                            <a14:useLocalDpi xmlns:a14="http://schemas.microsoft.com/office/drawing/2010/main" val="0"/>
                          </a:ext>
                        </a:extLst>
                      </a:blip>
                      <a:srcRect/>
                      <a:stretch>
                        <a:fillRect/>
                      </a:stretch>
                    </p:blipFill>
                    <p:spPr bwMode="auto">
                      <a:xfrm>
                        <a:off x="2319949" y="3023735"/>
                        <a:ext cx="292141" cy="2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1" name="Group 400"/>
                    <p:cNvGrpSpPr/>
                    <p:nvPr/>
                  </p:nvGrpSpPr>
                  <p:grpSpPr>
                    <a:xfrm>
                      <a:off x="3521521" y="3094417"/>
                      <a:ext cx="869624" cy="301625"/>
                      <a:chOff x="3433536" y="3015624"/>
                      <a:chExt cx="869624" cy="301625"/>
                    </a:xfrm>
                  </p:grpSpPr>
                  <p:sp>
                    <p:nvSpPr>
                      <p:cNvPr id="405" name="TextBox 404"/>
                      <p:cNvSpPr txBox="1"/>
                      <p:nvPr/>
                    </p:nvSpPr>
                    <p:spPr bwMode="auto">
                      <a:xfrm>
                        <a:off x="3788740" y="3015624"/>
                        <a:ext cx="51442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Service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Bus</a:t>
                        </a:r>
                      </a:p>
                    </p:txBody>
                  </p:sp>
                  <p:pic>
                    <p:nvPicPr>
                      <p:cNvPr id="406" name="Picture 218" descr="Service Bus.png"/>
                      <p:cNvPicPr>
                        <a:picLocks noChangeAspect="1"/>
                      </p:cNvPicPr>
                      <p:nvPr/>
                    </p:nvPicPr>
                    <p:blipFill>
                      <a:blip r:embed="rId26" cstate="print">
                        <a:biLevel thresh="25000"/>
                        <a:extLst>
                          <a:ext uri="{28A0092B-C50C-407E-A947-70E740481C1C}">
                            <a14:useLocalDpi xmlns:a14="http://schemas.microsoft.com/office/drawing/2010/main" val="0"/>
                          </a:ext>
                        </a:extLst>
                      </a:blip>
                      <a:srcRect/>
                      <a:stretch>
                        <a:fillRect/>
                      </a:stretch>
                    </p:blipFill>
                    <p:spPr bwMode="auto">
                      <a:xfrm>
                        <a:off x="3433536" y="3020078"/>
                        <a:ext cx="292402" cy="29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2" name="Group 401"/>
                    <p:cNvGrpSpPr/>
                    <p:nvPr/>
                  </p:nvGrpSpPr>
                  <p:grpSpPr>
                    <a:xfrm>
                      <a:off x="2198592" y="2560418"/>
                      <a:ext cx="1020559" cy="300037"/>
                      <a:chOff x="2319701" y="2482223"/>
                      <a:chExt cx="1020559" cy="300037"/>
                    </a:xfrm>
                  </p:grpSpPr>
                  <p:sp>
                    <p:nvSpPr>
                      <p:cNvPr id="403" name="TextBox 402"/>
                      <p:cNvSpPr txBox="1"/>
                      <p:nvPr/>
                    </p:nvSpPr>
                    <p:spPr bwMode="auto">
                      <a:xfrm>
                        <a:off x="2681448" y="2482223"/>
                        <a:ext cx="658812"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Storage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Queues</a:t>
                        </a:r>
                      </a:p>
                    </p:txBody>
                  </p:sp>
                  <p:pic>
                    <p:nvPicPr>
                      <p:cNvPr id="404" name="Picture 220" descr="Storage queue.png"/>
                      <p:cNvPicPr>
                        <a:picLocks noChangeAspect="1"/>
                      </p:cNvPicPr>
                      <p:nvPr/>
                    </p:nvPicPr>
                    <p:blipFill>
                      <a:blip r:embed="rId27" cstate="print">
                        <a:biLevel thresh="25000"/>
                        <a:extLst>
                          <a:ext uri="{28A0092B-C50C-407E-A947-70E740481C1C}">
                            <a14:useLocalDpi xmlns:a14="http://schemas.microsoft.com/office/drawing/2010/main" val="0"/>
                          </a:ext>
                        </a:extLst>
                      </a:blip>
                      <a:srcRect/>
                      <a:stretch>
                        <a:fillRect/>
                      </a:stretch>
                    </p:blipFill>
                    <p:spPr bwMode="auto">
                      <a:xfrm>
                        <a:off x="2319701" y="2485765"/>
                        <a:ext cx="292636" cy="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48" name="Group 347"/>
                <p:cNvGrpSpPr/>
                <p:nvPr/>
              </p:nvGrpSpPr>
              <p:grpSpPr>
                <a:xfrm>
                  <a:off x="7683226" y="2024565"/>
                  <a:ext cx="2771024" cy="2304637"/>
                  <a:chOff x="7683226" y="2138865"/>
                  <a:chExt cx="2771024" cy="2304637"/>
                </a:xfrm>
              </p:grpSpPr>
              <p:sp>
                <p:nvSpPr>
                  <p:cNvPr id="377" name="Rectangle 376"/>
                  <p:cNvSpPr/>
                  <p:nvPr/>
                </p:nvSpPr>
                <p:spPr bwMode="auto">
                  <a:xfrm>
                    <a:off x="7683226" y="2138865"/>
                    <a:ext cx="2771024" cy="2304637"/>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a:t>
                    </a:r>
                  </a:p>
                </p:txBody>
              </p:sp>
              <p:grpSp>
                <p:nvGrpSpPr>
                  <p:cNvPr id="378" name="Group 377"/>
                  <p:cNvGrpSpPr/>
                  <p:nvPr/>
                </p:nvGrpSpPr>
                <p:grpSpPr>
                  <a:xfrm>
                    <a:off x="7845950" y="2595968"/>
                    <a:ext cx="2445576" cy="1553509"/>
                    <a:chOff x="7799957" y="2595968"/>
                    <a:chExt cx="2445576" cy="1553509"/>
                  </a:xfrm>
                </p:grpSpPr>
                <p:grpSp>
                  <p:nvGrpSpPr>
                    <p:cNvPr id="379" name="Group 387"/>
                    <p:cNvGrpSpPr>
                      <a:grpSpLocks/>
                    </p:cNvGrpSpPr>
                    <p:nvPr/>
                  </p:nvGrpSpPr>
                  <p:grpSpPr bwMode="auto">
                    <a:xfrm>
                      <a:off x="7799957" y="2595969"/>
                      <a:ext cx="1016185" cy="301066"/>
                      <a:chOff x="8369631" y="3448242"/>
                      <a:chExt cx="1016411" cy="301033"/>
                    </a:xfrm>
                  </p:grpSpPr>
                  <p:sp>
                    <p:nvSpPr>
                      <p:cNvPr id="395" name="TextBox 394"/>
                      <p:cNvSpPr txBox="1"/>
                      <p:nvPr/>
                    </p:nvSpPr>
                    <p:spPr>
                      <a:xfrm>
                        <a:off x="8727084" y="3448242"/>
                        <a:ext cx="658958"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SQL</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Database</a:t>
                        </a:r>
                      </a:p>
                    </p:txBody>
                  </p:sp>
                  <p:pic>
                    <p:nvPicPr>
                      <p:cNvPr id="396" name="Picture 171"/>
                      <p:cNvPicPr>
                        <a:picLocks noChangeAspect="1"/>
                      </p:cNvPicPr>
                      <p:nvPr/>
                    </p:nvPicPr>
                    <p:blipFill>
                      <a:blip r:embed="rId28" cstate="print">
                        <a:biLevel thresh="25000"/>
                        <a:extLst>
                          <a:ext uri="{28A0092B-C50C-407E-A947-70E740481C1C}">
                            <a14:useLocalDpi xmlns:a14="http://schemas.microsoft.com/office/drawing/2010/main" val="0"/>
                          </a:ext>
                        </a:extLst>
                      </a:blip>
                      <a:srcRect/>
                      <a:stretch>
                        <a:fillRect/>
                      </a:stretch>
                    </p:blipFill>
                    <p:spPr bwMode="auto">
                      <a:xfrm>
                        <a:off x="8369631" y="3452466"/>
                        <a:ext cx="296809" cy="2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0" name="Group 389"/>
                    <p:cNvGrpSpPr>
                      <a:grpSpLocks/>
                    </p:cNvGrpSpPr>
                    <p:nvPr/>
                  </p:nvGrpSpPr>
                  <p:grpSpPr bwMode="auto">
                    <a:xfrm>
                      <a:off x="7803051" y="3832282"/>
                      <a:ext cx="1013093" cy="300038"/>
                      <a:chOff x="8372726" y="4684418"/>
                      <a:chExt cx="1013318" cy="300005"/>
                    </a:xfrm>
                  </p:grpSpPr>
                  <p:sp>
                    <p:nvSpPr>
                      <p:cNvPr id="393" name="TextBox 392"/>
                      <p:cNvSpPr txBox="1"/>
                      <p:nvPr/>
                    </p:nvSpPr>
                    <p:spPr>
                      <a:xfrm>
                        <a:off x="8727084" y="4684418"/>
                        <a:ext cx="658960" cy="30000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err="1">
                            <a:gradFill>
                              <a:gsLst>
                                <a:gs pos="76250">
                                  <a:srgbClr val="FFFFFF"/>
                                </a:gs>
                                <a:gs pos="31000">
                                  <a:srgbClr val="FFFFFF"/>
                                </a:gs>
                              </a:gsLst>
                              <a:lin ang="5400000" scaled="0"/>
                            </a:gradFill>
                          </a:rPr>
                          <a:t>DocumentDB</a:t>
                        </a:r>
                        <a:endParaRPr lang="en-US" sz="1000" kern="0" dirty="0">
                          <a:gradFill>
                            <a:gsLst>
                              <a:gs pos="76250">
                                <a:srgbClr val="FFFFFF"/>
                              </a:gs>
                              <a:gs pos="31000">
                                <a:srgbClr val="FFFFFF"/>
                              </a:gs>
                            </a:gsLst>
                            <a:lin ang="5400000" scaled="0"/>
                          </a:gradFill>
                        </a:endParaRPr>
                      </a:p>
                    </p:txBody>
                  </p:sp>
                  <p:pic>
                    <p:nvPicPr>
                      <p:cNvPr id="394" name="Picture 173"/>
                      <p:cNvPicPr>
                        <a:picLocks noChangeAspect="1"/>
                      </p:cNvPicPr>
                      <p:nvPr/>
                    </p:nvPicPr>
                    <p:blipFill>
                      <a:blip r:embed="rId29" cstate="print">
                        <a:biLevel thresh="25000"/>
                        <a:extLst>
                          <a:ext uri="{28A0092B-C50C-407E-A947-70E740481C1C}">
                            <a14:useLocalDpi xmlns:a14="http://schemas.microsoft.com/office/drawing/2010/main" val="0"/>
                          </a:ext>
                        </a:extLst>
                      </a:blip>
                      <a:srcRect/>
                      <a:stretch>
                        <a:fillRect/>
                      </a:stretch>
                    </p:blipFill>
                    <p:spPr bwMode="auto">
                      <a:xfrm>
                        <a:off x="8372726" y="4693804"/>
                        <a:ext cx="290620" cy="29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1" name="Group 390"/>
                    <p:cNvGrpSpPr>
                      <a:grpSpLocks/>
                    </p:cNvGrpSpPr>
                    <p:nvPr/>
                  </p:nvGrpSpPr>
                  <p:grpSpPr bwMode="auto">
                    <a:xfrm>
                      <a:off x="7803720" y="3204660"/>
                      <a:ext cx="1012423" cy="309349"/>
                      <a:chOff x="8373395" y="4056866"/>
                      <a:chExt cx="1012648" cy="309315"/>
                    </a:xfrm>
                  </p:grpSpPr>
                  <p:sp>
                    <p:nvSpPr>
                      <p:cNvPr id="391" name="TextBox 390"/>
                      <p:cNvSpPr txBox="1"/>
                      <p:nvPr/>
                    </p:nvSpPr>
                    <p:spPr>
                      <a:xfrm>
                        <a:off x="8727084" y="4056866"/>
                        <a:ext cx="658959"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err="1">
                            <a:gradFill>
                              <a:gsLst>
                                <a:gs pos="76250">
                                  <a:srgbClr val="FFFFFF"/>
                                </a:gs>
                                <a:gs pos="31000">
                                  <a:srgbClr val="FFFFFF"/>
                                </a:gs>
                              </a:gsLst>
                              <a:lin ang="5400000" scaled="0"/>
                            </a:gradFill>
                          </a:rPr>
                          <a:t>Redis</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Cache</a:t>
                        </a:r>
                      </a:p>
                    </p:txBody>
                  </p:sp>
                  <p:pic>
                    <p:nvPicPr>
                      <p:cNvPr id="392" name="Picture 175"/>
                      <p:cNvPicPr>
                        <a:picLocks noChangeAspect="1"/>
                      </p:cNvPicPr>
                      <p:nvPr/>
                    </p:nvPicPr>
                    <p:blipFill>
                      <a:blip r:embed="rId30" cstate="print">
                        <a:biLevel thresh="25000"/>
                        <a:extLst>
                          <a:ext uri="{28A0092B-C50C-407E-A947-70E740481C1C}">
                            <a14:useLocalDpi xmlns:a14="http://schemas.microsoft.com/office/drawing/2010/main" val="0"/>
                          </a:ext>
                        </a:extLst>
                      </a:blip>
                      <a:srcRect/>
                      <a:stretch>
                        <a:fillRect/>
                      </a:stretch>
                    </p:blipFill>
                    <p:spPr bwMode="auto">
                      <a:xfrm>
                        <a:off x="8373395" y="4076899"/>
                        <a:ext cx="289282" cy="2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2" name="Group 391"/>
                    <p:cNvGrpSpPr>
                      <a:grpSpLocks/>
                    </p:cNvGrpSpPr>
                    <p:nvPr/>
                  </p:nvGrpSpPr>
                  <p:grpSpPr bwMode="auto">
                    <a:xfrm>
                      <a:off x="9163663" y="3193851"/>
                      <a:ext cx="1081869" cy="331906"/>
                      <a:chOff x="9733640" y="4046058"/>
                      <a:chExt cx="1082109" cy="331869"/>
                    </a:xfrm>
                  </p:grpSpPr>
                  <p:sp>
                    <p:nvSpPr>
                      <p:cNvPr id="389" name="TextBox 388"/>
                      <p:cNvSpPr txBox="1"/>
                      <p:nvPr/>
                    </p:nvSpPr>
                    <p:spPr>
                      <a:xfrm>
                        <a:off x="10156790" y="4061991"/>
                        <a:ext cx="658959" cy="30000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Search</a:t>
                        </a:r>
                      </a:p>
                    </p:txBody>
                  </p:sp>
                  <p:pic>
                    <p:nvPicPr>
                      <p:cNvPr id="390" name="Picture 177"/>
                      <p:cNvPicPr>
                        <a:picLocks noChangeAspect="1"/>
                      </p:cNvPicPr>
                      <p:nvPr/>
                    </p:nvPicPr>
                    <p:blipFill>
                      <a:blip r:embed="rId31" cstate="print">
                        <a:biLevel thresh="25000"/>
                        <a:extLst>
                          <a:ext uri="{28A0092B-C50C-407E-A947-70E740481C1C}">
                            <a14:useLocalDpi xmlns:a14="http://schemas.microsoft.com/office/drawing/2010/main" val="0"/>
                          </a:ext>
                        </a:extLst>
                      </a:blip>
                      <a:srcRect/>
                      <a:stretch>
                        <a:fillRect/>
                      </a:stretch>
                    </p:blipFill>
                    <p:spPr bwMode="auto">
                      <a:xfrm>
                        <a:off x="9733640" y="4046058"/>
                        <a:ext cx="331871" cy="33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3" name="Group 392"/>
                    <p:cNvGrpSpPr>
                      <a:grpSpLocks/>
                    </p:cNvGrpSpPr>
                    <p:nvPr/>
                  </p:nvGrpSpPr>
                  <p:grpSpPr bwMode="auto">
                    <a:xfrm>
                      <a:off x="9193207" y="3828827"/>
                      <a:ext cx="1052326" cy="320650"/>
                      <a:chOff x="9763191" y="4680964"/>
                      <a:chExt cx="1052560" cy="320615"/>
                    </a:xfrm>
                  </p:grpSpPr>
                  <p:sp>
                    <p:nvSpPr>
                      <p:cNvPr id="387" name="TextBox 386"/>
                      <p:cNvSpPr txBox="1"/>
                      <p:nvPr/>
                    </p:nvSpPr>
                    <p:spPr>
                      <a:xfrm>
                        <a:off x="10156791" y="4693638"/>
                        <a:ext cx="658960" cy="301592"/>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Tables</a:t>
                        </a:r>
                      </a:p>
                    </p:txBody>
                  </p:sp>
                  <p:pic>
                    <p:nvPicPr>
                      <p:cNvPr id="388" name="Picture 179" descr="Storage table.png"/>
                      <p:cNvPicPr>
                        <a:picLocks noChangeAspect="1"/>
                      </p:cNvPicPr>
                      <p:nvPr/>
                    </p:nvPicPr>
                    <p:blipFill>
                      <a:blip r:embed="rId32" cstate="print">
                        <a:biLevel thresh="25000"/>
                        <a:extLst>
                          <a:ext uri="{28A0092B-C50C-407E-A947-70E740481C1C}">
                            <a14:useLocalDpi xmlns:a14="http://schemas.microsoft.com/office/drawing/2010/main" val="0"/>
                          </a:ext>
                        </a:extLst>
                      </a:blip>
                      <a:srcRect/>
                      <a:stretch>
                        <a:fillRect/>
                      </a:stretch>
                    </p:blipFill>
                    <p:spPr bwMode="auto">
                      <a:xfrm>
                        <a:off x="9763191" y="4680964"/>
                        <a:ext cx="320616" cy="3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4" name="Group 388"/>
                    <p:cNvGrpSpPr>
                      <a:grpSpLocks/>
                    </p:cNvGrpSpPr>
                    <p:nvPr/>
                  </p:nvGrpSpPr>
                  <p:grpSpPr bwMode="auto">
                    <a:xfrm>
                      <a:off x="9193207" y="2595968"/>
                      <a:ext cx="790386" cy="325437"/>
                      <a:chOff x="9763191" y="3448241"/>
                      <a:chExt cx="790562" cy="325401"/>
                    </a:xfrm>
                  </p:grpSpPr>
                  <p:pic>
                    <p:nvPicPr>
                      <p:cNvPr id="385" name="Picture 16"/>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763191" y="3452465"/>
                        <a:ext cx="320616" cy="29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 name="TextBox 385"/>
                      <p:cNvSpPr txBox="1"/>
                      <p:nvPr/>
                    </p:nvSpPr>
                    <p:spPr>
                      <a:xfrm>
                        <a:off x="10156790" y="3448241"/>
                        <a:ext cx="396963" cy="325401"/>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SQL Data</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Warehouse</a:t>
                        </a:r>
                      </a:p>
                    </p:txBody>
                  </p:sp>
                </p:grpSp>
              </p:grpSp>
            </p:grpSp>
            <p:grpSp>
              <p:nvGrpSpPr>
                <p:cNvPr id="349" name="Group 348"/>
                <p:cNvGrpSpPr/>
                <p:nvPr/>
              </p:nvGrpSpPr>
              <p:grpSpPr>
                <a:xfrm>
                  <a:off x="2082009" y="543029"/>
                  <a:ext cx="2144942" cy="1371600"/>
                  <a:chOff x="2082009" y="650979"/>
                  <a:chExt cx="2144942" cy="1371600"/>
                </a:xfrm>
              </p:grpSpPr>
              <p:sp>
                <p:nvSpPr>
                  <p:cNvPr id="364" name="Rectangle 363"/>
                  <p:cNvSpPr/>
                  <p:nvPr/>
                </p:nvSpPr>
                <p:spPr bwMode="auto">
                  <a:xfrm>
                    <a:off x="2082009" y="650979"/>
                    <a:ext cx="2144942"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Compute</a:t>
                    </a:r>
                  </a:p>
                </p:txBody>
              </p:sp>
              <p:grpSp>
                <p:nvGrpSpPr>
                  <p:cNvPr id="365" name="Group 364"/>
                  <p:cNvGrpSpPr/>
                  <p:nvPr/>
                </p:nvGrpSpPr>
                <p:grpSpPr>
                  <a:xfrm>
                    <a:off x="2209151" y="1044910"/>
                    <a:ext cx="889842" cy="301625"/>
                    <a:chOff x="2315921" y="978921"/>
                    <a:chExt cx="889842" cy="301625"/>
                  </a:xfrm>
                </p:grpSpPr>
                <p:sp>
                  <p:nvSpPr>
                    <p:cNvPr id="375" name="TextBox 374"/>
                    <p:cNvSpPr txBox="1"/>
                    <p:nvPr/>
                  </p:nvSpPr>
                  <p:spPr bwMode="auto">
                    <a:xfrm>
                      <a:off x="2678517" y="978921"/>
                      <a:ext cx="527246"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Cloud</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Services</a:t>
                      </a:r>
                    </a:p>
                  </p:txBody>
                </p:sp>
                <p:pic>
                  <p:nvPicPr>
                    <p:cNvPr id="376" name="Picture 145"/>
                    <p:cNvPicPr>
                      <a:picLocks noChangeAspect="1"/>
                    </p:cNvPicPr>
                    <p:nvPr/>
                  </p:nvPicPr>
                  <p:blipFill>
                    <a:blip r:embed="rId34" cstate="print">
                      <a:biLevel thresh="25000"/>
                      <a:extLst>
                        <a:ext uri="{28A0092B-C50C-407E-A947-70E740481C1C}">
                          <a14:useLocalDpi xmlns:a14="http://schemas.microsoft.com/office/drawing/2010/main" val="0"/>
                        </a:ext>
                      </a:extLst>
                    </a:blip>
                    <a:srcRect/>
                    <a:stretch>
                      <a:fillRect/>
                    </a:stretch>
                  </p:blipFill>
                  <p:spPr bwMode="auto">
                    <a:xfrm>
                      <a:off x="2315921" y="984779"/>
                      <a:ext cx="289808" cy="28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6" name="Group 365"/>
                  <p:cNvGrpSpPr/>
                  <p:nvPr/>
                </p:nvGrpSpPr>
                <p:grpSpPr>
                  <a:xfrm>
                    <a:off x="2209151" y="1617332"/>
                    <a:ext cx="751241" cy="303647"/>
                    <a:chOff x="2355344" y="1558000"/>
                    <a:chExt cx="751241" cy="303647"/>
                  </a:xfrm>
                </p:grpSpPr>
                <p:sp>
                  <p:nvSpPr>
                    <p:cNvPr id="373" name="TextBox 372"/>
                    <p:cNvSpPr txBox="1"/>
                    <p:nvPr/>
                  </p:nvSpPr>
                  <p:spPr bwMode="auto">
                    <a:xfrm>
                      <a:off x="2722967" y="1559012"/>
                      <a:ext cx="383618" cy="3016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Batch</a:t>
                      </a:r>
                    </a:p>
                  </p:txBody>
                </p:sp>
                <p:pic>
                  <p:nvPicPr>
                    <p:cNvPr id="374" name="Picture 147"/>
                    <p:cNvPicPr>
                      <a:picLocks noChangeAspect="1"/>
                    </p:cNvPicPr>
                    <p:nvPr/>
                  </p:nvPicPr>
                  <p:blipFill>
                    <a:blip r:embed="rId35" cstate="print">
                      <a:biLevel thresh="25000"/>
                      <a:extLst>
                        <a:ext uri="{28A0092B-C50C-407E-A947-70E740481C1C}">
                          <a14:useLocalDpi xmlns:a14="http://schemas.microsoft.com/office/drawing/2010/main" val="0"/>
                        </a:ext>
                      </a:extLst>
                    </a:blip>
                    <a:srcRect/>
                    <a:stretch>
                      <a:fillRect/>
                    </a:stretch>
                  </p:blipFill>
                  <p:spPr bwMode="auto">
                    <a:xfrm>
                      <a:off x="2355344" y="1558000"/>
                      <a:ext cx="303542" cy="3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7" name="Group 366"/>
                  <p:cNvGrpSpPr/>
                  <p:nvPr/>
                </p:nvGrpSpPr>
                <p:grpSpPr>
                  <a:xfrm>
                    <a:off x="3226725" y="1617332"/>
                    <a:ext cx="865731" cy="301625"/>
                    <a:chOff x="3193533" y="1551343"/>
                    <a:chExt cx="865731" cy="301625"/>
                  </a:xfrm>
                </p:grpSpPr>
                <p:sp>
                  <p:nvSpPr>
                    <p:cNvPr id="371" name="TextBox 370"/>
                    <p:cNvSpPr txBox="1"/>
                    <p:nvPr/>
                  </p:nvSpPr>
                  <p:spPr bwMode="auto">
                    <a:xfrm>
                      <a:off x="3554337" y="1551343"/>
                      <a:ext cx="504927"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Remote </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App</a:t>
                      </a:r>
                    </a:p>
                  </p:txBody>
                </p:sp>
                <p:pic>
                  <p:nvPicPr>
                    <p:cNvPr id="372" name="Picture 149"/>
                    <p:cNvPicPr>
                      <a:picLocks noChangeAspect="1"/>
                    </p:cNvPicPr>
                    <p:nvPr/>
                  </p:nvPicPr>
                  <p:blipFill>
                    <a:blip r:embed="rId36" cstate="print">
                      <a:biLevel thresh="25000"/>
                      <a:extLst>
                        <a:ext uri="{28A0092B-C50C-407E-A947-70E740481C1C}">
                          <a14:useLocalDpi xmlns:a14="http://schemas.microsoft.com/office/drawing/2010/main" val="0"/>
                        </a:ext>
                      </a:extLst>
                    </a:blip>
                    <a:srcRect/>
                    <a:stretch>
                      <a:fillRect/>
                    </a:stretch>
                  </p:blipFill>
                  <p:spPr bwMode="auto">
                    <a:xfrm>
                      <a:off x="3193533" y="1556274"/>
                      <a:ext cx="291661" cy="2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 name="Group 367"/>
                  <p:cNvGrpSpPr/>
                  <p:nvPr/>
                </p:nvGrpSpPr>
                <p:grpSpPr>
                  <a:xfrm>
                    <a:off x="3226725" y="1046498"/>
                    <a:ext cx="873084" cy="300037"/>
                    <a:chOff x="3380111" y="980440"/>
                    <a:chExt cx="873084" cy="300037"/>
                  </a:xfrm>
                </p:grpSpPr>
                <p:sp>
                  <p:nvSpPr>
                    <p:cNvPr id="369" name="TextBox 368"/>
                    <p:cNvSpPr txBox="1"/>
                    <p:nvPr/>
                  </p:nvSpPr>
                  <p:spPr bwMode="auto">
                    <a:xfrm>
                      <a:off x="3723011" y="980440"/>
                      <a:ext cx="530184"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Service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Fabric</a:t>
                      </a:r>
                    </a:p>
                  </p:txBody>
                </p:sp>
                <p:sp>
                  <p:nvSpPr>
                    <p:cNvPr id="370" name="Freeform 369"/>
                    <p:cNvSpPr/>
                    <p:nvPr/>
                  </p:nvSpPr>
                  <p:spPr bwMode="auto">
                    <a:xfrm>
                      <a:off x="3380111" y="993933"/>
                      <a:ext cx="282575" cy="273050"/>
                    </a:xfrm>
                    <a:custGeom>
                      <a:avLst/>
                      <a:gdLst>
                        <a:gd name="connsiteX0" fmla="*/ 284961 w 673895"/>
                        <a:gd name="connsiteY0" fmla="*/ 158165 h 647702"/>
                        <a:gd name="connsiteX1" fmla="*/ 170786 w 673895"/>
                        <a:gd name="connsiteY1" fmla="*/ 242195 h 647702"/>
                        <a:gd name="connsiteX2" fmla="*/ 176214 w 673895"/>
                        <a:gd name="connsiteY2" fmla="*/ 269082 h 647702"/>
                        <a:gd name="connsiteX3" fmla="*/ 150408 w 673895"/>
                        <a:gd name="connsiteY3" fmla="*/ 331383 h 647702"/>
                        <a:gd name="connsiteX4" fmla="*/ 146443 w 673895"/>
                        <a:gd name="connsiteY4" fmla="*/ 334057 h 647702"/>
                        <a:gd name="connsiteX5" fmla="*/ 192422 w 673895"/>
                        <a:gd name="connsiteY5" fmla="*/ 472837 h 647702"/>
                        <a:gd name="connsiteX6" fmla="*/ 220034 w 673895"/>
                        <a:gd name="connsiteY6" fmla="*/ 478412 h 647702"/>
                        <a:gd name="connsiteX7" fmla="*/ 248039 w 673895"/>
                        <a:gd name="connsiteY7" fmla="*/ 497294 h 647702"/>
                        <a:gd name="connsiteX8" fmla="*/ 265572 w 673895"/>
                        <a:gd name="connsiteY8" fmla="*/ 523298 h 647702"/>
                        <a:gd name="connsiteX9" fmla="*/ 408956 w 673895"/>
                        <a:gd name="connsiteY9" fmla="*/ 523298 h 647702"/>
                        <a:gd name="connsiteX10" fmla="*/ 417479 w 673895"/>
                        <a:gd name="connsiteY10" fmla="*/ 505571 h 647702"/>
                        <a:gd name="connsiteX11" fmla="*/ 456243 w 673895"/>
                        <a:gd name="connsiteY11" fmla="*/ 473649 h 647702"/>
                        <a:gd name="connsiteX12" fmla="*/ 488887 w 673895"/>
                        <a:gd name="connsiteY12" fmla="*/ 467058 h 647702"/>
                        <a:gd name="connsiteX13" fmla="*/ 531395 w 673895"/>
                        <a:gd name="connsiteY13" fmla="*/ 334333 h 647702"/>
                        <a:gd name="connsiteX14" fmla="*/ 523487 w 673895"/>
                        <a:gd name="connsiteY14" fmla="*/ 329002 h 647702"/>
                        <a:gd name="connsiteX15" fmla="*/ 497681 w 673895"/>
                        <a:gd name="connsiteY15" fmla="*/ 266701 h 647702"/>
                        <a:gd name="connsiteX16" fmla="*/ 501673 w 673895"/>
                        <a:gd name="connsiteY16" fmla="*/ 246929 h 647702"/>
                        <a:gd name="connsiteX17" fmla="*/ 384346 w 673895"/>
                        <a:gd name="connsiteY17" fmla="*/ 159653 h 647702"/>
                        <a:gd name="connsiteX18" fmla="*/ 370052 w 673895"/>
                        <a:gd name="connsiteY18" fmla="*/ 169290 h 647702"/>
                        <a:gd name="connsiteX19" fmla="*/ 335757 w 673895"/>
                        <a:gd name="connsiteY19" fmla="*/ 176214 h 647702"/>
                        <a:gd name="connsiteX20" fmla="*/ 301462 w 673895"/>
                        <a:gd name="connsiteY20" fmla="*/ 169290 h 647702"/>
                        <a:gd name="connsiteX21" fmla="*/ 335757 w 673895"/>
                        <a:gd name="connsiteY21" fmla="*/ 0 h 647702"/>
                        <a:gd name="connsiteX22" fmla="*/ 423864 w 673895"/>
                        <a:gd name="connsiteY22" fmla="*/ 88107 h 647702"/>
                        <a:gd name="connsiteX23" fmla="*/ 420253 w 673895"/>
                        <a:gd name="connsiteY23" fmla="*/ 105993 h 647702"/>
                        <a:gd name="connsiteX24" fmla="*/ 538728 w 673895"/>
                        <a:gd name="connsiteY24" fmla="*/ 194124 h 647702"/>
                        <a:gd name="connsiteX25" fmla="*/ 551493 w 673895"/>
                        <a:gd name="connsiteY25" fmla="*/ 185518 h 647702"/>
                        <a:gd name="connsiteX26" fmla="*/ 585788 w 673895"/>
                        <a:gd name="connsiteY26" fmla="*/ 178594 h 647702"/>
                        <a:gd name="connsiteX27" fmla="*/ 673895 w 673895"/>
                        <a:gd name="connsiteY27" fmla="*/ 266701 h 647702"/>
                        <a:gd name="connsiteX28" fmla="*/ 620083 w 673895"/>
                        <a:gd name="connsiteY28" fmla="*/ 347884 h 647702"/>
                        <a:gd name="connsiteX29" fmla="*/ 593016 w 673895"/>
                        <a:gd name="connsiteY29" fmla="*/ 353349 h 647702"/>
                        <a:gd name="connsiteX30" fmla="*/ 549222 w 673895"/>
                        <a:gd name="connsiteY30" fmla="*/ 490092 h 647702"/>
                        <a:gd name="connsiteX31" fmla="*/ 552839 w 673895"/>
                        <a:gd name="connsiteY31" fmla="*/ 492531 h 647702"/>
                        <a:gd name="connsiteX32" fmla="*/ 578645 w 673895"/>
                        <a:gd name="connsiteY32" fmla="*/ 554832 h 647702"/>
                        <a:gd name="connsiteX33" fmla="*/ 490538 w 673895"/>
                        <a:gd name="connsiteY33" fmla="*/ 642939 h 647702"/>
                        <a:gd name="connsiteX34" fmla="*/ 409355 w 673895"/>
                        <a:gd name="connsiteY34" fmla="*/ 589127 h 647702"/>
                        <a:gd name="connsiteX35" fmla="*/ 409084 w 673895"/>
                        <a:gd name="connsiteY35" fmla="*/ 587783 h 647702"/>
                        <a:gd name="connsiteX36" fmla="*/ 268154 w 673895"/>
                        <a:gd name="connsiteY36" fmla="*/ 587783 h 647702"/>
                        <a:gd name="connsiteX37" fmla="*/ 266921 w 673895"/>
                        <a:gd name="connsiteY37" fmla="*/ 593890 h 647702"/>
                        <a:gd name="connsiteX38" fmla="*/ 185738 w 673895"/>
                        <a:gd name="connsiteY38" fmla="*/ 647702 h 647702"/>
                        <a:gd name="connsiteX39" fmla="*/ 97631 w 673895"/>
                        <a:gd name="connsiteY39" fmla="*/ 559595 h 647702"/>
                        <a:gd name="connsiteX40" fmla="*/ 123437 w 673895"/>
                        <a:gd name="connsiteY40" fmla="*/ 497294 h 647702"/>
                        <a:gd name="connsiteX41" fmla="*/ 130921 w 673895"/>
                        <a:gd name="connsiteY41" fmla="*/ 492248 h 647702"/>
                        <a:gd name="connsiteX42" fmla="*/ 86036 w 673895"/>
                        <a:gd name="connsiteY42" fmla="*/ 356771 h 647702"/>
                        <a:gd name="connsiteX43" fmla="*/ 53812 w 673895"/>
                        <a:gd name="connsiteY43" fmla="*/ 350265 h 647702"/>
                        <a:gd name="connsiteX44" fmla="*/ 0 w 673895"/>
                        <a:gd name="connsiteY44" fmla="*/ 269082 h 647702"/>
                        <a:gd name="connsiteX45" fmla="*/ 88107 w 673895"/>
                        <a:gd name="connsiteY45" fmla="*/ 180975 h 647702"/>
                        <a:gd name="connsiteX46" fmla="*/ 122402 w 673895"/>
                        <a:gd name="connsiteY46" fmla="*/ 187899 h 647702"/>
                        <a:gd name="connsiteX47" fmla="*/ 129378 w 673895"/>
                        <a:gd name="connsiteY47" fmla="*/ 192602 h 647702"/>
                        <a:gd name="connsiteX48" fmla="*/ 250718 w 673895"/>
                        <a:gd name="connsiteY48" fmla="*/ 103300 h 647702"/>
                        <a:gd name="connsiteX49" fmla="*/ 247650 w 673895"/>
                        <a:gd name="connsiteY49" fmla="*/ 88107 h 647702"/>
                        <a:gd name="connsiteX50" fmla="*/ 335757 w 673895"/>
                        <a:gd name="connsiteY50" fmla="*/ 0 h 64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3895" h="647702">
                          <a:moveTo>
                            <a:pt x="284961" y="158165"/>
                          </a:moveTo>
                          <a:lnTo>
                            <a:pt x="170786" y="242195"/>
                          </a:lnTo>
                          <a:lnTo>
                            <a:pt x="176214" y="269082"/>
                          </a:lnTo>
                          <a:cubicBezTo>
                            <a:pt x="176214" y="293412"/>
                            <a:pt x="166353" y="315439"/>
                            <a:pt x="150408" y="331383"/>
                          </a:cubicBezTo>
                          <a:lnTo>
                            <a:pt x="146443" y="334057"/>
                          </a:lnTo>
                          <a:lnTo>
                            <a:pt x="192422" y="472837"/>
                          </a:lnTo>
                          <a:lnTo>
                            <a:pt x="220034" y="478412"/>
                          </a:lnTo>
                          <a:cubicBezTo>
                            <a:pt x="230575" y="482870"/>
                            <a:pt x="240067" y="489322"/>
                            <a:pt x="248039" y="497294"/>
                          </a:cubicBezTo>
                          <a:lnTo>
                            <a:pt x="265572" y="523298"/>
                          </a:lnTo>
                          <a:lnTo>
                            <a:pt x="408956" y="523298"/>
                          </a:lnTo>
                          <a:lnTo>
                            <a:pt x="417479" y="505571"/>
                          </a:lnTo>
                          <a:cubicBezTo>
                            <a:pt x="426979" y="491509"/>
                            <a:pt x="440432" y="480337"/>
                            <a:pt x="456243" y="473649"/>
                          </a:cubicBezTo>
                          <a:lnTo>
                            <a:pt x="488887" y="467058"/>
                          </a:lnTo>
                          <a:lnTo>
                            <a:pt x="531395" y="334333"/>
                          </a:lnTo>
                          <a:lnTo>
                            <a:pt x="523487" y="329002"/>
                          </a:lnTo>
                          <a:cubicBezTo>
                            <a:pt x="507543" y="313058"/>
                            <a:pt x="497681" y="291031"/>
                            <a:pt x="497681" y="266701"/>
                          </a:cubicBezTo>
                          <a:lnTo>
                            <a:pt x="501673" y="246929"/>
                          </a:lnTo>
                          <a:lnTo>
                            <a:pt x="384346" y="159653"/>
                          </a:lnTo>
                          <a:lnTo>
                            <a:pt x="370052" y="169290"/>
                          </a:lnTo>
                          <a:cubicBezTo>
                            <a:pt x="359511" y="173749"/>
                            <a:pt x="347922" y="176214"/>
                            <a:pt x="335757" y="176214"/>
                          </a:cubicBezTo>
                          <a:cubicBezTo>
                            <a:pt x="323592" y="176214"/>
                            <a:pt x="312003" y="173749"/>
                            <a:pt x="301462" y="169290"/>
                          </a:cubicBezTo>
                          <a:close/>
                          <a:moveTo>
                            <a:pt x="335757" y="0"/>
                          </a:moveTo>
                          <a:cubicBezTo>
                            <a:pt x="384417" y="0"/>
                            <a:pt x="423864" y="39447"/>
                            <a:pt x="423864" y="88107"/>
                          </a:cubicBezTo>
                          <a:lnTo>
                            <a:pt x="420253" y="105993"/>
                          </a:lnTo>
                          <a:lnTo>
                            <a:pt x="538728" y="194124"/>
                          </a:lnTo>
                          <a:lnTo>
                            <a:pt x="551493" y="185518"/>
                          </a:lnTo>
                          <a:cubicBezTo>
                            <a:pt x="562034" y="181059"/>
                            <a:pt x="573623" y="178594"/>
                            <a:pt x="585788" y="178594"/>
                          </a:cubicBezTo>
                          <a:cubicBezTo>
                            <a:pt x="634448" y="178594"/>
                            <a:pt x="673895" y="218041"/>
                            <a:pt x="673895" y="266701"/>
                          </a:cubicBezTo>
                          <a:cubicBezTo>
                            <a:pt x="673895" y="303196"/>
                            <a:pt x="651706" y="334509"/>
                            <a:pt x="620083" y="347884"/>
                          </a:cubicBezTo>
                          <a:lnTo>
                            <a:pt x="593016" y="353349"/>
                          </a:lnTo>
                          <a:lnTo>
                            <a:pt x="549222" y="490092"/>
                          </a:lnTo>
                          <a:lnTo>
                            <a:pt x="552839" y="492531"/>
                          </a:lnTo>
                          <a:cubicBezTo>
                            <a:pt x="568783" y="508475"/>
                            <a:pt x="578645" y="530502"/>
                            <a:pt x="578645" y="554832"/>
                          </a:cubicBezTo>
                          <a:cubicBezTo>
                            <a:pt x="578645" y="603492"/>
                            <a:pt x="539198" y="642939"/>
                            <a:pt x="490538" y="642939"/>
                          </a:cubicBezTo>
                          <a:cubicBezTo>
                            <a:pt x="454043" y="642939"/>
                            <a:pt x="422731" y="620750"/>
                            <a:pt x="409355" y="589127"/>
                          </a:cubicBezTo>
                          <a:lnTo>
                            <a:pt x="409084" y="587783"/>
                          </a:lnTo>
                          <a:lnTo>
                            <a:pt x="268154" y="587783"/>
                          </a:lnTo>
                          <a:lnTo>
                            <a:pt x="266921" y="593890"/>
                          </a:lnTo>
                          <a:cubicBezTo>
                            <a:pt x="253546" y="625513"/>
                            <a:pt x="222233" y="647702"/>
                            <a:pt x="185738" y="647702"/>
                          </a:cubicBezTo>
                          <a:cubicBezTo>
                            <a:pt x="137078" y="647702"/>
                            <a:pt x="97631" y="608255"/>
                            <a:pt x="97631" y="559595"/>
                          </a:cubicBezTo>
                          <a:cubicBezTo>
                            <a:pt x="97631" y="535265"/>
                            <a:pt x="107493" y="513238"/>
                            <a:pt x="123437" y="497294"/>
                          </a:cubicBezTo>
                          <a:lnTo>
                            <a:pt x="130921" y="492248"/>
                          </a:lnTo>
                          <a:lnTo>
                            <a:pt x="86036" y="356771"/>
                          </a:lnTo>
                          <a:lnTo>
                            <a:pt x="53812" y="350265"/>
                          </a:lnTo>
                          <a:cubicBezTo>
                            <a:pt x="22189" y="336890"/>
                            <a:pt x="0" y="305577"/>
                            <a:pt x="0" y="269082"/>
                          </a:cubicBezTo>
                          <a:cubicBezTo>
                            <a:pt x="0" y="220422"/>
                            <a:pt x="39447" y="180975"/>
                            <a:pt x="88107" y="180975"/>
                          </a:cubicBezTo>
                          <a:cubicBezTo>
                            <a:pt x="100272" y="180975"/>
                            <a:pt x="111861" y="183440"/>
                            <a:pt x="122402" y="187899"/>
                          </a:cubicBezTo>
                          <a:lnTo>
                            <a:pt x="129378" y="192602"/>
                          </a:lnTo>
                          <a:lnTo>
                            <a:pt x="250718" y="103300"/>
                          </a:lnTo>
                          <a:lnTo>
                            <a:pt x="247650" y="88107"/>
                          </a:lnTo>
                          <a:cubicBezTo>
                            <a:pt x="247650" y="39447"/>
                            <a:pt x="287097" y="0"/>
                            <a:pt x="335757" y="0"/>
                          </a:cubicBezTo>
                          <a:close/>
                        </a:path>
                      </a:pathLst>
                    </a:custGeom>
                    <a:solidFill>
                      <a:srgbClr val="FFFFFF"/>
                    </a:solidFill>
                    <a:ln w="9525" cap="flat" cmpd="sng" algn="ctr">
                      <a:solidFill>
                        <a:srgbClr val="FFFFFF"/>
                      </a:solid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grpSp>
            <p:grpSp>
              <p:nvGrpSpPr>
                <p:cNvPr id="350" name="Group 349"/>
                <p:cNvGrpSpPr/>
                <p:nvPr/>
              </p:nvGrpSpPr>
              <p:grpSpPr>
                <a:xfrm>
                  <a:off x="8203323" y="543029"/>
                  <a:ext cx="2250927" cy="1371600"/>
                  <a:chOff x="8203323" y="650979"/>
                  <a:chExt cx="2250927" cy="1371600"/>
                </a:xfrm>
              </p:grpSpPr>
              <p:sp>
                <p:nvSpPr>
                  <p:cNvPr id="351" name="Rectangle 350"/>
                  <p:cNvSpPr/>
                  <p:nvPr/>
                </p:nvSpPr>
                <p:spPr bwMode="auto">
                  <a:xfrm>
                    <a:off x="8203323" y="650979"/>
                    <a:ext cx="2250927" cy="1371600"/>
                  </a:xfrm>
                  <a:prstGeom prst="rect">
                    <a:avLst/>
                  </a:prstGeom>
                  <a:solidFill>
                    <a:srgbClr val="0072C6"/>
                  </a:solidFill>
                  <a:ln w="6350" cap="flat" cmpd="sng" algn="ctr">
                    <a:noFill/>
                    <a:prstDash val="solid"/>
                    <a:miter lim="800000"/>
                    <a:headEnd type="none" w="med" len="med"/>
                    <a:tailEnd type="none" w="med" len="med"/>
                  </a:ln>
                  <a:effectLst/>
                </p:spPr>
                <p:txBody>
                  <a:bodyPr lIns="179285" tIns="143428" rIns="179285" bIns="143428"/>
                  <a:lstStyle/>
                  <a:p>
                    <a:pPr algn="ctr" defTabSz="913752" eaLnBrk="1" hangingPunct="1">
                      <a:lnSpc>
                        <a:spcPct val="90000"/>
                      </a:lnSpc>
                      <a:spcBef>
                        <a:spcPts val="0"/>
                      </a:spcBef>
                      <a:spcAft>
                        <a:spcPts val="0"/>
                      </a:spcAft>
                      <a:defRPr/>
                    </a:pPr>
                    <a:r>
                      <a:rPr lang="en-US" sz="11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Developer services</a:t>
                    </a:r>
                  </a:p>
                </p:txBody>
              </p:sp>
              <p:grpSp>
                <p:nvGrpSpPr>
                  <p:cNvPr id="352" name="Group 351"/>
                  <p:cNvGrpSpPr/>
                  <p:nvPr/>
                </p:nvGrpSpPr>
                <p:grpSpPr>
                  <a:xfrm>
                    <a:off x="8316462" y="1050815"/>
                    <a:ext cx="1048050" cy="290595"/>
                    <a:chOff x="8316462" y="1050815"/>
                    <a:chExt cx="1048050" cy="290595"/>
                  </a:xfrm>
                </p:grpSpPr>
                <p:sp>
                  <p:nvSpPr>
                    <p:cNvPr id="362" name="TextBox 361"/>
                    <p:cNvSpPr txBox="1"/>
                    <p:nvPr/>
                  </p:nvSpPr>
                  <p:spPr bwMode="auto">
                    <a:xfrm>
                      <a:off x="8694587" y="1065786"/>
                      <a:ext cx="669925" cy="2508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Visual </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Studio</a:t>
                      </a:r>
                    </a:p>
                  </p:txBody>
                </p:sp>
                <p:pic>
                  <p:nvPicPr>
                    <p:cNvPr id="363" name="Picture 167" descr="Visual Studio Online.png"/>
                    <p:cNvPicPr>
                      <a:picLocks noChangeAspect="1"/>
                    </p:cNvPicPr>
                    <p:nvPr/>
                  </p:nvPicPr>
                  <p:blipFill>
                    <a:blip r:embed="rId37" cstate="print">
                      <a:biLevel thresh="25000"/>
                      <a:extLst>
                        <a:ext uri="{28A0092B-C50C-407E-A947-70E740481C1C}">
                          <a14:useLocalDpi xmlns:a14="http://schemas.microsoft.com/office/drawing/2010/main" val="0"/>
                        </a:ext>
                      </a:extLst>
                    </a:blip>
                    <a:srcRect/>
                    <a:stretch>
                      <a:fillRect/>
                    </a:stretch>
                  </p:blipFill>
                  <p:spPr bwMode="auto">
                    <a:xfrm>
                      <a:off x="8316462" y="1050815"/>
                      <a:ext cx="290580" cy="29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3" name="Group 352"/>
                  <p:cNvGrpSpPr/>
                  <p:nvPr/>
                </p:nvGrpSpPr>
                <p:grpSpPr>
                  <a:xfrm>
                    <a:off x="9413978" y="1606382"/>
                    <a:ext cx="957567" cy="312845"/>
                    <a:chOff x="9413978" y="1606382"/>
                    <a:chExt cx="957567" cy="312845"/>
                  </a:xfrm>
                </p:grpSpPr>
                <p:sp>
                  <p:nvSpPr>
                    <p:cNvPr id="360" name="TextBox 359"/>
                    <p:cNvSpPr txBox="1"/>
                    <p:nvPr/>
                  </p:nvSpPr>
                  <p:spPr bwMode="auto">
                    <a:xfrm>
                      <a:off x="9712733" y="1617602"/>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Application</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Insights</a:t>
                      </a:r>
                    </a:p>
                  </p:txBody>
                </p:sp>
                <p:pic>
                  <p:nvPicPr>
                    <p:cNvPr id="361" name="Picture 169" descr="Application Insights.png"/>
                    <p:cNvPicPr>
                      <a:picLocks noChangeAspect="1"/>
                    </p:cNvPicPr>
                    <p:nvPr/>
                  </p:nvPicPr>
                  <p:blipFill>
                    <a:blip r:embed="rId38" cstate="print">
                      <a:biLevel thresh="25000"/>
                      <a:extLst>
                        <a:ext uri="{28A0092B-C50C-407E-A947-70E740481C1C}">
                          <a14:useLocalDpi xmlns:a14="http://schemas.microsoft.com/office/drawing/2010/main" val="0"/>
                        </a:ext>
                      </a:extLst>
                    </a:blip>
                    <a:srcRect/>
                    <a:stretch>
                      <a:fillRect/>
                    </a:stretch>
                  </p:blipFill>
                  <p:spPr bwMode="auto">
                    <a:xfrm>
                      <a:off x="9413978" y="1606382"/>
                      <a:ext cx="292365" cy="29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4" name="Group 353"/>
                  <p:cNvGrpSpPr/>
                  <p:nvPr/>
                </p:nvGrpSpPr>
                <p:grpSpPr>
                  <a:xfrm>
                    <a:off x="9408787" y="1025699"/>
                    <a:ext cx="875200" cy="302765"/>
                    <a:chOff x="9408787" y="1025699"/>
                    <a:chExt cx="875200" cy="302765"/>
                  </a:xfrm>
                </p:grpSpPr>
                <p:pic>
                  <p:nvPicPr>
                    <p:cNvPr id="358" name="Picture 272"/>
                    <p:cNvPicPr>
                      <a:picLocks noChangeAspect="1"/>
                    </p:cNvPicPr>
                    <p:nvPr/>
                  </p:nvPicPr>
                  <p:blipFill>
                    <a:blip r:embed="rId39" cstate="print">
                      <a:biLevel thresh="25000"/>
                      <a:extLst>
                        <a:ext uri="{28A0092B-C50C-407E-A947-70E740481C1C}">
                          <a14:useLocalDpi xmlns:a14="http://schemas.microsoft.com/office/drawing/2010/main" val="0"/>
                        </a:ext>
                      </a:extLst>
                    </a:blip>
                    <a:srcRect/>
                    <a:stretch>
                      <a:fillRect/>
                    </a:stretch>
                  </p:blipFill>
                  <p:spPr bwMode="auto">
                    <a:xfrm>
                      <a:off x="9408787" y="1025699"/>
                      <a:ext cx="302749" cy="30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p:nvPr/>
                  </p:nvSpPr>
                  <p:spPr bwMode="auto">
                    <a:xfrm>
                      <a:off x="9742651" y="1059753"/>
                      <a:ext cx="541336" cy="2492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Azure SDK</a:t>
                      </a:r>
                    </a:p>
                  </p:txBody>
                </p:sp>
              </p:grpSp>
              <p:grpSp>
                <p:nvGrpSpPr>
                  <p:cNvPr id="355" name="Group 354"/>
                  <p:cNvGrpSpPr/>
                  <p:nvPr/>
                </p:nvGrpSpPr>
                <p:grpSpPr>
                  <a:xfrm>
                    <a:off x="8316496" y="1621631"/>
                    <a:ext cx="1048016" cy="280129"/>
                    <a:chOff x="8316496" y="1621631"/>
                    <a:chExt cx="1048016" cy="280129"/>
                  </a:xfrm>
                </p:grpSpPr>
                <p:sp>
                  <p:nvSpPr>
                    <p:cNvPr id="356" name="TextBox 355"/>
                    <p:cNvSpPr txBox="1"/>
                    <p:nvPr/>
                  </p:nvSpPr>
                  <p:spPr bwMode="auto">
                    <a:xfrm>
                      <a:off x="8704112" y="1650936"/>
                      <a:ext cx="660400" cy="250824"/>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Team </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Project</a:t>
                      </a:r>
                    </a:p>
                  </p:txBody>
                </p:sp>
                <p:sp>
                  <p:nvSpPr>
                    <p:cNvPr id="357" name="Freeform 356"/>
                    <p:cNvSpPr/>
                    <p:nvPr/>
                  </p:nvSpPr>
                  <p:spPr bwMode="auto">
                    <a:xfrm>
                      <a:off x="8316496" y="1621631"/>
                      <a:ext cx="290512" cy="249237"/>
                    </a:xfrm>
                    <a:custGeom>
                      <a:avLst/>
                      <a:gdLst>
                        <a:gd name="connsiteX0" fmla="*/ 20235 w 769143"/>
                        <a:gd name="connsiteY0" fmla="*/ 443405 h 659607"/>
                        <a:gd name="connsiteX1" fmla="*/ 84659 w 769143"/>
                        <a:gd name="connsiteY1" fmla="*/ 443405 h 659607"/>
                        <a:gd name="connsiteX2" fmla="*/ 133712 w 769143"/>
                        <a:gd name="connsiteY2" fmla="*/ 527981 h 659607"/>
                        <a:gd name="connsiteX3" fmla="*/ 182766 w 769143"/>
                        <a:gd name="connsiteY3" fmla="*/ 443405 h 659607"/>
                        <a:gd name="connsiteX4" fmla="*/ 251228 w 769143"/>
                        <a:gd name="connsiteY4" fmla="*/ 443405 h 659607"/>
                        <a:gd name="connsiteX5" fmla="*/ 271462 w 769143"/>
                        <a:gd name="connsiteY5" fmla="*/ 463640 h 659607"/>
                        <a:gd name="connsiteX6" fmla="*/ 271462 w 769143"/>
                        <a:gd name="connsiteY6" fmla="*/ 634610 h 659607"/>
                        <a:gd name="connsiteX7" fmla="*/ 251228 w 769143"/>
                        <a:gd name="connsiteY7" fmla="*/ 654845 h 659607"/>
                        <a:gd name="connsiteX8" fmla="*/ 20235 w 769143"/>
                        <a:gd name="connsiteY8" fmla="*/ 654845 h 659607"/>
                        <a:gd name="connsiteX9" fmla="*/ 0 w 769143"/>
                        <a:gd name="connsiteY9" fmla="*/ 634610 h 659607"/>
                        <a:gd name="connsiteX10" fmla="*/ 0 w 769143"/>
                        <a:gd name="connsiteY10" fmla="*/ 463640 h 659607"/>
                        <a:gd name="connsiteX11" fmla="*/ 20235 w 769143"/>
                        <a:gd name="connsiteY11" fmla="*/ 443405 h 659607"/>
                        <a:gd name="connsiteX12" fmla="*/ 330596 w 769143"/>
                        <a:gd name="connsiteY12" fmla="*/ 290513 h 659607"/>
                        <a:gd name="connsiteX13" fmla="*/ 443055 w 769143"/>
                        <a:gd name="connsiteY13" fmla="*/ 290513 h 659607"/>
                        <a:gd name="connsiteX14" fmla="*/ 528684 w 769143"/>
                        <a:gd name="connsiteY14" fmla="*/ 438150 h 659607"/>
                        <a:gd name="connsiteX15" fmla="*/ 614314 w 769143"/>
                        <a:gd name="connsiteY15" fmla="*/ 290513 h 659607"/>
                        <a:gd name="connsiteX16" fmla="*/ 733821 w 769143"/>
                        <a:gd name="connsiteY16" fmla="*/ 290513 h 659607"/>
                        <a:gd name="connsiteX17" fmla="*/ 769143 w 769143"/>
                        <a:gd name="connsiteY17" fmla="*/ 325835 h 659607"/>
                        <a:gd name="connsiteX18" fmla="*/ 769143 w 769143"/>
                        <a:gd name="connsiteY18" fmla="*/ 624285 h 659607"/>
                        <a:gd name="connsiteX19" fmla="*/ 733821 w 769143"/>
                        <a:gd name="connsiteY19" fmla="*/ 659607 h 659607"/>
                        <a:gd name="connsiteX20" fmla="*/ 330596 w 769143"/>
                        <a:gd name="connsiteY20" fmla="*/ 659607 h 659607"/>
                        <a:gd name="connsiteX21" fmla="*/ 295274 w 769143"/>
                        <a:gd name="connsiteY21" fmla="*/ 624285 h 659607"/>
                        <a:gd name="connsiteX22" fmla="*/ 295274 w 769143"/>
                        <a:gd name="connsiteY22" fmla="*/ 325835 h 659607"/>
                        <a:gd name="connsiteX23" fmla="*/ 330596 w 769143"/>
                        <a:gd name="connsiteY23" fmla="*/ 290513 h 659607"/>
                        <a:gd name="connsiteX24" fmla="*/ 134367 w 769143"/>
                        <a:gd name="connsiteY24" fmla="*/ 276981 h 659607"/>
                        <a:gd name="connsiteX25" fmla="*/ 211441 w 769143"/>
                        <a:gd name="connsiteY25" fmla="*/ 354055 h 659607"/>
                        <a:gd name="connsiteX26" fmla="*/ 134367 w 769143"/>
                        <a:gd name="connsiteY26" fmla="*/ 431128 h 659607"/>
                        <a:gd name="connsiteX27" fmla="*/ 57293 w 769143"/>
                        <a:gd name="connsiteY27" fmla="*/ 354055 h 659607"/>
                        <a:gd name="connsiteX28" fmla="*/ 134367 w 769143"/>
                        <a:gd name="connsiteY28" fmla="*/ 276981 h 659607"/>
                        <a:gd name="connsiteX29" fmla="*/ 529827 w 769143"/>
                        <a:gd name="connsiteY29" fmla="*/ 0 h 659607"/>
                        <a:gd name="connsiteX30" fmla="*/ 664368 w 769143"/>
                        <a:gd name="connsiteY30" fmla="*/ 134541 h 659607"/>
                        <a:gd name="connsiteX31" fmla="*/ 529827 w 769143"/>
                        <a:gd name="connsiteY31" fmla="*/ 269082 h 659607"/>
                        <a:gd name="connsiteX32" fmla="*/ 395286 w 769143"/>
                        <a:gd name="connsiteY32" fmla="*/ 134541 h 659607"/>
                        <a:gd name="connsiteX33" fmla="*/ 529827 w 769143"/>
                        <a:gd name="connsiteY33" fmla="*/ 0 h 6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43" h="659607">
                          <a:moveTo>
                            <a:pt x="20235" y="443405"/>
                          </a:moveTo>
                          <a:lnTo>
                            <a:pt x="84659" y="443405"/>
                          </a:lnTo>
                          <a:lnTo>
                            <a:pt x="133712" y="527981"/>
                          </a:lnTo>
                          <a:lnTo>
                            <a:pt x="182766" y="443405"/>
                          </a:lnTo>
                          <a:lnTo>
                            <a:pt x="251228" y="443405"/>
                          </a:lnTo>
                          <a:cubicBezTo>
                            <a:pt x="262403" y="443405"/>
                            <a:pt x="271462" y="452464"/>
                            <a:pt x="271462" y="463640"/>
                          </a:cubicBezTo>
                          <a:lnTo>
                            <a:pt x="271462" y="634610"/>
                          </a:lnTo>
                          <a:cubicBezTo>
                            <a:pt x="271462" y="645786"/>
                            <a:pt x="262403" y="654845"/>
                            <a:pt x="251228" y="654845"/>
                          </a:cubicBezTo>
                          <a:lnTo>
                            <a:pt x="20235" y="654845"/>
                          </a:lnTo>
                          <a:cubicBezTo>
                            <a:pt x="9060" y="654845"/>
                            <a:pt x="0" y="645786"/>
                            <a:pt x="0" y="634610"/>
                          </a:cubicBezTo>
                          <a:lnTo>
                            <a:pt x="0" y="463640"/>
                          </a:lnTo>
                          <a:cubicBezTo>
                            <a:pt x="0" y="452464"/>
                            <a:pt x="9060" y="443405"/>
                            <a:pt x="20235" y="443405"/>
                          </a:cubicBezTo>
                          <a:close/>
                          <a:moveTo>
                            <a:pt x="330596" y="290513"/>
                          </a:moveTo>
                          <a:lnTo>
                            <a:pt x="443055" y="290513"/>
                          </a:lnTo>
                          <a:lnTo>
                            <a:pt x="528684" y="438150"/>
                          </a:lnTo>
                          <a:lnTo>
                            <a:pt x="614314" y="290513"/>
                          </a:lnTo>
                          <a:lnTo>
                            <a:pt x="733821" y="290513"/>
                          </a:lnTo>
                          <a:cubicBezTo>
                            <a:pt x="753329" y="290513"/>
                            <a:pt x="769143" y="306327"/>
                            <a:pt x="769143" y="325835"/>
                          </a:cubicBezTo>
                          <a:lnTo>
                            <a:pt x="769143" y="624285"/>
                          </a:lnTo>
                          <a:cubicBezTo>
                            <a:pt x="769143" y="643793"/>
                            <a:pt x="753329" y="659607"/>
                            <a:pt x="733821" y="659607"/>
                          </a:cubicBezTo>
                          <a:lnTo>
                            <a:pt x="330596" y="659607"/>
                          </a:lnTo>
                          <a:cubicBezTo>
                            <a:pt x="311088" y="659607"/>
                            <a:pt x="295274" y="643793"/>
                            <a:pt x="295274" y="624285"/>
                          </a:cubicBezTo>
                          <a:lnTo>
                            <a:pt x="295274" y="325835"/>
                          </a:lnTo>
                          <a:cubicBezTo>
                            <a:pt x="295274" y="306327"/>
                            <a:pt x="311088" y="290513"/>
                            <a:pt x="330596" y="290513"/>
                          </a:cubicBezTo>
                          <a:close/>
                          <a:moveTo>
                            <a:pt x="134367" y="276981"/>
                          </a:moveTo>
                          <a:cubicBezTo>
                            <a:pt x="176934" y="276981"/>
                            <a:pt x="211441" y="311488"/>
                            <a:pt x="211441" y="354055"/>
                          </a:cubicBezTo>
                          <a:cubicBezTo>
                            <a:pt x="211441" y="396621"/>
                            <a:pt x="176934" y="431128"/>
                            <a:pt x="134367" y="431128"/>
                          </a:cubicBezTo>
                          <a:cubicBezTo>
                            <a:pt x="91800" y="431128"/>
                            <a:pt x="57293" y="396621"/>
                            <a:pt x="57293" y="354055"/>
                          </a:cubicBezTo>
                          <a:cubicBezTo>
                            <a:pt x="57293" y="311488"/>
                            <a:pt x="91800" y="276981"/>
                            <a:pt x="134367" y="276981"/>
                          </a:cubicBezTo>
                          <a:close/>
                          <a:moveTo>
                            <a:pt x="529827" y="0"/>
                          </a:moveTo>
                          <a:cubicBezTo>
                            <a:pt x="604132" y="0"/>
                            <a:pt x="664368" y="60236"/>
                            <a:pt x="664368" y="134541"/>
                          </a:cubicBezTo>
                          <a:cubicBezTo>
                            <a:pt x="664368" y="208846"/>
                            <a:pt x="604132" y="269082"/>
                            <a:pt x="529827" y="269082"/>
                          </a:cubicBezTo>
                          <a:cubicBezTo>
                            <a:pt x="455522" y="269082"/>
                            <a:pt x="395286" y="208846"/>
                            <a:pt x="395286" y="134541"/>
                          </a:cubicBezTo>
                          <a:cubicBezTo>
                            <a:pt x="395286" y="60236"/>
                            <a:pt x="455522" y="0"/>
                            <a:pt x="529827" y="0"/>
                          </a:cubicBezTo>
                          <a:close/>
                        </a:path>
                      </a:pathLst>
                    </a:custGeom>
                    <a:solidFill>
                      <a:srgbClr val="FFFFFF"/>
                    </a:solidFill>
                    <a:ln w="9525" cap="flat" cmpd="sng" algn="ctr">
                      <a:no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grpSp>
          </p:grpSp>
          <p:grpSp>
            <p:nvGrpSpPr>
              <p:cNvPr id="4" name="Group 3"/>
              <p:cNvGrpSpPr/>
              <p:nvPr userDrawn="1"/>
            </p:nvGrpSpPr>
            <p:grpSpPr>
              <a:xfrm>
                <a:off x="249566" y="543029"/>
                <a:ext cx="1720893" cy="3795291"/>
                <a:chOff x="249566" y="543029"/>
                <a:chExt cx="1720893" cy="3795291"/>
              </a:xfrm>
            </p:grpSpPr>
            <p:sp>
              <p:nvSpPr>
                <p:cNvPr id="319" name="Rectangle 318"/>
                <p:cNvSpPr/>
                <p:nvPr/>
              </p:nvSpPr>
              <p:spPr bwMode="auto">
                <a:xfrm>
                  <a:off x="249566" y="543029"/>
                  <a:ext cx="1720893" cy="3795291"/>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algn="ctr" defTabSz="913752" eaLnBrk="1" hangingPunct="1">
                    <a:lnSpc>
                      <a:spcPct val="90000"/>
                    </a:lnSpc>
                    <a:spcBef>
                      <a:spcPts val="0"/>
                    </a:spcBef>
                    <a:spcAft>
                      <a:spcPts val="0"/>
                    </a:spcAft>
                    <a:defRPr/>
                  </a:pPr>
                  <a:r>
                    <a:rPr lang="en-US" sz="13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Security and Management</a:t>
                  </a:r>
                </a:p>
              </p:txBody>
            </p:sp>
            <p:grpSp>
              <p:nvGrpSpPr>
                <p:cNvPr id="3" name="Group 2"/>
                <p:cNvGrpSpPr/>
                <p:nvPr/>
              </p:nvGrpSpPr>
              <p:grpSpPr>
                <a:xfrm>
                  <a:off x="365563" y="1115018"/>
                  <a:ext cx="1458716" cy="3120525"/>
                  <a:chOff x="419554" y="1199688"/>
                  <a:chExt cx="1458716" cy="3120525"/>
                </a:xfrm>
              </p:grpSpPr>
              <p:grpSp>
                <p:nvGrpSpPr>
                  <p:cNvPr id="321" name="Group 320"/>
                  <p:cNvGrpSpPr/>
                  <p:nvPr/>
                </p:nvGrpSpPr>
                <p:grpSpPr>
                  <a:xfrm>
                    <a:off x="442574" y="1656149"/>
                    <a:ext cx="1027708" cy="303213"/>
                    <a:chOff x="368069" y="1313314"/>
                    <a:chExt cx="1027708" cy="303213"/>
                  </a:xfrm>
                </p:grpSpPr>
                <p:sp>
                  <p:nvSpPr>
                    <p:cNvPr id="340" name="TextBox 339"/>
                    <p:cNvSpPr txBox="1"/>
                    <p:nvPr/>
                  </p:nvSpPr>
                  <p:spPr bwMode="auto">
                    <a:xfrm>
                      <a:off x="736963" y="1314902"/>
                      <a:ext cx="658814"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Active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Directory</a:t>
                      </a:r>
                    </a:p>
                  </p:txBody>
                </p:sp>
                <p:pic>
                  <p:nvPicPr>
                    <p:cNvPr id="341" name="Picture 193" descr="Azure Active Directory.png"/>
                    <p:cNvPicPr>
                      <a:picLocks noChangeAspect="1"/>
                    </p:cNvPicPr>
                    <p:nvPr/>
                  </p:nvPicPr>
                  <p:blipFill>
                    <a:blip r:embed="rId40" cstate="print">
                      <a:biLevel thresh="25000"/>
                      <a:extLst>
                        <a:ext uri="{28A0092B-C50C-407E-A947-70E740481C1C}">
                          <a14:useLocalDpi xmlns:a14="http://schemas.microsoft.com/office/drawing/2010/main" val="0"/>
                        </a:ext>
                      </a:extLst>
                    </a:blip>
                    <a:srcRect/>
                    <a:stretch>
                      <a:fillRect/>
                    </a:stretch>
                  </p:blipFill>
                  <p:spPr bwMode="auto">
                    <a:xfrm>
                      <a:off x="368069" y="1313314"/>
                      <a:ext cx="298175" cy="2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2" name="Group 321"/>
                  <p:cNvGrpSpPr/>
                  <p:nvPr/>
                </p:nvGrpSpPr>
                <p:grpSpPr>
                  <a:xfrm>
                    <a:off x="466215" y="2129907"/>
                    <a:ext cx="1004066" cy="301625"/>
                    <a:chOff x="391710" y="1847920"/>
                    <a:chExt cx="1004066" cy="301625"/>
                  </a:xfrm>
                </p:grpSpPr>
                <p:sp>
                  <p:nvSpPr>
                    <p:cNvPr id="338" name="TextBox 337"/>
                    <p:cNvSpPr txBox="1"/>
                    <p:nvPr/>
                  </p:nvSpPr>
                  <p:spPr bwMode="auto">
                    <a:xfrm>
                      <a:off x="736963" y="1847920"/>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Multi-factor</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Authentication</a:t>
                      </a:r>
                    </a:p>
                  </p:txBody>
                </p:sp>
                <p:pic>
                  <p:nvPicPr>
                    <p:cNvPr id="339" name="Picture 195" descr="Multi-Factor Authentication.png"/>
                    <p:cNvPicPr>
                      <a:picLocks noChangeAspect="1"/>
                    </p:cNvPicPr>
                    <p:nvPr/>
                  </p:nvPicPr>
                  <p:blipFill>
                    <a:blip r:embed="rId41" cstate="print">
                      <a:biLevel thresh="25000"/>
                      <a:extLst>
                        <a:ext uri="{28A0092B-C50C-407E-A947-70E740481C1C}">
                          <a14:useLocalDpi xmlns:a14="http://schemas.microsoft.com/office/drawing/2010/main" val="0"/>
                        </a:ext>
                      </a:extLst>
                    </a:blip>
                    <a:srcRect/>
                    <a:stretch>
                      <a:fillRect/>
                    </a:stretch>
                  </p:blipFill>
                  <p:spPr bwMode="auto">
                    <a:xfrm>
                      <a:off x="391710" y="1854270"/>
                      <a:ext cx="288064" cy="2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Group 322"/>
                  <p:cNvGrpSpPr/>
                  <p:nvPr/>
                </p:nvGrpSpPr>
                <p:grpSpPr>
                  <a:xfrm>
                    <a:off x="442574" y="2602077"/>
                    <a:ext cx="1027706" cy="301625"/>
                    <a:chOff x="368069" y="2341251"/>
                    <a:chExt cx="1027706" cy="301625"/>
                  </a:xfrm>
                </p:grpSpPr>
                <p:sp>
                  <p:nvSpPr>
                    <p:cNvPr id="336" name="TextBox 335"/>
                    <p:cNvSpPr txBox="1"/>
                    <p:nvPr/>
                  </p:nvSpPr>
                  <p:spPr bwMode="auto">
                    <a:xfrm>
                      <a:off x="736963" y="234125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Automation</a:t>
                      </a:r>
                    </a:p>
                  </p:txBody>
                </p:sp>
                <p:pic>
                  <p:nvPicPr>
                    <p:cNvPr id="337" name="Picture 198" descr="Azure automation.png"/>
                    <p:cNvPicPr>
                      <a:picLocks noChangeAspect="1"/>
                    </p:cNvPicPr>
                    <p:nvPr/>
                  </p:nvPicPr>
                  <p:blipFill>
                    <a:blip r:embed="rId42" cstate="print">
                      <a:biLevel thresh="25000"/>
                      <a:extLst>
                        <a:ext uri="{28A0092B-C50C-407E-A947-70E740481C1C}">
                          <a14:useLocalDpi xmlns:a14="http://schemas.microsoft.com/office/drawing/2010/main" val="0"/>
                        </a:ext>
                      </a:extLst>
                    </a:blip>
                    <a:srcRect/>
                    <a:stretch>
                      <a:fillRect/>
                    </a:stretch>
                  </p:blipFill>
                  <p:spPr bwMode="auto">
                    <a:xfrm>
                      <a:off x="368069" y="2347601"/>
                      <a:ext cx="289482" cy="29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4" name="Group 323"/>
                  <p:cNvGrpSpPr/>
                  <p:nvPr/>
                </p:nvGrpSpPr>
                <p:grpSpPr>
                  <a:xfrm>
                    <a:off x="442574" y="1199688"/>
                    <a:ext cx="1027707" cy="285916"/>
                    <a:chOff x="368069" y="762503"/>
                    <a:chExt cx="1027707" cy="285916"/>
                  </a:xfrm>
                </p:grpSpPr>
                <p:sp>
                  <p:nvSpPr>
                    <p:cNvPr id="334" name="TextBox 333"/>
                    <p:cNvSpPr txBox="1"/>
                    <p:nvPr/>
                  </p:nvSpPr>
                  <p:spPr bwMode="auto">
                    <a:xfrm>
                      <a:off x="736963" y="789031"/>
                      <a:ext cx="658813" cy="232860"/>
                    </a:xfrm>
                    <a:prstGeom prst="rect">
                      <a:avLst/>
                    </a:prstGeom>
                    <a:noFill/>
                    <a:ln>
                      <a:noFill/>
                    </a:ln>
                  </p:spPr>
                  <p:txBody>
                    <a:bodyPr wrap="none" lIns="0" tIns="27971" rIns="0" bIns="0" anchor="ctr" anchorCtr="0"/>
                    <a:lstStyle/>
                    <a:p>
                      <a:pPr defTabSz="932138">
                        <a:lnSpc>
                          <a:spcPct val="90000"/>
                        </a:lnSpc>
                        <a:spcBef>
                          <a:spcPts val="600"/>
                        </a:spcBef>
                        <a:defRPr/>
                      </a:pPr>
                      <a:r>
                        <a:rPr lang="en-US" sz="1000" kern="0" dirty="0">
                          <a:gradFill>
                            <a:gsLst>
                              <a:gs pos="76250">
                                <a:srgbClr val="FFFFFF"/>
                              </a:gs>
                              <a:gs pos="31000">
                                <a:srgbClr val="FFFFFF"/>
                              </a:gs>
                            </a:gsLst>
                            <a:lin ang="5400000" scaled="0"/>
                          </a:gradFill>
                          <a:latin typeface="Segoe UI"/>
                          <a:ea typeface="Arial Unicode MS" panose="020B0604020202020204" pitchFamily="34" charset="-128"/>
                          <a:cs typeface="Segoe UI Light" panose="020B0502040204020203" pitchFamily="34" charset="0"/>
                        </a:rPr>
                        <a:t>Portal</a:t>
                      </a:r>
                    </a:p>
                  </p:txBody>
                </p:sp>
                <p:pic>
                  <p:nvPicPr>
                    <p:cNvPr id="335" name="Picture 200" descr="Azure subscription.png"/>
                    <p:cNvPicPr>
                      <a:picLocks noChangeAspect="1"/>
                    </p:cNvPicPr>
                    <p:nvPr/>
                  </p:nvPicPr>
                  <p:blipFill>
                    <a:blip r:embed="rId43" cstate="print">
                      <a:biLevel thresh="25000"/>
                      <a:extLst>
                        <a:ext uri="{28A0092B-C50C-407E-A947-70E740481C1C}">
                          <a14:useLocalDpi xmlns:a14="http://schemas.microsoft.com/office/drawing/2010/main" val="0"/>
                        </a:ext>
                      </a:extLst>
                    </a:blip>
                    <a:srcRect/>
                    <a:stretch>
                      <a:fillRect/>
                    </a:stretch>
                  </p:blipFill>
                  <p:spPr bwMode="auto">
                    <a:xfrm>
                      <a:off x="368069" y="762503"/>
                      <a:ext cx="286234" cy="28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5" name="Group 324"/>
                  <p:cNvGrpSpPr/>
                  <p:nvPr/>
                </p:nvGrpSpPr>
                <p:grpSpPr>
                  <a:xfrm>
                    <a:off x="442574" y="3074247"/>
                    <a:ext cx="1027707" cy="301625"/>
                    <a:chOff x="368069" y="2835216"/>
                    <a:chExt cx="1027707" cy="301625"/>
                  </a:xfrm>
                </p:grpSpPr>
                <p:sp>
                  <p:nvSpPr>
                    <p:cNvPr id="332" name="TextBox 331"/>
                    <p:cNvSpPr txBox="1"/>
                    <p:nvPr/>
                  </p:nvSpPr>
                  <p:spPr bwMode="auto">
                    <a:xfrm>
                      <a:off x="736963" y="2835216"/>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Key Vault</a:t>
                      </a:r>
                    </a:p>
                  </p:txBody>
                </p:sp>
                <p:pic>
                  <p:nvPicPr>
                    <p:cNvPr id="333" name="Picture 204" descr="AzureKeyVault_icon_white.png"/>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368069" y="2835216"/>
                      <a:ext cx="266988" cy="29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6" name="Group 325"/>
                  <p:cNvGrpSpPr/>
                  <p:nvPr/>
                </p:nvGrpSpPr>
                <p:grpSpPr>
                  <a:xfrm>
                    <a:off x="419554" y="3546417"/>
                    <a:ext cx="1458716" cy="301625"/>
                    <a:chOff x="345049" y="3328988"/>
                    <a:chExt cx="1458716" cy="301625"/>
                  </a:xfrm>
                </p:grpSpPr>
                <p:sp>
                  <p:nvSpPr>
                    <p:cNvPr id="330" name="TextBox 329"/>
                    <p:cNvSpPr txBox="1"/>
                    <p:nvPr/>
                  </p:nvSpPr>
                  <p:spPr bwMode="auto">
                    <a:xfrm>
                      <a:off x="736963" y="3328988"/>
                      <a:ext cx="106680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Store/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Marketplace</a:t>
                      </a:r>
                    </a:p>
                  </p:txBody>
                </p:sp>
                <p:pic>
                  <p:nvPicPr>
                    <p:cNvPr id="331" name="Picture 230" descr="Azure Marketplace.png"/>
                    <p:cNvPicPr>
                      <a:picLocks noChangeAspect="1"/>
                    </p:cNvPicPr>
                    <p:nvPr/>
                  </p:nvPicPr>
                  <p:blipFill>
                    <a:blip r:embed="rId45" cstate="print">
                      <a:biLevel thresh="25000"/>
                      <a:extLst>
                        <a:ext uri="{28A0092B-C50C-407E-A947-70E740481C1C}">
                          <a14:useLocalDpi xmlns:a14="http://schemas.microsoft.com/office/drawing/2010/main" val="0"/>
                        </a:ext>
                      </a:extLst>
                    </a:blip>
                    <a:srcRect/>
                    <a:stretch>
                      <a:fillRect/>
                    </a:stretch>
                  </p:blipFill>
                  <p:spPr bwMode="auto">
                    <a:xfrm>
                      <a:off x="345049" y="3338513"/>
                      <a:ext cx="291101" cy="29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 name="Group 326"/>
                  <p:cNvGrpSpPr/>
                  <p:nvPr/>
                </p:nvGrpSpPr>
                <p:grpSpPr>
                  <a:xfrm>
                    <a:off x="442574" y="4018588"/>
                    <a:ext cx="1029294" cy="301625"/>
                    <a:chOff x="368069" y="3867931"/>
                    <a:chExt cx="1029294" cy="301625"/>
                  </a:xfrm>
                </p:grpSpPr>
                <p:pic>
                  <p:nvPicPr>
                    <p:cNvPr id="328" name="Picture 412"/>
                    <p:cNvPicPr>
                      <a:picLocks noChangeAspect="1"/>
                    </p:cNvPicPr>
                    <p:nvPr/>
                  </p:nvPicPr>
                  <p:blipFill>
                    <a:blip r:embed="rId46" cstate="print">
                      <a:biLevel thresh="25000"/>
                      <a:extLst>
                        <a:ext uri="{28A0092B-C50C-407E-A947-70E740481C1C}">
                          <a14:useLocalDpi xmlns:a14="http://schemas.microsoft.com/office/drawing/2010/main" val="0"/>
                        </a:ext>
                      </a:extLst>
                    </a:blip>
                    <a:srcRect/>
                    <a:stretch>
                      <a:fillRect/>
                    </a:stretch>
                  </p:blipFill>
                  <p:spPr bwMode="auto">
                    <a:xfrm>
                      <a:off x="368069" y="3891744"/>
                      <a:ext cx="252343" cy="25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TextBox 328"/>
                    <p:cNvSpPr txBox="1"/>
                    <p:nvPr/>
                  </p:nvSpPr>
                  <p:spPr bwMode="auto">
                    <a:xfrm>
                      <a:off x="736963" y="3867931"/>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VM Image Gallery</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and VM Depot</a:t>
                      </a:r>
                    </a:p>
                  </p:txBody>
                </p:sp>
              </p:grpSp>
            </p:grpSp>
          </p:grpSp>
          <p:grpSp>
            <p:nvGrpSpPr>
              <p:cNvPr id="13" name="Group 12"/>
              <p:cNvGrpSpPr/>
              <p:nvPr userDrawn="1"/>
            </p:nvGrpSpPr>
            <p:grpSpPr>
              <a:xfrm>
                <a:off x="10572607" y="543029"/>
                <a:ext cx="1619393" cy="3786173"/>
                <a:chOff x="10572607" y="543029"/>
                <a:chExt cx="1619393" cy="3786173"/>
              </a:xfrm>
            </p:grpSpPr>
            <p:sp>
              <p:nvSpPr>
                <p:cNvPr id="288" name="Rectangle 287"/>
                <p:cNvSpPr/>
                <p:nvPr/>
              </p:nvSpPr>
              <p:spPr bwMode="auto">
                <a:xfrm>
                  <a:off x="10572607" y="543029"/>
                  <a:ext cx="1619393" cy="3786173"/>
                </a:xfrm>
                <a:prstGeom prst="rect">
                  <a:avLst/>
                </a:prstGeom>
                <a:solidFill>
                  <a:srgbClr val="1B3C72"/>
                </a:solidFill>
                <a:ln w="6350" cap="flat" cmpd="sng" algn="ctr">
                  <a:noFill/>
                  <a:prstDash val="solid"/>
                  <a:miter lim="800000"/>
                  <a:headEnd type="none" w="med" len="med"/>
                  <a:tailEnd type="none" w="med" len="med"/>
                </a:ln>
                <a:effectLst/>
              </p:spPr>
              <p:txBody>
                <a:bodyPr lIns="265176" tIns="143428" rIns="179285" bIns="143428"/>
                <a:lstStyle/>
                <a:p>
                  <a:pPr algn="ctr" defTabSz="913752" eaLnBrk="1" hangingPunct="1">
                    <a:lnSpc>
                      <a:spcPct val="90000"/>
                    </a:lnSpc>
                    <a:spcBef>
                      <a:spcPts val="0"/>
                    </a:spcBef>
                    <a:spcAft>
                      <a:spcPts val="0"/>
                    </a:spcAft>
                    <a:defRPr/>
                  </a:pPr>
                  <a:r>
                    <a:rPr lang="en-US" sz="13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Hybrid</a:t>
                  </a:r>
                </a:p>
                <a:p>
                  <a:pPr algn="ctr" defTabSz="913752" eaLnBrk="1" hangingPunct="1">
                    <a:lnSpc>
                      <a:spcPct val="90000"/>
                    </a:lnSpc>
                    <a:spcBef>
                      <a:spcPts val="0"/>
                    </a:spcBef>
                    <a:spcAft>
                      <a:spcPts val="0"/>
                    </a:spcAft>
                    <a:defRPr/>
                  </a:pPr>
                  <a:r>
                    <a:rPr lang="en-US" sz="13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Operations</a:t>
                  </a:r>
                </a:p>
              </p:txBody>
            </p:sp>
            <p:grpSp>
              <p:nvGrpSpPr>
                <p:cNvPr id="12" name="Group 11"/>
                <p:cNvGrpSpPr/>
                <p:nvPr userDrawn="1"/>
              </p:nvGrpSpPr>
              <p:grpSpPr>
                <a:xfrm>
                  <a:off x="10757536" y="1170330"/>
                  <a:ext cx="1249535" cy="2996155"/>
                  <a:chOff x="10729741" y="1170330"/>
                  <a:chExt cx="1249535" cy="2996155"/>
                </a:xfrm>
              </p:grpSpPr>
              <p:grpSp>
                <p:nvGrpSpPr>
                  <p:cNvPr id="7" name="Group 6"/>
                  <p:cNvGrpSpPr/>
                  <p:nvPr userDrawn="1"/>
                </p:nvGrpSpPr>
                <p:grpSpPr>
                  <a:xfrm>
                    <a:off x="10729741" y="2078817"/>
                    <a:ext cx="1064688" cy="300038"/>
                    <a:chOff x="10729741" y="1826583"/>
                    <a:chExt cx="1064688" cy="300038"/>
                  </a:xfrm>
                </p:grpSpPr>
                <p:sp>
                  <p:nvSpPr>
                    <p:cNvPr id="317" name="TextBox 316"/>
                    <p:cNvSpPr txBox="1"/>
                    <p:nvPr/>
                  </p:nvSpPr>
                  <p:spPr bwMode="auto">
                    <a:xfrm>
                      <a:off x="11135616" y="1826583"/>
                      <a:ext cx="658813"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Backup</a:t>
                      </a:r>
                    </a:p>
                  </p:txBody>
                </p:sp>
                <p:pic>
                  <p:nvPicPr>
                    <p:cNvPr id="318" name="Picture 206" descr="Backup Service.png"/>
                    <p:cNvPicPr>
                      <a:picLocks noChangeAspect="1"/>
                    </p:cNvPicPr>
                    <p:nvPr/>
                  </p:nvPicPr>
                  <p:blipFill>
                    <a:blip r:embed="rId47" cstate="print">
                      <a:biLevel thresh="25000"/>
                      <a:extLst>
                        <a:ext uri="{28A0092B-C50C-407E-A947-70E740481C1C}">
                          <a14:useLocalDpi xmlns:a14="http://schemas.microsoft.com/office/drawing/2010/main" val="0"/>
                        </a:ext>
                      </a:extLst>
                    </a:blip>
                    <a:srcRect/>
                    <a:stretch>
                      <a:fillRect/>
                    </a:stretch>
                  </p:blipFill>
                  <p:spPr bwMode="auto">
                    <a:xfrm>
                      <a:off x="10729741" y="1828595"/>
                      <a:ext cx="296404" cy="29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userDrawn="1"/>
                </p:nvGrpSpPr>
                <p:grpSpPr>
                  <a:xfrm>
                    <a:off x="10735019" y="3417554"/>
                    <a:ext cx="1059409" cy="301625"/>
                    <a:chOff x="10735019" y="3369011"/>
                    <a:chExt cx="1059409" cy="301625"/>
                  </a:xfrm>
                </p:grpSpPr>
                <p:sp>
                  <p:nvSpPr>
                    <p:cNvPr id="315" name="TextBox 314"/>
                    <p:cNvSpPr txBox="1"/>
                    <p:nvPr/>
                  </p:nvSpPr>
                  <p:spPr bwMode="auto">
                    <a:xfrm>
                      <a:off x="11135616" y="3369011"/>
                      <a:ext cx="658812"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Site</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Recovery</a:t>
                      </a:r>
                    </a:p>
                  </p:txBody>
                </p:sp>
                <p:pic>
                  <p:nvPicPr>
                    <p:cNvPr id="316" name="Picture 210" descr="Site Recovery.png"/>
                    <p:cNvPicPr>
                      <a:picLocks noChangeAspect="1"/>
                    </p:cNvPicPr>
                    <p:nvPr/>
                  </p:nvPicPr>
                  <p:blipFill>
                    <a:blip r:embed="rId48" cstate="print">
                      <a:biLevel thresh="25000"/>
                      <a:extLst>
                        <a:ext uri="{28A0092B-C50C-407E-A947-70E740481C1C}">
                          <a14:useLocalDpi xmlns:a14="http://schemas.microsoft.com/office/drawing/2010/main" val="0"/>
                        </a:ext>
                      </a:extLst>
                    </a:blip>
                    <a:srcRect/>
                    <a:stretch>
                      <a:fillRect/>
                    </a:stretch>
                  </p:blipFill>
                  <p:spPr bwMode="auto">
                    <a:xfrm>
                      <a:off x="10735019" y="3369011"/>
                      <a:ext cx="285848" cy="2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userDrawn="1"/>
                </p:nvGrpSpPr>
                <p:grpSpPr>
                  <a:xfrm>
                    <a:off x="10734570" y="2971838"/>
                    <a:ext cx="1059859" cy="300037"/>
                    <a:chOff x="10734570" y="2856179"/>
                    <a:chExt cx="1059859" cy="300037"/>
                  </a:xfrm>
                </p:grpSpPr>
                <p:sp>
                  <p:nvSpPr>
                    <p:cNvPr id="313" name="TextBox 312"/>
                    <p:cNvSpPr txBox="1"/>
                    <p:nvPr/>
                  </p:nvSpPr>
                  <p:spPr bwMode="auto">
                    <a:xfrm>
                      <a:off x="11135616" y="2856179"/>
                      <a:ext cx="658813" cy="300037"/>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Import/Export</a:t>
                      </a:r>
                    </a:p>
                  </p:txBody>
                </p:sp>
                <p:pic>
                  <p:nvPicPr>
                    <p:cNvPr id="314" name="Picture 212" descr="Storage (Azure).png"/>
                    <p:cNvPicPr>
                      <a:picLocks noChangeAspect="1"/>
                    </p:cNvPicPr>
                    <p:nvPr/>
                  </p:nvPicPr>
                  <p:blipFill>
                    <a:blip r:embed="rId49" cstate="print">
                      <a:biLevel thresh="25000"/>
                      <a:extLst>
                        <a:ext uri="{28A0092B-C50C-407E-A947-70E740481C1C}">
                          <a14:useLocalDpi xmlns:a14="http://schemas.microsoft.com/office/drawing/2010/main" val="0"/>
                        </a:ext>
                      </a:extLst>
                    </a:blip>
                    <a:srcRect/>
                    <a:stretch>
                      <a:fillRect/>
                    </a:stretch>
                  </p:blipFill>
                  <p:spPr bwMode="auto">
                    <a:xfrm>
                      <a:off x="10734570" y="2856179"/>
                      <a:ext cx="286746" cy="28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userDrawn="1"/>
                </p:nvGrpSpPr>
                <p:grpSpPr>
                  <a:xfrm>
                    <a:off x="10755293" y="1616047"/>
                    <a:ext cx="1223983" cy="317091"/>
                    <a:chOff x="10755293" y="1282976"/>
                    <a:chExt cx="1223983" cy="317091"/>
                  </a:xfrm>
                </p:grpSpPr>
                <p:sp>
                  <p:nvSpPr>
                    <p:cNvPr id="311" name="TextBox 310"/>
                    <p:cNvSpPr txBox="1"/>
                    <p:nvPr/>
                  </p:nvSpPr>
                  <p:spPr bwMode="auto">
                    <a:xfrm>
                      <a:off x="11135616" y="1291503"/>
                      <a:ext cx="843660" cy="300230"/>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AD Privileged</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Identity </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Management</a:t>
                      </a:r>
                    </a:p>
                  </p:txBody>
                </p:sp>
                <p:pic>
                  <p:nvPicPr>
                    <p:cNvPr id="312" name="Picture 271"/>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10755293" y="1282976"/>
                      <a:ext cx="245301"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userDrawn="1"/>
                </p:nvGrpSpPr>
                <p:grpSpPr>
                  <a:xfrm>
                    <a:off x="10737716" y="2524534"/>
                    <a:ext cx="1058300" cy="301625"/>
                    <a:chOff x="10737716" y="2349114"/>
                    <a:chExt cx="1058300" cy="301625"/>
                  </a:xfrm>
                </p:grpSpPr>
                <p:sp>
                  <p:nvSpPr>
                    <p:cNvPr id="309" name="TextBox 308"/>
                    <p:cNvSpPr txBox="1"/>
                    <p:nvPr/>
                  </p:nvSpPr>
                  <p:spPr bwMode="auto">
                    <a:xfrm>
                      <a:off x="11135616" y="2349114"/>
                      <a:ext cx="660400"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Operational</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Insights</a:t>
                      </a:r>
                    </a:p>
                  </p:txBody>
                </p:sp>
                <p:pic>
                  <p:nvPicPr>
                    <p:cNvPr id="310" name="Picture 329" descr="Operational Insights.png"/>
                    <p:cNvPicPr>
                      <a:picLocks noChangeAspect="1"/>
                    </p:cNvPicPr>
                    <p:nvPr/>
                  </p:nvPicPr>
                  <p:blipFill>
                    <a:blip r:embed="rId51" cstate="print">
                      <a:biLevel thresh="25000"/>
                      <a:extLst>
                        <a:ext uri="{28A0092B-C50C-407E-A947-70E740481C1C}">
                          <a14:useLocalDpi xmlns:a14="http://schemas.microsoft.com/office/drawing/2010/main" val="0"/>
                        </a:ext>
                      </a:extLst>
                    </a:blip>
                    <a:srcRect/>
                    <a:stretch>
                      <a:fillRect/>
                    </a:stretch>
                  </p:blipFill>
                  <p:spPr bwMode="auto">
                    <a:xfrm>
                      <a:off x="10737716" y="2349114"/>
                      <a:ext cx="280454" cy="28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userDrawn="1"/>
                </p:nvGrpSpPr>
                <p:grpSpPr>
                  <a:xfrm>
                    <a:off x="10731079" y="1170330"/>
                    <a:ext cx="1063349" cy="300038"/>
                    <a:chOff x="10731079" y="777857"/>
                    <a:chExt cx="1063349" cy="300038"/>
                  </a:xfrm>
                </p:grpSpPr>
                <p:sp>
                  <p:nvSpPr>
                    <p:cNvPr id="299" name="TextBox 298"/>
                    <p:cNvSpPr txBox="1"/>
                    <p:nvPr/>
                  </p:nvSpPr>
                  <p:spPr bwMode="auto">
                    <a:xfrm>
                      <a:off x="11135616" y="777857"/>
                      <a:ext cx="658812" cy="300038"/>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a:gradFill>
                            <a:gsLst>
                              <a:gs pos="76250">
                                <a:srgbClr val="FFFFFF"/>
                              </a:gs>
                              <a:gs pos="31000">
                                <a:srgbClr val="FFFFFF"/>
                              </a:gs>
                            </a:gsLst>
                            <a:lin ang="5400000" scaled="0"/>
                          </a:gradFill>
                        </a:rPr>
                        <a:t>Azure AD </a:t>
                      </a:r>
                      <a:br>
                        <a:rPr lang="en-US" sz="1000" kern="0" dirty="0">
                          <a:gradFill>
                            <a:gsLst>
                              <a:gs pos="76250">
                                <a:srgbClr val="FFFFFF"/>
                              </a:gs>
                              <a:gs pos="31000">
                                <a:srgbClr val="FFFFFF"/>
                              </a:gs>
                            </a:gsLst>
                            <a:lin ang="5400000" scaled="0"/>
                          </a:gradFill>
                        </a:rPr>
                      </a:br>
                      <a:r>
                        <a:rPr lang="en-US" sz="1000" kern="0" dirty="0">
                          <a:gradFill>
                            <a:gsLst>
                              <a:gs pos="76250">
                                <a:srgbClr val="FFFFFF"/>
                              </a:gs>
                              <a:gs pos="31000">
                                <a:srgbClr val="FFFFFF"/>
                              </a:gs>
                            </a:gsLst>
                            <a:lin ang="5400000" scaled="0"/>
                          </a:gradFill>
                        </a:rPr>
                        <a:t>Connect Health</a:t>
                      </a:r>
                    </a:p>
                  </p:txBody>
                </p:sp>
                <p:grpSp>
                  <p:nvGrpSpPr>
                    <p:cNvPr id="300" name="Group 228"/>
                    <p:cNvGrpSpPr>
                      <a:grpSpLocks/>
                    </p:cNvGrpSpPr>
                    <p:nvPr/>
                  </p:nvGrpSpPr>
                  <p:grpSpPr bwMode="auto">
                    <a:xfrm>
                      <a:off x="10731079" y="777857"/>
                      <a:ext cx="293729" cy="278603"/>
                      <a:chOff x="10757647" y="1125048"/>
                      <a:chExt cx="293741" cy="279390"/>
                    </a:xfrm>
                  </p:grpSpPr>
                  <p:pic>
                    <p:nvPicPr>
                      <p:cNvPr id="301" name="Picture 221" descr="Azure Active Directory.png"/>
                      <p:cNvPicPr>
                        <a:picLocks noChangeAspect="1"/>
                      </p:cNvPicPr>
                      <p:nvPr/>
                    </p:nvPicPr>
                    <p:blipFill>
                      <a:blip r:embed="rId40" cstate="print">
                        <a:biLevel thresh="25000"/>
                        <a:extLst>
                          <a:ext uri="{28A0092B-C50C-407E-A947-70E740481C1C}">
                            <a14:useLocalDpi xmlns:a14="http://schemas.microsoft.com/office/drawing/2010/main" val="0"/>
                          </a:ext>
                        </a:extLst>
                      </a:blip>
                      <a:srcRect/>
                      <a:stretch>
                        <a:fillRect/>
                      </a:stretch>
                    </p:blipFill>
                    <p:spPr bwMode="auto">
                      <a:xfrm>
                        <a:off x="10757647" y="1125048"/>
                        <a:ext cx="262077" cy="2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Heart 301"/>
                      <p:cNvSpPr/>
                      <p:nvPr/>
                    </p:nvSpPr>
                    <p:spPr bwMode="auto">
                      <a:xfrm>
                        <a:off x="10905290" y="1274695"/>
                        <a:ext cx="146056" cy="128950"/>
                      </a:xfrm>
                      <a:prstGeom prst="heart">
                        <a:avLst/>
                      </a:prstGeom>
                      <a:solidFill>
                        <a:srgbClr val="FFFFFF"/>
                      </a:solidFill>
                      <a:ln w="12700" cap="flat" cmpd="sng" algn="ctr">
                        <a:solidFill>
                          <a:srgbClr val="005695"/>
                        </a:solidFill>
                        <a:prstDash val="solid"/>
                        <a:headEnd type="none" w="med" len="med"/>
                        <a:tailEnd type="none" w="med" len="med"/>
                      </a:ln>
                      <a:effectLst/>
                    </p:spPr>
                    <p:txBody>
                      <a:bodyPr lIns="182880" tIns="146304" rIns="182880" bIns="146304"/>
                      <a:lstStyle/>
                      <a:p>
                        <a:pPr algn="ctr" defTabSz="932293" eaLnBrk="1" hangingPunct="1">
                          <a:lnSpc>
                            <a:spcPct val="90000"/>
                          </a:lnSpc>
                          <a:defRPr/>
                        </a:pPr>
                        <a:endParaRPr lang="en-US" sz="2000" b="1" kern="0" dirty="0">
                          <a:solidFill>
                            <a:srgbClr val="FFFFFF"/>
                          </a:solidFill>
                          <a:latin typeface="Segoe UI Light"/>
                          <a:ea typeface="Segoe UI" pitchFamily="34" charset="0"/>
                          <a:cs typeface="Segoe UI" pitchFamily="34" charset="0"/>
                        </a:endParaRPr>
                      </a:p>
                    </p:txBody>
                  </p:sp>
                  <p:grpSp>
                    <p:nvGrpSpPr>
                      <p:cNvPr id="303" name="Group 21"/>
                      <p:cNvGrpSpPr>
                        <a:grpSpLocks/>
                      </p:cNvGrpSpPr>
                      <p:nvPr/>
                    </p:nvGrpSpPr>
                    <p:grpSpPr bwMode="auto">
                      <a:xfrm>
                        <a:off x="10911015" y="1312918"/>
                        <a:ext cx="107890" cy="50915"/>
                        <a:chOff x="11033154" y="1382736"/>
                        <a:chExt cx="155481" cy="72283"/>
                      </a:xfrm>
                    </p:grpSpPr>
                    <p:cxnSp>
                      <p:nvCxnSpPr>
                        <p:cNvPr id="304" name="Straight Connector 303"/>
                        <p:cNvCxnSpPr/>
                        <p:nvPr/>
                      </p:nvCxnSpPr>
                      <p:spPr>
                        <a:xfrm flipV="1">
                          <a:off x="11034055" y="1414354"/>
                          <a:ext cx="50333" cy="0"/>
                        </a:xfrm>
                        <a:prstGeom prst="line">
                          <a:avLst/>
                        </a:prstGeom>
                        <a:noFill/>
                        <a:ln w="9525" cap="flat" cmpd="sng" algn="ctr">
                          <a:solidFill>
                            <a:srgbClr val="005695"/>
                          </a:solidFill>
                          <a:prstDash val="solid"/>
                          <a:headEnd type="none"/>
                          <a:tailEnd type="none"/>
                        </a:ln>
                        <a:effectLst/>
                      </p:spPr>
                    </p:cxnSp>
                    <p:cxnSp>
                      <p:nvCxnSpPr>
                        <p:cNvPr id="305" name="Straight Connector 304"/>
                        <p:cNvCxnSpPr/>
                        <p:nvPr/>
                      </p:nvCxnSpPr>
                      <p:spPr>
                        <a:xfrm flipV="1">
                          <a:off x="11139295" y="1418875"/>
                          <a:ext cx="50333" cy="0"/>
                        </a:xfrm>
                        <a:prstGeom prst="line">
                          <a:avLst/>
                        </a:prstGeom>
                        <a:noFill/>
                        <a:ln w="9525" cap="flat" cmpd="sng" algn="ctr">
                          <a:solidFill>
                            <a:srgbClr val="005695"/>
                          </a:solidFill>
                          <a:prstDash val="solid"/>
                          <a:headEnd type="none"/>
                          <a:tailEnd type="none"/>
                        </a:ln>
                        <a:effectLst/>
                      </p:spPr>
                    </p:cxnSp>
                    <p:cxnSp>
                      <p:nvCxnSpPr>
                        <p:cNvPr id="306" name="Straight Connector 305"/>
                        <p:cNvCxnSpPr/>
                        <p:nvPr/>
                      </p:nvCxnSpPr>
                      <p:spPr>
                        <a:xfrm>
                          <a:off x="11114130" y="1382713"/>
                          <a:ext cx="0" cy="70062"/>
                        </a:xfrm>
                        <a:prstGeom prst="line">
                          <a:avLst/>
                        </a:prstGeom>
                        <a:noFill/>
                        <a:ln w="9525" cap="flat" cmpd="sng" algn="ctr">
                          <a:solidFill>
                            <a:srgbClr val="005695"/>
                          </a:solidFill>
                          <a:prstDash val="solid"/>
                          <a:headEnd type="none"/>
                          <a:tailEnd type="none"/>
                        </a:ln>
                        <a:effectLst/>
                      </p:spPr>
                    </p:cxnSp>
                    <p:cxnSp>
                      <p:nvCxnSpPr>
                        <p:cNvPr id="307" name="Straight Connector 306"/>
                        <p:cNvCxnSpPr/>
                        <p:nvPr/>
                      </p:nvCxnSpPr>
                      <p:spPr>
                        <a:xfrm flipV="1">
                          <a:off x="11082100" y="1387233"/>
                          <a:ext cx="25166" cy="27121"/>
                        </a:xfrm>
                        <a:prstGeom prst="line">
                          <a:avLst/>
                        </a:prstGeom>
                        <a:noFill/>
                        <a:ln w="9525" cap="flat" cmpd="sng" algn="ctr">
                          <a:solidFill>
                            <a:srgbClr val="005695"/>
                          </a:solidFill>
                          <a:prstDash val="solid"/>
                          <a:headEnd type="none"/>
                          <a:tailEnd type="none"/>
                        </a:ln>
                        <a:effectLst/>
                      </p:spPr>
                    </p:cxnSp>
                    <p:cxnSp>
                      <p:nvCxnSpPr>
                        <p:cNvPr id="308" name="Straight Connector 307"/>
                        <p:cNvCxnSpPr/>
                        <p:nvPr/>
                      </p:nvCxnSpPr>
                      <p:spPr>
                        <a:xfrm flipV="1">
                          <a:off x="11107266" y="1418875"/>
                          <a:ext cx="34318" cy="36161"/>
                        </a:xfrm>
                        <a:prstGeom prst="line">
                          <a:avLst/>
                        </a:prstGeom>
                        <a:noFill/>
                        <a:ln w="9525" cap="flat" cmpd="sng" algn="ctr">
                          <a:solidFill>
                            <a:srgbClr val="005695"/>
                          </a:solidFill>
                          <a:prstDash val="solid"/>
                          <a:headEnd type="none"/>
                          <a:tailEnd type="none"/>
                        </a:ln>
                        <a:effectLst/>
                      </p:spPr>
                    </p:cxnSp>
                  </p:grpSp>
                </p:grpSp>
              </p:grpSp>
              <p:grpSp>
                <p:nvGrpSpPr>
                  <p:cNvPr id="11" name="Group 10"/>
                  <p:cNvGrpSpPr/>
                  <p:nvPr userDrawn="1"/>
                </p:nvGrpSpPr>
                <p:grpSpPr>
                  <a:xfrm>
                    <a:off x="10734275" y="3864860"/>
                    <a:ext cx="1060154" cy="301625"/>
                    <a:chOff x="10734275" y="3881794"/>
                    <a:chExt cx="1060154" cy="301625"/>
                  </a:xfrm>
                </p:grpSpPr>
                <p:sp>
                  <p:nvSpPr>
                    <p:cNvPr id="297" name="TextBox 296"/>
                    <p:cNvSpPr txBox="1"/>
                    <p:nvPr/>
                  </p:nvSpPr>
                  <p:spPr>
                    <a:xfrm>
                      <a:off x="11135616" y="3881794"/>
                      <a:ext cx="658813" cy="301625"/>
                    </a:xfrm>
                    <a:prstGeom prst="rect">
                      <a:avLst/>
                    </a:prstGeom>
                    <a:noFill/>
                    <a:ln>
                      <a:noFill/>
                    </a:ln>
                  </p:spPr>
                  <p:txBody>
                    <a:bodyPr wrap="none" lIns="0" tIns="27971" rIns="0" bIns="0" anchor="ctr" anchorCtr="0"/>
                    <a:lstStyle>
                      <a:defPPr>
                        <a:defRPr lang="en-US"/>
                      </a:defPPr>
                      <a:lvl1pPr defTabSz="932317">
                        <a:lnSpc>
                          <a:spcPct val="90000"/>
                        </a:lnSpc>
                        <a:spcBef>
                          <a:spcPts val="600"/>
                        </a:spcBef>
                        <a:defRPr sz="1000">
                          <a:gradFill>
                            <a:gsLst>
                              <a:gs pos="76250">
                                <a:schemeClr val="bg1"/>
                              </a:gs>
                              <a:gs pos="31000">
                                <a:schemeClr val="bg1"/>
                              </a:gs>
                            </a:gsLst>
                            <a:lin ang="5400000" scaled="0"/>
                          </a:gradFill>
                          <a:latin typeface="+mn-lt"/>
                          <a:ea typeface="Arial Unicode MS" panose="020B0604020202020204" pitchFamily="34" charset="-128"/>
                          <a:cs typeface="Segoe UI Light" panose="020B0502040204020203" pitchFamily="34" charset="0"/>
                        </a:defRPr>
                      </a:lvl1pPr>
                    </a:lstStyle>
                    <a:p>
                      <a:pPr>
                        <a:defRPr/>
                      </a:pPr>
                      <a:r>
                        <a:rPr lang="en-US" sz="1000" kern="0" dirty="0" err="1">
                          <a:gradFill>
                            <a:gsLst>
                              <a:gs pos="76250">
                                <a:srgbClr val="FFFFFF"/>
                              </a:gs>
                              <a:gs pos="31000">
                                <a:srgbClr val="FFFFFF"/>
                              </a:gs>
                            </a:gsLst>
                            <a:lin ang="5400000" scaled="0"/>
                          </a:gradFill>
                        </a:rPr>
                        <a:t>StorSimple</a:t>
                      </a:r>
                      <a:endParaRPr lang="en-US" sz="1000" kern="0" dirty="0">
                        <a:gradFill>
                          <a:gsLst>
                            <a:gs pos="76250">
                              <a:srgbClr val="FFFFFF"/>
                            </a:gs>
                            <a:gs pos="31000">
                              <a:srgbClr val="FFFFFF"/>
                            </a:gs>
                          </a:gsLst>
                          <a:lin ang="5400000" scaled="0"/>
                        </a:gradFill>
                      </a:endParaRPr>
                    </a:p>
                  </p:txBody>
                </p:sp>
                <p:pic>
                  <p:nvPicPr>
                    <p:cNvPr id="298" name="Picture 208" descr="StorSimple.png"/>
                    <p:cNvPicPr>
                      <a:picLocks noChangeAspect="1"/>
                    </p:cNvPicPr>
                    <p:nvPr/>
                  </p:nvPicPr>
                  <p:blipFill>
                    <a:blip r:embed="rId52" cstate="print">
                      <a:biLevel thresh="25000"/>
                      <a:extLst>
                        <a:ext uri="{28A0092B-C50C-407E-A947-70E740481C1C}">
                          <a14:useLocalDpi xmlns:a14="http://schemas.microsoft.com/office/drawing/2010/main" val="0"/>
                        </a:ext>
                      </a:extLst>
                    </a:blip>
                    <a:srcRect/>
                    <a:stretch>
                      <a:fillRect/>
                    </a:stretch>
                  </p:blipFill>
                  <p:spPr bwMode="auto">
                    <a:xfrm>
                      <a:off x="10734275" y="3881794"/>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265" name="Rectangle 264"/>
            <p:cNvSpPr/>
            <p:nvPr/>
          </p:nvSpPr>
          <p:spPr bwMode="auto">
            <a:xfrm>
              <a:off x="-102722" y="5682116"/>
              <a:ext cx="12641920" cy="1282663"/>
            </a:xfrm>
            <a:prstGeom prst="rect">
              <a:avLst/>
            </a:prstGeom>
            <a:solidFill>
              <a:srgbClr val="002846"/>
            </a:solidFill>
            <a:ln w="6350" cap="flat" cmpd="sng" algn="ctr">
              <a:noFill/>
              <a:prstDash val="solid"/>
              <a:miter lim="800000"/>
              <a:headEnd type="none" w="med" len="med"/>
              <a:tailEnd type="none" w="med" len="med"/>
            </a:ln>
            <a:effectLst/>
          </p:spPr>
          <p:txBody>
            <a:bodyPr lIns="179285" tIns="91440" rIns="179285" bIns="143428"/>
            <a:lstStyle/>
            <a:p>
              <a:pPr algn="ctr" defTabSz="913752" eaLnBrk="1" hangingPunct="1">
                <a:lnSpc>
                  <a:spcPct val="90000"/>
                </a:lnSpc>
                <a:spcBef>
                  <a:spcPts val="0"/>
                </a:spcBef>
                <a:spcAft>
                  <a:spcPts val="0"/>
                </a:spcAft>
                <a:defRPr/>
              </a:pPr>
              <a:r>
                <a:rPr lang="en-US" sz="1399" kern="0" dirty="0">
                  <a:gradFill>
                    <a:gsLst>
                      <a:gs pos="76250">
                        <a:srgbClr val="FFFFFF"/>
                      </a:gs>
                      <a:gs pos="31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Datacenter Infrastructure (24 regions, 19 online)</a:t>
              </a:r>
            </a:p>
          </p:txBody>
        </p:sp>
        <p:grpSp>
          <p:nvGrpSpPr>
            <p:cNvPr id="266" name="Group 265"/>
            <p:cNvGrpSpPr/>
            <p:nvPr/>
          </p:nvGrpSpPr>
          <p:grpSpPr>
            <a:xfrm>
              <a:off x="-237835" y="6137034"/>
              <a:ext cx="12912145" cy="841365"/>
              <a:chOff x="-19051" y="6476517"/>
              <a:chExt cx="12493626" cy="693589"/>
            </a:xfrm>
          </p:grpSpPr>
          <p:pic>
            <p:nvPicPr>
              <p:cNvPr id="267" name="Picture 2"/>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625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44"/>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32891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45"/>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1156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46"/>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969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47"/>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72345"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48"/>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455000"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49"/>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23765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50"/>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020309"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51"/>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802963"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585618"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53"/>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368272"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54"/>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150927"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56"/>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93358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57"/>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716236"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58"/>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051"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59"/>
              <p:cNvPicPr>
                <a:picLocks noChangeAspect="1"/>
              </p:cNvPicPr>
              <p:nvPr/>
            </p:nvPicPr>
            <p:blipFill>
              <a:blip r:embed="rId5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63604" y="6476517"/>
                <a:ext cx="758339" cy="6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2833902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dirty="0"/>
              <a:t>Click to edit Master title style</a:t>
            </a:r>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Click to edit Master text</a:t>
            </a:r>
          </a:p>
        </p:txBody>
      </p:sp>
    </p:spTree>
    <p:extLst>
      <p:ext uri="{BB962C8B-B14F-4D97-AF65-F5344CB8AC3E}">
        <p14:creationId xmlns:p14="http://schemas.microsoft.com/office/powerpoint/2010/main" val="41908486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432329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207305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a:t>Pull quote</a:t>
            </a:r>
          </a:p>
        </p:txBody>
      </p:sp>
    </p:spTree>
    <p:extLst>
      <p:ext uri="{BB962C8B-B14F-4D97-AF65-F5344CB8AC3E}">
        <p14:creationId xmlns:p14="http://schemas.microsoft.com/office/powerpoint/2010/main" val="2397374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7460438"/>
      </p:ext>
    </p:extLst>
  </p:cSld>
  <p:clrMap bg1="lt1" tx1="dk1" bg2="lt2" tx2="dk2" accent1="accent1" accent2="accent2" accent3="accent3" accent4="accent4" accent5="accent5" accent6="accent6" hlink="hlink" folHlink="folHlink"/>
  <p:sldLayoutIdLst>
    <p:sldLayoutId id="2147484262" r:id="rId1"/>
    <p:sldLayoutId id="2147484209" r:id="rId2"/>
    <p:sldLayoutId id="2147484210" r:id="rId3"/>
    <p:sldLayoutId id="2147484211" r:id="rId4"/>
    <p:sldLayoutId id="2147484260" r:id="rId5"/>
    <p:sldLayoutId id="2147484261" r:id="rId6"/>
    <p:sldLayoutId id="2147484212" r:id="rId7"/>
    <p:sldLayoutId id="2147484213" r:id="rId8"/>
    <p:sldLayoutId id="2147484254" r:id="rId9"/>
    <p:sldLayoutId id="2147484255" r:id="rId10"/>
    <p:sldLayoutId id="2147484257" r:id="rId11"/>
    <p:sldLayoutId id="2147484258"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59" r:id="rId23"/>
    <p:sldLayoutId id="2147484256" r:id="rId24"/>
    <p:sldLayoutId id="2147484224" r:id="rId25"/>
    <p:sldLayoutId id="2147484225" r:id="rId26"/>
    <p:sldLayoutId id="2147484226" r:id="rId27"/>
    <p:sldLayoutId id="2147484263" r:id="rId28"/>
  </p:sldLayoutIdLst>
  <p:transition>
    <p:fade/>
  </p:transition>
  <p:txStyles>
    <p:title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fontAlgn="base">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fontAlgn="base">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fontAlgn="base">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userDrawn="1">
          <p15:clr>
            <a:srgbClr val="F26B43"/>
          </p15:clr>
        </p15:guide>
        <p15:guide id="2" pos="7661" userDrawn="1">
          <p15:clr>
            <a:srgbClr val="F26B43"/>
          </p15:clr>
        </p15:guide>
        <p15:guide id="3" orient="horz" pos="4104" userDrawn="1">
          <p15:clr>
            <a:srgbClr val="5ACBF0"/>
          </p15:clr>
        </p15:guide>
        <p15:guide id="4" orient="horz" pos="187" userDrawn="1">
          <p15:clr>
            <a:srgbClr val="F26B43"/>
          </p15:clr>
        </p15:guide>
        <p15:guide id="5" orient="horz" pos="4219" userDrawn="1">
          <p15:clr>
            <a:srgbClr val="F26B43"/>
          </p15:clr>
        </p15:guide>
        <p15:guide id="6" orient="horz" pos="302" userDrawn="1">
          <p15:clr>
            <a:srgbClr val="5ACBF0"/>
          </p15:clr>
        </p15:guide>
        <p15:guide id="7" pos="288" userDrawn="1">
          <p15:clr>
            <a:srgbClr val="5ACBF0"/>
          </p15:clr>
        </p15:guide>
        <p15:guide id="8" pos="7546" userDrawn="1">
          <p15:clr>
            <a:srgbClr val="5ACBF0"/>
          </p15:clr>
        </p15:guide>
        <p15:guide id="9" pos="749" userDrawn="1">
          <p15:clr>
            <a:srgbClr val="A4A3A4"/>
          </p15:clr>
        </p15:guide>
        <p15:guide id="10" pos="1325" userDrawn="1">
          <p15:clr>
            <a:srgbClr val="A4A3A4"/>
          </p15:clr>
        </p15:guide>
        <p15:guide id="11" pos="1901" userDrawn="1">
          <p15:clr>
            <a:srgbClr val="A4A3A4"/>
          </p15:clr>
        </p15:guide>
        <p15:guide id="12" pos="2477" userDrawn="1">
          <p15:clr>
            <a:srgbClr val="A4A3A4"/>
          </p15:clr>
        </p15:guide>
        <p15:guide id="13" pos="3053" userDrawn="1">
          <p15:clr>
            <a:srgbClr val="A4A3A4"/>
          </p15:clr>
        </p15:guide>
        <p15:guide id="14" pos="3629" userDrawn="1">
          <p15:clr>
            <a:srgbClr val="A4A3A4"/>
          </p15:clr>
        </p15:guide>
        <p15:guide id="15" pos="4205" userDrawn="1">
          <p15:clr>
            <a:srgbClr val="A4A3A4"/>
          </p15:clr>
        </p15:guide>
        <p15:guide id="16" pos="4781" userDrawn="1">
          <p15:clr>
            <a:srgbClr val="A4A3A4"/>
          </p15:clr>
        </p15:guide>
        <p15:guide id="17" pos="5357" userDrawn="1">
          <p15:clr>
            <a:srgbClr val="A4A3A4"/>
          </p15:clr>
        </p15:guide>
        <p15:guide id="18" pos="5933" userDrawn="1">
          <p15:clr>
            <a:srgbClr val="A4A3A4"/>
          </p15:clr>
        </p15:guide>
        <p15:guide id="19" pos="6509" userDrawn="1">
          <p15:clr>
            <a:srgbClr val="A4A3A4"/>
          </p15:clr>
        </p15:guide>
        <p15:guide id="20" pos="7085" userDrawn="1">
          <p15:clr>
            <a:srgbClr val="A4A3A4"/>
          </p15:clr>
        </p15:guide>
        <p15:guide id="21" orient="horz" pos="1339" userDrawn="1">
          <p15:clr>
            <a:srgbClr val="A4A3A4"/>
          </p15:clr>
        </p15:guide>
        <p15:guide id="22" orient="horz" pos="763" userDrawn="1">
          <p15:clr>
            <a:srgbClr val="A4A3A4"/>
          </p15:clr>
        </p15:guide>
        <p15:guide id="23" orient="horz" pos="1915" userDrawn="1">
          <p15:clr>
            <a:srgbClr val="A4A3A4"/>
          </p15:clr>
        </p15:guide>
        <p15:guide id="24" orient="horz" pos="2491" userDrawn="1">
          <p15:clr>
            <a:srgbClr val="A4A3A4"/>
          </p15:clr>
        </p15:guide>
        <p15:guide id="25" orient="horz" pos="3067" userDrawn="1">
          <p15:clr>
            <a:srgbClr val="A4A3A4"/>
          </p15:clr>
        </p15:guide>
        <p15:guide id="26" orient="horz" pos="364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9485207"/>
      </p:ext>
    </p:extLst>
  </p:cSld>
  <p:clrMap bg1="lt1" tx1="dk1" bg2="lt2" tx2="dk2" accent1="accent1" accent2="accent2" accent3="accent3" accent4="accent4" accent5="accent5" accent6="accent6" hlink="hlink" folHlink="folHlink"/>
  <p:sldLayoutIdLst>
    <p:sldLayoutId id="214748429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 id="2147484281" r:id="rId18"/>
    <p:sldLayoutId id="2147484282" r:id="rId19"/>
    <p:sldLayoutId id="2147484283" r:id="rId20"/>
    <p:sldLayoutId id="2147484284" r:id="rId21"/>
    <p:sldLayoutId id="2147484285" r:id="rId22"/>
    <p:sldLayoutId id="2147484286" r:id="rId23"/>
    <p:sldLayoutId id="2147484287" r:id="rId24"/>
    <p:sldLayoutId id="2147484288" r:id="rId25"/>
    <p:sldLayoutId id="2147484289" r:id="rId26"/>
    <p:sldLayoutId id="2147484290" r:id="rId27"/>
    <p:sldLayoutId id="2147484291" r:id="rId28"/>
    <p:sldLayoutId id="2147484292" r:id="rId29"/>
    <p:sldLayoutId id="2147484293" r:id="rId30"/>
    <p:sldLayoutId id="2147484295" r:id="rId31"/>
  </p:sldLayoutIdLst>
  <p:transition>
    <p:fade/>
  </p:transition>
  <p:txStyles>
    <p:titleStyle>
      <a:lvl1pPr algn="l" defTabSz="931863" rtl="0" eaLnBrk="1" fontAlgn="base" hangingPunct="1">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541">
          <p15:clr>
            <a:srgbClr val="F26B43"/>
          </p15:clr>
        </p15:guide>
        <p15:guide id="3" orient="horz" pos="4219">
          <p15:clr>
            <a:srgbClr val="5ACBF0"/>
          </p15:clr>
        </p15:guide>
        <p15:guide id="4" orient="horz" pos="283">
          <p15:clr>
            <a:srgbClr val="F26B43"/>
          </p15:clr>
        </p15:guide>
        <p15:guide id="5" orient="horz" pos="4123">
          <p15:clr>
            <a:srgbClr val="F26B43"/>
          </p15:clr>
        </p15:guide>
        <p15:guide id="6" orient="horz" pos="187">
          <p15:clr>
            <a:srgbClr val="5ACBF0"/>
          </p15:clr>
        </p15:guide>
        <p15:guide id="7" pos="173">
          <p15:clr>
            <a:srgbClr val="5ACBF0"/>
          </p15:clr>
        </p15:guide>
        <p15:guide id="8" pos="7661">
          <p15:clr>
            <a:srgbClr val="5ACBF0"/>
          </p15:clr>
        </p15:guide>
        <p15:guide id="9" pos="749">
          <p15:clr>
            <a:srgbClr val="A4A3A4"/>
          </p15:clr>
        </p15:guide>
        <p15:guide id="10" pos="1325">
          <p15:clr>
            <a:srgbClr val="A4A3A4"/>
          </p15:clr>
        </p15:guide>
        <p15:guide id="11" pos="1901">
          <p15:clr>
            <a:srgbClr val="A4A3A4"/>
          </p15:clr>
        </p15:guide>
        <p15:guide id="12" pos="2477">
          <p15:clr>
            <a:srgbClr val="A4A3A4"/>
          </p15:clr>
        </p15:guide>
        <p15:guide id="13" pos="3053">
          <p15:clr>
            <a:srgbClr val="A4A3A4"/>
          </p15:clr>
        </p15:guide>
        <p15:guide id="14" pos="3629">
          <p15:clr>
            <a:srgbClr val="A4A3A4"/>
          </p15:clr>
        </p15:guide>
        <p15:guide id="15" pos="4205">
          <p15:clr>
            <a:srgbClr val="A4A3A4"/>
          </p15:clr>
        </p15:guide>
        <p15:guide id="16" pos="4781">
          <p15:clr>
            <a:srgbClr val="A4A3A4"/>
          </p15:clr>
        </p15:guide>
        <p15:guide id="17" pos="5357">
          <p15:clr>
            <a:srgbClr val="A4A3A4"/>
          </p15:clr>
        </p15:guide>
        <p15:guide id="18" pos="5933">
          <p15:clr>
            <a:srgbClr val="A4A3A4"/>
          </p15:clr>
        </p15:guide>
        <p15:guide id="19" pos="6509">
          <p15:clr>
            <a:srgbClr val="A4A3A4"/>
          </p15:clr>
        </p15:guide>
        <p15:guide id="20" pos="7085">
          <p15:clr>
            <a:srgbClr val="A4A3A4"/>
          </p15:clr>
        </p15:guide>
        <p15:guide id="21" orient="horz" pos="1339">
          <p15:clr>
            <a:srgbClr val="A4A3A4"/>
          </p15:clr>
        </p15:guide>
        <p15:guide id="22" orient="horz" pos="763">
          <p15:clr>
            <a:srgbClr val="A4A3A4"/>
          </p15:clr>
        </p15:guide>
        <p15:guide id="23" orient="horz" pos="1915">
          <p15:clr>
            <a:srgbClr val="A4A3A4"/>
          </p15:clr>
        </p15:guide>
        <p15:guide id="24" orient="horz" pos="2491">
          <p15:clr>
            <a:srgbClr val="A4A3A4"/>
          </p15:clr>
        </p15:guide>
        <p15:guide id="25" orient="horz" pos="3067">
          <p15:clr>
            <a:srgbClr val="A4A3A4"/>
          </p15:clr>
        </p15:guide>
        <p15:guide id="26" orient="horz" pos="364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image" Target="../media/image69.png"/><Relationship Id="rId18" Type="http://schemas.openxmlformats.org/officeDocument/2006/relationships/image" Target="../media/image74.emf"/><Relationship Id="rId26" Type="http://schemas.openxmlformats.org/officeDocument/2006/relationships/image" Target="../media/image82.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emf"/><Relationship Id="rId17" Type="http://schemas.openxmlformats.org/officeDocument/2006/relationships/image" Target="../media/image73.emf"/><Relationship Id="rId25" Type="http://schemas.openxmlformats.org/officeDocument/2006/relationships/image" Target="../media/image81.emf"/><Relationship Id="rId2" Type="http://schemas.openxmlformats.org/officeDocument/2006/relationships/notesSlide" Target="../notesSlides/notesSlide9.xml"/><Relationship Id="rId16" Type="http://schemas.openxmlformats.org/officeDocument/2006/relationships/image" Target="../media/image72.png"/><Relationship Id="rId20" Type="http://schemas.openxmlformats.org/officeDocument/2006/relationships/image" Target="../media/image76.emf"/><Relationship Id="rId29" Type="http://schemas.openxmlformats.org/officeDocument/2006/relationships/image" Target="../media/image85.png"/><Relationship Id="rId1" Type="http://schemas.openxmlformats.org/officeDocument/2006/relationships/slideLayout" Target="../slideLayouts/slideLayout54.xml"/><Relationship Id="rId6" Type="http://schemas.openxmlformats.org/officeDocument/2006/relationships/image" Target="../media/image62.emf"/><Relationship Id="rId11" Type="http://schemas.openxmlformats.org/officeDocument/2006/relationships/image" Target="../media/image67.emf"/><Relationship Id="rId24" Type="http://schemas.openxmlformats.org/officeDocument/2006/relationships/image" Target="../media/image80.emf"/><Relationship Id="rId32" Type="http://schemas.openxmlformats.org/officeDocument/2006/relationships/image" Target="../media/image88.png"/><Relationship Id="rId5" Type="http://schemas.openxmlformats.org/officeDocument/2006/relationships/image" Target="../media/image61.emf"/><Relationship Id="rId15" Type="http://schemas.openxmlformats.org/officeDocument/2006/relationships/image" Target="../media/image71.emf"/><Relationship Id="rId23" Type="http://schemas.openxmlformats.org/officeDocument/2006/relationships/image" Target="../media/image79.emf"/><Relationship Id="rId28" Type="http://schemas.openxmlformats.org/officeDocument/2006/relationships/image" Target="../media/image84.png"/><Relationship Id="rId10" Type="http://schemas.openxmlformats.org/officeDocument/2006/relationships/image" Target="../media/image66.emf"/><Relationship Id="rId19" Type="http://schemas.openxmlformats.org/officeDocument/2006/relationships/image" Target="../media/image75.emf"/><Relationship Id="rId31" Type="http://schemas.openxmlformats.org/officeDocument/2006/relationships/image" Target="../media/image87.png"/><Relationship Id="rId4" Type="http://schemas.openxmlformats.org/officeDocument/2006/relationships/image" Target="../media/image60.png"/><Relationship Id="rId9" Type="http://schemas.openxmlformats.org/officeDocument/2006/relationships/image" Target="../media/image65.emf"/><Relationship Id="rId14" Type="http://schemas.openxmlformats.org/officeDocument/2006/relationships/image" Target="../media/image70.emf"/><Relationship Id="rId22" Type="http://schemas.openxmlformats.org/officeDocument/2006/relationships/image" Target="../media/image78.png"/><Relationship Id="rId27" Type="http://schemas.openxmlformats.org/officeDocument/2006/relationships/image" Target="../media/image83.png"/><Relationship Id="rId30" Type="http://schemas.openxmlformats.org/officeDocument/2006/relationships/image" Target="../media/image8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slideLayout" Target="../slideLayouts/slideLayout51.xml"/><Relationship Id="rId21" Type="http://schemas.openxmlformats.org/officeDocument/2006/relationships/image" Target="../media/image104.png"/><Relationship Id="rId34" Type="http://schemas.openxmlformats.org/officeDocument/2006/relationships/image" Target="../media/image115.jpeg"/><Relationship Id="rId7" Type="http://schemas.openxmlformats.org/officeDocument/2006/relationships/image" Target="../media/image90.png"/><Relationship Id="rId12" Type="http://schemas.openxmlformats.org/officeDocument/2006/relationships/image" Target="../media/image95.jpeg"/><Relationship Id="rId17" Type="http://schemas.openxmlformats.org/officeDocument/2006/relationships/image" Target="../media/image100.png"/><Relationship Id="rId25" Type="http://schemas.openxmlformats.org/officeDocument/2006/relationships/image" Target="../media/image108.png"/><Relationship Id="rId33" Type="http://schemas.openxmlformats.org/officeDocument/2006/relationships/image" Target="../media/image114.jpeg"/><Relationship Id="rId2" Type="http://schemas.openxmlformats.org/officeDocument/2006/relationships/tags" Target="../tags/tag1.xml"/><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hyperlink" Target="http://www.asd.gov.au/infosec/irap/index.htm" TargetMode="External"/><Relationship Id="rId1" Type="http://schemas.openxmlformats.org/officeDocument/2006/relationships/vmlDrawing" Target="../drawings/vmlDrawing1.vml"/><Relationship Id="rId6" Type="http://schemas.openxmlformats.org/officeDocument/2006/relationships/image" Target="../media/image89.emf"/><Relationship Id="rId11" Type="http://schemas.openxmlformats.org/officeDocument/2006/relationships/image" Target="../media/image94.jpeg"/><Relationship Id="rId24" Type="http://schemas.openxmlformats.org/officeDocument/2006/relationships/image" Target="../media/image107.jpeg"/><Relationship Id="rId32" Type="http://schemas.openxmlformats.org/officeDocument/2006/relationships/hyperlink" Target="https://www.fisc.or.jp/" TargetMode="External"/><Relationship Id="rId5" Type="http://schemas.openxmlformats.org/officeDocument/2006/relationships/oleObject" Target="../embeddings/oleObject1.bin"/><Relationship Id="rId15" Type="http://schemas.openxmlformats.org/officeDocument/2006/relationships/image" Target="../media/image98.jpeg"/><Relationship Id="rId23" Type="http://schemas.openxmlformats.org/officeDocument/2006/relationships/image" Target="../media/image106.jpeg"/><Relationship Id="rId28" Type="http://schemas.openxmlformats.org/officeDocument/2006/relationships/image" Target="../media/image111.jpeg"/><Relationship Id="rId36" Type="http://schemas.openxmlformats.org/officeDocument/2006/relationships/image" Target="../media/image117.png"/><Relationship Id="rId10" Type="http://schemas.openxmlformats.org/officeDocument/2006/relationships/image" Target="../media/image93.png"/><Relationship Id="rId19" Type="http://schemas.openxmlformats.org/officeDocument/2006/relationships/image" Target="../media/image102.png"/><Relationship Id="rId31" Type="http://schemas.openxmlformats.org/officeDocument/2006/relationships/image" Target="../media/image113.jpeg"/><Relationship Id="rId4" Type="http://schemas.openxmlformats.org/officeDocument/2006/relationships/notesSlide" Target="../notesSlides/notesSlide17.xml"/><Relationship Id="rId9" Type="http://schemas.openxmlformats.org/officeDocument/2006/relationships/image" Target="../media/image92.jpg"/><Relationship Id="rId14" Type="http://schemas.openxmlformats.org/officeDocument/2006/relationships/image" Target="../media/image97.jpe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2.png"/><Relationship Id="rId35" Type="http://schemas.openxmlformats.org/officeDocument/2006/relationships/image" Target="../media/image1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emf"/><Relationship Id="rId3" Type="http://schemas.openxmlformats.org/officeDocument/2006/relationships/image" Target="../media/image118.emf"/><Relationship Id="rId7" Type="http://schemas.openxmlformats.org/officeDocument/2006/relationships/image" Target="../media/image122.png"/><Relationship Id="rId12" Type="http://schemas.openxmlformats.org/officeDocument/2006/relationships/image" Target="../media/image127.emf"/><Relationship Id="rId17" Type="http://schemas.openxmlformats.org/officeDocument/2006/relationships/image" Target="../media/image132.png"/><Relationship Id="rId2" Type="http://schemas.openxmlformats.org/officeDocument/2006/relationships/notesSlide" Target="../notesSlides/notesSlide19.xml"/><Relationship Id="rId16" Type="http://schemas.openxmlformats.org/officeDocument/2006/relationships/image" Target="../media/image131.png"/><Relationship Id="rId1" Type="http://schemas.openxmlformats.org/officeDocument/2006/relationships/slideLayout" Target="../slideLayouts/slideLayout55.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emf"/><Relationship Id="rId15" Type="http://schemas.openxmlformats.org/officeDocument/2006/relationships/image" Target="../media/image13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133.jpe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notesSlide" Target="../notesSlides/notesSlide25.xml"/><Relationship Id="rId1" Type="http://schemas.openxmlformats.org/officeDocument/2006/relationships/slideLayout" Target="../slideLayouts/slideLayout51.xml"/><Relationship Id="rId5" Type="http://schemas.openxmlformats.org/officeDocument/2006/relationships/image" Target="../media/image136.emf"/><Relationship Id="rId4" Type="http://schemas.openxmlformats.org/officeDocument/2006/relationships/image" Target="../media/image135.emf"/></Relationships>
</file>

<file path=ppt/slides/_rels/slide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image" Target="../media/image134.emf"/></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9.xml"/><Relationship Id="rId1" Type="http://schemas.openxmlformats.org/officeDocument/2006/relationships/slideLayout" Target="../slideLayouts/slideLayout44.xml"/><Relationship Id="rId4" Type="http://schemas.openxmlformats.org/officeDocument/2006/relationships/image" Target="../media/image1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hyperlink" Target="https://azure.microsoft.com/en-us/pricing/details/storage/" TargetMode="External"/><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hyperlink" Target="http://blogs.technet.com/b/dataplatforminsider/archive/2014/09/25/using-ssds-in-azure-vms-to-store-sql-server-tempdb-and-buffer-pool-extensions.aspx" TargetMode="External"/><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hyperlink" Target="http://azure.microsoft.com/blog/2014/10/06/d-series-performance-expectations/" TargetMode="External"/><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hyperlink" Target="http://azure.microsoft.com/en-us/documentation/articles/azure-subscription-service-limits/" TargetMode="External"/><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hyperlink" Target="http://msdn.microsoft.com/library/azure/hh531793.aspx" TargetMode="External"/><Relationship Id="rId2" Type="http://schemas.openxmlformats.org/officeDocument/2006/relationships/notesSlide" Target="../notesSlides/notesSlide37.xml"/><Relationship Id="rId1" Type="http://schemas.openxmlformats.org/officeDocument/2006/relationships/slideLayout" Target="../slideLayouts/slideLayout51.xml"/><Relationship Id="rId6" Type="http://schemas.openxmlformats.org/officeDocument/2006/relationships/hyperlink" Target="https://azure.microsoft.com/en-us/documentation/articles/resource-group-overview/" TargetMode="External"/><Relationship Id="rId5" Type="http://schemas.openxmlformats.org/officeDocument/2006/relationships/hyperlink" Target="https://azure.microsoft.com/en-us/documentation/articles/storage-create-storage-account/" TargetMode="External"/><Relationship Id="rId4" Type="http://schemas.openxmlformats.org/officeDocument/2006/relationships/hyperlink" Target="http://msdn.microsoft.com/library/azure/gg456328.asp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0.xml"/><Relationship Id="rId1" Type="http://schemas.openxmlformats.org/officeDocument/2006/relationships/slideLayout" Target="../slideLayouts/slideLayout51.xml"/><Relationship Id="rId4" Type="http://schemas.openxmlformats.org/officeDocument/2006/relationships/image" Target="../media/image140.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42.xml"/><Relationship Id="rId1" Type="http://schemas.openxmlformats.org/officeDocument/2006/relationships/slideLayout" Target="../slideLayouts/slideLayout4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emf"/><Relationship Id="rId9" Type="http://schemas.openxmlformats.org/officeDocument/2006/relationships/image" Target="../media/image147.png"/></Relationships>
</file>

<file path=ppt/slides/_rels/slide4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6.xml"/><Relationship Id="rId1" Type="http://schemas.openxmlformats.org/officeDocument/2006/relationships/slideLayout" Target="../slideLayouts/slideLayout44.xml"/><Relationship Id="rId4" Type="http://schemas.openxmlformats.org/officeDocument/2006/relationships/image" Target="../media/image143.png"/></Relationships>
</file>

<file path=ppt/slides/_rels/slide5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47.xml"/><Relationship Id="rId1" Type="http://schemas.openxmlformats.org/officeDocument/2006/relationships/slideLayout" Target="../slideLayouts/slideLayout44.xml"/><Relationship Id="rId5" Type="http://schemas.openxmlformats.org/officeDocument/2006/relationships/image" Target="../media/image151.png"/><Relationship Id="rId4" Type="http://schemas.openxmlformats.org/officeDocument/2006/relationships/image" Target="../media/image15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1.xml"/><Relationship Id="rId1" Type="http://schemas.openxmlformats.org/officeDocument/2006/relationships/slideLayout" Target="../slideLayouts/slideLayout44.xml"/><Relationship Id="rId6" Type="http://schemas.openxmlformats.org/officeDocument/2006/relationships/image" Target="../media/image144.png"/><Relationship Id="rId5" Type="http://schemas.openxmlformats.org/officeDocument/2006/relationships/image" Target="../media/image151.png"/><Relationship Id="rId4" Type="http://schemas.openxmlformats.org/officeDocument/2006/relationships/image" Target="../media/image150.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notesSlide" Target="../notesSlides/notesSlide53.xml"/><Relationship Id="rId1" Type="http://schemas.openxmlformats.org/officeDocument/2006/relationships/slideLayout" Target="../slideLayouts/slideLayout2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notesSlide" Target="../notesSlides/notesSlide58.xml"/><Relationship Id="rId1" Type="http://schemas.openxmlformats.org/officeDocument/2006/relationships/slideLayout" Target="../slideLayouts/slideLayout16.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60.xml"/><Relationship Id="rId1" Type="http://schemas.openxmlformats.org/officeDocument/2006/relationships/slideLayout" Target="../slideLayouts/slideLayout16.xml"/><Relationship Id="rId5" Type="http://schemas.openxmlformats.org/officeDocument/2006/relationships/image" Target="../media/image165.png"/><Relationship Id="rId4" Type="http://schemas.openxmlformats.org/officeDocument/2006/relationships/image" Target="../media/image16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3" Type="http://schemas.openxmlformats.org/officeDocument/2006/relationships/hyperlink" Target="https://github.com/" TargetMode="External"/><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www.aka.ms/itinnovation"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hyperlink" Target="http://www.microsoftcloudroadshow.com/" TargetMode="External"/><Relationship Id="rId4" Type="http://schemas.openxmlformats.org/officeDocument/2006/relationships/hyperlink" Target="http://www.aka.ms/itinnovationresources/"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2075928"/>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7828901" y="2061639"/>
            <a:ext cx="4607573" cy="69969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94" y="67827"/>
            <a:ext cx="4646481" cy="6926698"/>
          </a:xfrm>
          <a:prstGeom prst="rect">
            <a:avLst/>
          </a:prstGeom>
        </p:spPr>
      </p:pic>
      <p:sp>
        <p:nvSpPr>
          <p:cNvPr id="7" name="TextBox 6"/>
          <p:cNvSpPr txBox="1"/>
          <p:nvPr/>
        </p:nvSpPr>
        <p:spPr>
          <a:xfrm>
            <a:off x="198753" y="2203201"/>
            <a:ext cx="10332607" cy="2262158"/>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83000">
                      <a:schemeClr val="bg1"/>
                    </a:gs>
                    <a:gs pos="100000">
                      <a:schemeClr val="bg1"/>
                    </a:gs>
                  </a:gsLst>
                  <a:lin ang="5400000" scaled="1"/>
                </a:gradFill>
                <a:latin typeface="+mj-lt"/>
              </a:rPr>
              <a:t>What’s new in</a:t>
            </a:r>
            <a:br>
              <a:rPr lang="en-US" sz="4600" b="1" dirty="0">
                <a:gradFill>
                  <a:gsLst>
                    <a:gs pos="83000">
                      <a:schemeClr val="bg1"/>
                    </a:gs>
                    <a:gs pos="100000">
                      <a:schemeClr val="bg1"/>
                    </a:gs>
                  </a:gsLst>
                  <a:lin ang="5400000" scaled="1"/>
                </a:gradFill>
                <a:latin typeface="+mj-lt"/>
              </a:rPr>
            </a:br>
            <a:r>
              <a:rPr lang="en-US" sz="4600" b="1" dirty="0">
                <a:gradFill>
                  <a:gsLst>
                    <a:gs pos="83000">
                      <a:schemeClr val="bg1"/>
                    </a:gs>
                    <a:gs pos="100000">
                      <a:schemeClr val="bg1"/>
                    </a:gs>
                  </a:gsLst>
                  <a:lin ang="5400000" scaled="1"/>
                </a:gradFill>
                <a:latin typeface="+mj-lt"/>
              </a:rPr>
              <a:t>Hybrid IT Infrastructure</a:t>
            </a:r>
            <a:br>
              <a:rPr lang="en-US" sz="4800" dirty="0">
                <a:gradFill>
                  <a:gsLst>
                    <a:gs pos="83000">
                      <a:schemeClr val="bg1"/>
                    </a:gs>
                    <a:gs pos="100000">
                      <a:schemeClr val="bg1"/>
                    </a:gs>
                  </a:gsLst>
                  <a:lin ang="5400000" scaled="1"/>
                </a:gradFill>
                <a:latin typeface="+mj-lt"/>
              </a:rPr>
            </a:br>
            <a:r>
              <a:rPr lang="en-US" sz="3200" dirty="0">
                <a:gradFill>
                  <a:gsLst>
                    <a:gs pos="83000">
                      <a:schemeClr val="bg1"/>
                    </a:gs>
                    <a:gs pos="100000">
                      <a:schemeClr val="bg1"/>
                    </a:gs>
                  </a:gsLst>
                  <a:lin ang="5400000" scaled="1"/>
                </a:gradFill>
                <a:latin typeface="+mj-lt"/>
              </a:rPr>
              <a:t>Increasing efficiency and scalability with</a:t>
            </a:r>
            <a:br>
              <a:rPr lang="en-US" sz="3200" dirty="0">
                <a:gradFill>
                  <a:gsLst>
                    <a:gs pos="83000">
                      <a:schemeClr val="bg1"/>
                    </a:gs>
                    <a:gs pos="100000">
                      <a:schemeClr val="bg1"/>
                    </a:gs>
                  </a:gsLst>
                  <a:lin ang="5400000" scaled="1"/>
                </a:gradFill>
                <a:latin typeface="+mj-lt"/>
              </a:rPr>
            </a:br>
            <a:r>
              <a:rPr lang="en-US" sz="3200" dirty="0">
                <a:gradFill>
                  <a:gsLst>
                    <a:gs pos="83000">
                      <a:schemeClr val="bg1"/>
                    </a:gs>
                    <a:gs pos="100000">
                      <a:schemeClr val="bg1"/>
                    </a:gs>
                  </a:gsLst>
                  <a:lin ang="5400000" scaled="1"/>
                </a:gradFill>
                <a:latin typeface="+mj-lt"/>
              </a:rPr>
              <a:t>Windows Server 2016 and Microsoft Azure</a:t>
            </a:r>
          </a:p>
        </p:txBody>
      </p:sp>
      <p:sp>
        <p:nvSpPr>
          <p:cNvPr id="11" name="TextBox 10"/>
          <p:cNvSpPr txBox="1"/>
          <p:nvPr/>
        </p:nvSpPr>
        <p:spPr>
          <a:xfrm>
            <a:off x="198753" y="5282388"/>
            <a:ext cx="494898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1250">
                      <a:schemeClr val="bg1"/>
                    </a:gs>
                    <a:gs pos="100000">
                      <a:schemeClr val="bg1"/>
                    </a:gs>
                  </a:gsLst>
                  <a:lin ang="5400000" scaled="0"/>
                </a:gradFill>
              </a:rPr>
              <a:t>Hybrid IT Innovation Series</a:t>
            </a:r>
          </a:p>
        </p:txBody>
      </p:sp>
      <p:sp>
        <p:nvSpPr>
          <p:cNvPr id="12" name="TextBox 11"/>
          <p:cNvSpPr txBox="1"/>
          <p:nvPr/>
        </p:nvSpPr>
        <p:spPr>
          <a:xfrm>
            <a:off x="5691731" y="5282388"/>
            <a:ext cx="3276314"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1250">
                      <a:schemeClr val="bg1"/>
                    </a:gs>
                    <a:gs pos="100000">
                      <a:schemeClr val="bg1"/>
                    </a:gs>
                  </a:gsLst>
                  <a:lin ang="5400000" scaled="0"/>
                </a:gradFill>
              </a:rPr>
              <a:t>#</a:t>
            </a:r>
            <a:r>
              <a:rPr lang="en-US" sz="2400" dirty="0" err="1">
                <a:gradFill>
                  <a:gsLst>
                    <a:gs pos="1250">
                      <a:schemeClr val="bg1"/>
                    </a:gs>
                    <a:gs pos="100000">
                      <a:schemeClr val="bg1"/>
                    </a:gs>
                  </a:gsLst>
                  <a:lin ang="5400000" scaled="0"/>
                </a:gradFill>
              </a:rPr>
              <a:t>InnovateIT</a:t>
            </a:r>
            <a:endParaRPr lang="en-US" sz="2400" dirty="0">
              <a:gradFill>
                <a:gsLst>
                  <a:gs pos="1250">
                    <a:schemeClr val="bg1"/>
                  </a:gs>
                  <a:gs pos="100000">
                    <a:schemeClr val="bg1"/>
                  </a:gs>
                </a:gsLst>
                <a:lin ang="5400000" scaled="0"/>
              </a:gradFill>
            </a:endParaRPr>
          </a:p>
        </p:txBody>
      </p:sp>
    </p:spTree>
    <p:extLst>
      <p:ext uri="{BB962C8B-B14F-4D97-AF65-F5344CB8AC3E}">
        <p14:creationId xmlns:p14="http://schemas.microsoft.com/office/powerpoint/2010/main" val="5634768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636" y="385352"/>
            <a:ext cx="10773801" cy="6312310"/>
          </a:xfrm>
          <a:prstGeom prst="rect">
            <a:avLst/>
          </a:prstGeom>
        </p:spPr>
      </p:pic>
      <p:sp>
        <p:nvSpPr>
          <p:cNvPr id="71" name="TextBox 70"/>
          <p:cNvSpPr txBox="1"/>
          <p:nvPr/>
        </p:nvSpPr>
        <p:spPr>
          <a:xfrm>
            <a:off x="125887" y="3163887"/>
            <a:ext cx="3706400" cy="1071062"/>
          </a:xfrm>
          <a:prstGeom prst="rect">
            <a:avLst/>
          </a:prstGeom>
          <a:noFill/>
        </p:spPr>
        <p:txBody>
          <a:bodyPr wrap="square" lIns="283464" tIns="283464" rIns="283464" bIns="283464" rtlCol="0">
            <a:spAutoFit/>
          </a:bodyPr>
          <a:lstStyle/>
          <a:p>
            <a:pPr>
              <a:lnSpc>
                <a:spcPct val="90000"/>
              </a:lnSpc>
              <a:spcAft>
                <a:spcPts val="1200"/>
              </a:spcAft>
              <a:defRPr/>
            </a:pPr>
            <a:r>
              <a:rPr lang="en-US" sz="3600" b="1" dirty="0">
                <a:gradFill>
                  <a:gsLst>
                    <a:gs pos="2917">
                      <a:srgbClr val="ECECEC"/>
                    </a:gs>
                    <a:gs pos="30000">
                      <a:srgbClr val="ECECEC"/>
                    </a:gs>
                  </a:gsLst>
                  <a:lin ang="5400000" scaled="0"/>
                </a:gradFill>
                <a:latin typeface="Segoe UI Light"/>
              </a:rPr>
              <a:t>ExpressRoute</a:t>
            </a:r>
            <a:endParaRPr lang="en-US" sz="3600" dirty="0">
              <a:gradFill>
                <a:gsLst>
                  <a:gs pos="2917">
                    <a:srgbClr val="ECECEC"/>
                  </a:gs>
                  <a:gs pos="30000">
                    <a:srgbClr val="ECECEC"/>
                  </a:gs>
                </a:gsLst>
                <a:lin ang="5400000" scaled="0"/>
              </a:gradFill>
              <a:latin typeface="Segoe UI Light"/>
            </a:endParaRPr>
          </a:p>
        </p:txBody>
      </p:sp>
      <p:sp>
        <p:nvSpPr>
          <p:cNvPr id="22" name="TextBox 21"/>
          <p:cNvSpPr txBox="1"/>
          <p:nvPr/>
        </p:nvSpPr>
        <p:spPr>
          <a:xfrm>
            <a:off x="203758" y="4023537"/>
            <a:ext cx="3504327" cy="1015663"/>
          </a:xfrm>
          <a:prstGeom prst="rect">
            <a:avLst/>
          </a:prstGeom>
          <a:noFill/>
          <a:ln>
            <a:noFill/>
          </a:ln>
        </p:spPr>
        <p:txBody>
          <a:bodyPr wrap="square" lIns="283464" tIns="283464" rIns="283464" bIns="283464" rtlCol="0">
            <a:spAutoFit/>
          </a:bodyPr>
          <a:lstStyle>
            <a:defPPr>
              <a:defRPr lang="en-US"/>
            </a:defPPr>
            <a:lvl1pPr>
              <a:lnSpc>
                <a:spcPct val="90000"/>
              </a:lnSpc>
              <a:spcAft>
                <a:spcPts val="600"/>
              </a:spcAft>
              <a:defRPr sz="4400">
                <a:gradFill>
                  <a:gsLst>
                    <a:gs pos="2917">
                      <a:srgbClr val="ECECEC"/>
                    </a:gs>
                    <a:gs pos="30000">
                      <a:srgbClr val="ECECEC"/>
                    </a:gs>
                  </a:gsLst>
                  <a:lin ang="5400000" scaled="0"/>
                </a:gradFill>
                <a:latin typeface="+mj-lt"/>
              </a:defRPr>
            </a:lvl1pPr>
          </a:lstStyle>
          <a:p>
            <a:pPr>
              <a:defRPr/>
            </a:pPr>
            <a:r>
              <a:rPr lang="en-US" sz="16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Privately connect from anywhere to any Azure region</a:t>
            </a:r>
          </a:p>
        </p:txBody>
      </p:sp>
      <p:cxnSp>
        <p:nvCxnSpPr>
          <p:cNvPr id="26" name="Straight Connector 25"/>
          <p:cNvCxnSpPr/>
          <p:nvPr/>
        </p:nvCxnSpPr>
        <p:spPr>
          <a:xfrm>
            <a:off x="427355" y="4216758"/>
            <a:ext cx="2914650" cy="0"/>
          </a:xfrm>
          <a:prstGeom prst="line">
            <a:avLst/>
          </a:prstGeom>
          <a:ln>
            <a:solidFill>
              <a:srgbClr val="DE7D0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7355" y="4865405"/>
            <a:ext cx="2914650" cy="0"/>
          </a:xfrm>
          <a:prstGeom prst="line">
            <a:avLst/>
          </a:prstGeom>
          <a:ln>
            <a:solidFill>
              <a:srgbClr val="DE7D09"/>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574440" y="2866655"/>
            <a:ext cx="816788" cy="295923"/>
            <a:chOff x="3485134" y="2669642"/>
            <a:chExt cx="816788" cy="295923"/>
          </a:xfrm>
        </p:grpSpPr>
        <p:sp>
          <p:nvSpPr>
            <p:cNvPr id="4" name="Rectangle 3"/>
            <p:cNvSpPr/>
            <p:nvPr/>
          </p:nvSpPr>
          <p:spPr>
            <a:xfrm>
              <a:off x="3713299" y="2734733"/>
              <a:ext cx="588623"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Atlanta</a:t>
              </a:r>
            </a:p>
          </p:txBody>
        </p:sp>
        <p:sp>
          <p:nvSpPr>
            <p:cNvPr id="32" name="Oval 31"/>
            <p:cNvSpPr/>
            <p:nvPr/>
          </p:nvSpPr>
          <p:spPr bwMode="auto">
            <a:xfrm>
              <a:off x="3485134" y="266964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33" name="Group 32"/>
          <p:cNvGrpSpPr/>
          <p:nvPr/>
        </p:nvGrpSpPr>
        <p:grpSpPr>
          <a:xfrm>
            <a:off x="3365802" y="1958943"/>
            <a:ext cx="682249" cy="637287"/>
            <a:chOff x="3484699" y="2211075"/>
            <a:chExt cx="682249" cy="637287"/>
          </a:xfrm>
        </p:grpSpPr>
        <p:sp>
          <p:nvSpPr>
            <p:cNvPr id="39" name="Rectangle 38"/>
            <p:cNvSpPr/>
            <p:nvPr/>
          </p:nvSpPr>
          <p:spPr>
            <a:xfrm>
              <a:off x="3523823" y="2211075"/>
              <a:ext cx="643125" cy="612475"/>
            </a:xfrm>
            <a:prstGeom prst="rect">
              <a:avLst/>
            </a:prstGeom>
          </p:spPr>
          <p:txBody>
            <a:bodyPr wrap="none">
              <a:spAutoFit/>
            </a:bodyPr>
            <a:lstStyle/>
            <a:p>
              <a:pPr defTabSz="932472">
                <a:lnSpc>
                  <a:spcPct val="90000"/>
                </a:lnSpc>
                <a:spcBef>
                  <a:spcPts val="0"/>
                </a:spcBef>
                <a:spcAft>
                  <a:spcPts val="300"/>
                </a:spcAft>
                <a:defRPr/>
              </a:pPr>
              <a:endParaRPr lang="en-US" sz="1000" dirty="0">
                <a:gradFill>
                  <a:gsLst>
                    <a:gs pos="0">
                      <a:srgbClr val="DE7D09"/>
                    </a:gs>
                    <a:gs pos="100000">
                      <a:srgbClr val="DE7D09"/>
                    </a:gs>
                  </a:gsLst>
                  <a:lin ang="5400000" scaled="0"/>
                </a:gradFill>
                <a:ea typeface="Segoe UI" pitchFamily="34" charset="0"/>
                <a:cs typeface="Segoe UI" pitchFamily="34" charset="0"/>
              </a:endParaRPr>
            </a:p>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Chicago</a:t>
              </a:r>
            </a:p>
            <a:p>
              <a:pPr defTabSz="932472">
                <a:lnSpc>
                  <a:spcPct val="90000"/>
                </a:lnSpc>
                <a:spcBef>
                  <a:spcPts val="0"/>
                </a:spcBef>
                <a:spcAft>
                  <a:spcPts val="300"/>
                </a:spcAft>
                <a:defRPr/>
              </a:pPr>
              <a:endParaRPr lang="en-US" sz="1200" dirty="0">
                <a:gradFill>
                  <a:gsLst>
                    <a:gs pos="0">
                      <a:srgbClr val="DE7D09"/>
                    </a:gs>
                    <a:gs pos="100000">
                      <a:srgbClr val="DE7D09"/>
                    </a:gs>
                  </a:gsLst>
                  <a:lin ang="5400000" scaled="0"/>
                </a:gradFill>
                <a:ea typeface="Segoe UI" pitchFamily="34" charset="0"/>
                <a:cs typeface="Segoe UI" pitchFamily="34" charset="0"/>
              </a:endParaRPr>
            </a:p>
          </p:txBody>
        </p:sp>
        <p:sp>
          <p:nvSpPr>
            <p:cNvPr id="40" name="Oval 39"/>
            <p:cNvSpPr/>
            <p:nvPr/>
          </p:nvSpPr>
          <p:spPr bwMode="auto">
            <a:xfrm>
              <a:off x="3484699" y="261976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2" name="Group 41"/>
          <p:cNvGrpSpPr/>
          <p:nvPr/>
        </p:nvGrpSpPr>
        <p:grpSpPr>
          <a:xfrm>
            <a:off x="3126646" y="2931372"/>
            <a:ext cx="581439" cy="465263"/>
            <a:chOff x="3484699" y="2619762"/>
            <a:chExt cx="581439" cy="465263"/>
          </a:xfrm>
        </p:grpSpPr>
        <p:sp>
          <p:nvSpPr>
            <p:cNvPr id="44" name="Rectangle 43"/>
            <p:cNvSpPr/>
            <p:nvPr/>
          </p:nvSpPr>
          <p:spPr>
            <a:xfrm>
              <a:off x="3544841" y="2854193"/>
              <a:ext cx="521297"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Dallas</a:t>
              </a:r>
            </a:p>
          </p:txBody>
        </p:sp>
        <p:sp>
          <p:nvSpPr>
            <p:cNvPr id="45" name="Oval 44"/>
            <p:cNvSpPr/>
            <p:nvPr/>
          </p:nvSpPr>
          <p:spPr bwMode="auto">
            <a:xfrm>
              <a:off x="3484699" y="261976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6" name="Group 45"/>
          <p:cNvGrpSpPr/>
          <p:nvPr/>
        </p:nvGrpSpPr>
        <p:grpSpPr>
          <a:xfrm>
            <a:off x="2005618" y="2899337"/>
            <a:ext cx="861133" cy="459432"/>
            <a:chOff x="2992070" y="2619762"/>
            <a:chExt cx="861133" cy="459432"/>
          </a:xfrm>
        </p:grpSpPr>
        <p:sp>
          <p:nvSpPr>
            <p:cNvPr id="50" name="Rectangle 49"/>
            <p:cNvSpPr/>
            <p:nvPr/>
          </p:nvSpPr>
          <p:spPr>
            <a:xfrm>
              <a:off x="2992070" y="2848362"/>
              <a:ext cx="861133"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Los Angeles</a:t>
              </a:r>
            </a:p>
          </p:txBody>
        </p:sp>
        <p:sp>
          <p:nvSpPr>
            <p:cNvPr id="51" name="Oval 50"/>
            <p:cNvSpPr/>
            <p:nvPr/>
          </p:nvSpPr>
          <p:spPr bwMode="auto">
            <a:xfrm>
              <a:off x="3484699" y="261976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52" name="Group 51"/>
          <p:cNvGrpSpPr/>
          <p:nvPr/>
        </p:nvGrpSpPr>
        <p:grpSpPr>
          <a:xfrm>
            <a:off x="1872180" y="2094448"/>
            <a:ext cx="786915" cy="340227"/>
            <a:chOff x="2926384" y="2508135"/>
            <a:chExt cx="786915" cy="340227"/>
          </a:xfrm>
        </p:grpSpPr>
        <p:sp>
          <p:nvSpPr>
            <p:cNvPr id="53" name="Rectangle 52"/>
            <p:cNvSpPr/>
            <p:nvPr/>
          </p:nvSpPr>
          <p:spPr>
            <a:xfrm>
              <a:off x="2926384" y="2508135"/>
              <a:ext cx="570990"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Seattle</a:t>
              </a:r>
            </a:p>
          </p:txBody>
        </p:sp>
        <p:sp>
          <p:nvSpPr>
            <p:cNvPr id="54" name="Oval 53"/>
            <p:cNvSpPr/>
            <p:nvPr/>
          </p:nvSpPr>
          <p:spPr bwMode="auto">
            <a:xfrm>
              <a:off x="3484699" y="261976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55" name="Group 54"/>
          <p:cNvGrpSpPr/>
          <p:nvPr/>
        </p:nvGrpSpPr>
        <p:grpSpPr>
          <a:xfrm>
            <a:off x="1951902" y="2495168"/>
            <a:ext cx="793748" cy="369332"/>
            <a:chOff x="2919551" y="2577399"/>
            <a:chExt cx="793748" cy="369332"/>
          </a:xfrm>
        </p:grpSpPr>
        <p:sp>
          <p:nvSpPr>
            <p:cNvPr id="56" name="Rectangle 55"/>
            <p:cNvSpPr/>
            <p:nvPr/>
          </p:nvSpPr>
          <p:spPr>
            <a:xfrm>
              <a:off x="2919551" y="2577399"/>
              <a:ext cx="587020" cy="3693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Silicon </a:t>
              </a:r>
              <a:br>
                <a:rPr lang="en-US" sz="1000" dirty="0">
                  <a:gradFill>
                    <a:gsLst>
                      <a:gs pos="0">
                        <a:srgbClr val="DE7D09"/>
                      </a:gs>
                      <a:gs pos="100000">
                        <a:srgbClr val="DE7D09"/>
                      </a:gs>
                    </a:gsLst>
                    <a:lin ang="5400000" scaled="0"/>
                  </a:gradFill>
                  <a:ea typeface="Segoe UI" pitchFamily="34" charset="0"/>
                  <a:cs typeface="Segoe UI" pitchFamily="34" charset="0"/>
                </a:rPr>
              </a:br>
              <a:r>
                <a:rPr lang="en-US" sz="1000" dirty="0">
                  <a:gradFill>
                    <a:gsLst>
                      <a:gs pos="0">
                        <a:srgbClr val="DE7D09"/>
                      </a:gs>
                      <a:gs pos="100000">
                        <a:srgbClr val="DE7D09"/>
                      </a:gs>
                    </a:gsLst>
                    <a:lin ang="5400000" scaled="0"/>
                  </a:gradFill>
                  <a:ea typeface="Segoe UI" pitchFamily="34" charset="0"/>
                  <a:cs typeface="Segoe UI" pitchFamily="34" charset="0"/>
                </a:rPr>
                <a:t>Valley</a:t>
              </a:r>
            </a:p>
          </p:txBody>
        </p:sp>
        <p:sp>
          <p:nvSpPr>
            <p:cNvPr id="57" name="Oval 56"/>
            <p:cNvSpPr/>
            <p:nvPr/>
          </p:nvSpPr>
          <p:spPr bwMode="auto">
            <a:xfrm>
              <a:off x="3484699" y="261976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58" name="Group 57"/>
          <p:cNvGrpSpPr/>
          <p:nvPr/>
        </p:nvGrpSpPr>
        <p:grpSpPr>
          <a:xfrm>
            <a:off x="3766662" y="2610714"/>
            <a:ext cx="1348001" cy="369332"/>
            <a:chOff x="3485134" y="2663426"/>
            <a:chExt cx="1348001" cy="369332"/>
          </a:xfrm>
        </p:grpSpPr>
        <p:sp>
          <p:nvSpPr>
            <p:cNvPr id="59" name="Rectangle 58"/>
            <p:cNvSpPr/>
            <p:nvPr/>
          </p:nvSpPr>
          <p:spPr>
            <a:xfrm>
              <a:off x="3726742" y="2663426"/>
              <a:ext cx="1106393" cy="3693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Washington DC </a:t>
              </a:r>
              <a:br>
                <a:rPr lang="en-US" sz="1000" dirty="0">
                  <a:gradFill>
                    <a:gsLst>
                      <a:gs pos="0">
                        <a:srgbClr val="DE7D09"/>
                      </a:gs>
                      <a:gs pos="100000">
                        <a:srgbClr val="DE7D09"/>
                      </a:gs>
                    </a:gsLst>
                    <a:lin ang="5400000" scaled="0"/>
                  </a:gradFill>
                  <a:ea typeface="Segoe UI" pitchFamily="34" charset="0"/>
                  <a:cs typeface="Segoe UI" pitchFamily="34" charset="0"/>
                </a:rPr>
              </a:br>
              <a:endParaRPr lang="en-US" sz="1000" dirty="0">
                <a:gradFill>
                  <a:gsLst>
                    <a:gs pos="0">
                      <a:srgbClr val="DE7D09"/>
                    </a:gs>
                    <a:gs pos="100000">
                      <a:srgbClr val="DE7D09"/>
                    </a:gs>
                  </a:gsLst>
                  <a:lin ang="5400000" scaled="0"/>
                </a:gradFill>
                <a:ea typeface="Segoe UI" pitchFamily="34" charset="0"/>
                <a:cs typeface="Segoe UI" pitchFamily="34" charset="0"/>
              </a:endParaRPr>
            </a:p>
          </p:txBody>
        </p:sp>
        <p:sp>
          <p:nvSpPr>
            <p:cNvPr id="60" name="Oval 59"/>
            <p:cNvSpPr/>
            <p:nvPr/>
          </p:nvSpPr>
          <p:spPr bwMode="auto">
            <a:xfrm>
              <a:off x="3485134" y="266964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1" name="Group 60"/>
          <p:cNvGrpSpPr/>
          <p:nvPr/>
        </p:nvGrpSpPr>
        <p:grpSpPr>
          <a:xfrm>
            <a:off x="6626823" y="1798850"/>
            <a:ext cx="984565" cy="448870"/>
            <a:chOff x="3485134" y="2449372"/>
            <a:chExt cx="984565" cy="448870"/>
          </a:xfrm>
        </p:grpSpPr>
        <p:sp>
          <p:nvSpPr>
            <p:cNvPr id="62" name="Rectangle 61"/>
            <p:cNvSpPr/>
            <p:nvPr/>
          </p:nvSpPr>
          <p:spPr>
            <a:xfrm>
              <a:off x="3629404" y="2449372"/>
              <a:ext cx="840295"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Amsterdam</a:t>
              </a:r>
            </a:p>
          </p:txBody>
        </p:sp>
        <p:sp>
          <p:nvSpPr>
            <p:cNvPr id="63" name="Oval 62"/>
            <p:cNvSpPr/>
            <p:nvPr/>
          </p:nvSpPr>
          <p:spPr bwMode="auto">
            <a:xfrm>
              <a:off x="3485134" y="266964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4" name="Group 63"/>
          <p:cNvGrpSpPr/>
          <p:nvPr/>
        </p:nvGrpSpPr>
        <p:grpSpPr>
          <a:xfrm>
            <a:off x="5570725" y="1756496"/>
            <a:ext cx="607859" cy="497621"/>
            <a:chOff x="3185001" y="2400621"/>
            <a:chExt cx="607859" cy="497621"/>
          </a:xfrm>
        </p:grpSpPr>
        <p:sp>
          <p:nvSpPr>
            <p:cNvPr id="66" name="Rectangle 65"/>
            <p:cNvSpPr/>
            <p:nvPr/>
          </p:nvSpPr>
          <p:spPr>
            <a:xfrm>
              <a:off x="3185001" y="2400621"/>
              <a:ext cx="607859"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Dublin*</a:t>
              </a:r>
            </a:p>
          </p:txBody>
        </p:sp>
        <p:sp>
          <p:nvSpPr>
            <p:cNvPr id="67" name="Oval 66"/>
            <p:cNvSpPr/>
            <p:nvPr/>
          </p:nvSpPr>
          <p:spPr bwMode="auto">
            <a:xfrm>
              <a:off x="3485134" y="266964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8" name="Group 67"/>
          <p:cNvGrpSpPr/>
          <p:nvPr/>
        </p:nvGrpSpPr>
        <p:grpSpPr>
          <a:xfrm>
            <a:off x="5633949" y="2263806"/>
            <a:ext cx="800922" cy="395299"/>
            <a:chOff x="2912812" y="2669642"/>
            <a:chExt cx="800922" cy="395299"/>
          </a:xfrm>
        </p:grpSpPr>
        <p:sp>
          <p:nvSpPr>
            <p:cNvPr id="69" name="Rectangle 68"/>
            <p:cNvSpPr/>
            <p:nvPr/>
          </p:nvSpPr>
          <p:spPr>
            <a:xfrm>
              <a:off x="2912812" y="2834109"/>
              <a:ext cx="615874"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London</a:t>
              </a:r>
            </a:p>
          </p:txBody>
        </p:sp>
        <p:sp>
          <p:nvSpPr>
            <p:cNvPr id="72" name="Oval 71"/>
            <p:cNvSpPr/>
            <p:nvPr/>
          </p:nvSpPr>
          <p:spPr bwMode="auto">
            <a:xfrm>
              <a:off x="3485134" y="266964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3" name="Group 72"/>
          <p:cNvGrpSpPr/>
          <p:nvPr/>
        </p:nvGrpSpPr>
        <p:grpSpPr>
          <a:xfrm>
            <a:off x="4562489" y="5420657"/>
            <a:ext cx="1007174" cy="296609"/>
            <a:chOff x="3485134" y="2669642"/>
            <a:chExt cx="1007174" cy="296609"/>
          </a:xfrm>
        </p:grpSpPr>
        <p:sp>
          <p:nvSpPr>
            <p:cNvPr id="74" name="Rectangle 73"/>
            <p:cNvSpPr/>
            <p:nvPr/>
          </p:nvSpPr>
          <p:spPr>
            <a:xfrm>
              <a:off x="3746591" y="2735419"/>
              <a:ext cx="745717"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Sao Paulo</a:t>
              </a:r>
            </a:p>
          </p:txBody>
        </p:sp>
        <p:sp>
          <p:nvSpPr>
            <p:cNvPr id="75" name="Oval 74"/>
            <p:cNvSpPr/>
            <p:nvPr/>
          </p:nvSpPr>
          <p:spPr bwMode="auto">
            <a:xfrm>
              <a:off x="3485134" y="266964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6" name="Group 75"/>
          <p:cNvGrpSpPr/>
          <p:nvPr/>
        </p:nvGrpSpPr>
        <p:grpSpPr>
          <a:xfrm>
            <a:off x="8760709" y="3597729"/>
            <a:ext cx="741974" cy="449559"/>
            <a:chOff x="3544303" y="2419677"/>
            <a:chExt cx="741974" cy="449559"/>
          </a:xfrm>
        </p:grpSpPr>
        <p:sp>
          <p:nvSpPr>
            <p:cNvPr id="77" name="Rectangle 76"/>
            <p:cNvSpPr/>
            <p:nvPr/>
          </p:nvSpPr>
          <p:spPr>
            <a:xfrm>
              <a:off x="3641549" y="2419677"/>
              <a:ext cx="644728"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Chennai</a:t>
              </a:r>
            </a:p>
          </p:txBody>
        </p:sp>
        <p:sp>
          <p:nvSpPr>
            <p:cNvPr id="78" name="Oval 77"/>
            <p:cNvSpPr/>
            <p:nvPr/>
          </p:nvSpPr>
          <p:spPr bwMode="auto">
            <a:xfrm>
              <a:off x="3544303" y="2640636"/>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9" name="Group 78"/>
          <p:cNvGrpSpPr/>
          <p:nvPr/>
        </p:nvGrpSpPr>
        <p:grpSpPr>
          <a:xfrm>
            <a:off x="9670924" y="3369129"/>
            <a:ext cx="1091089" cy="284192"/>
            <a:chOff x="3544303" y="2640636"/>
            <a:chExt cx="1091089" cy="284192"/>
          </a:xfrm>
        </p:grpSpPr>
        <p:sp>
          <p:nvSpPr>
            <p:cNvPr id="80" name="Rectangle 79"/>
            <p:cNvSpPr/>
            <p:nvPr/>
          </p:nvSpPr>
          <p:spPr>
            <a:xfrm>
              <a:off x="3804715" y="2693996"/>
              <a:ext cx="830677"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Hong Kong</a:t>
              </a:r>
            </a:p>
          </p:txBody>
        </p:sp>
        <p:sp>
          <p:nvSpPr>
            <p:cNvPr id="81" name="Oval 80"/>
            <p:cNvSpPr/>
            <p:nvPr/>
          </p:nvSpPr>
          <p:spPr bwMode="auto">
            <a:xfrm>
              <a:off x="3544303" y="2640636"/>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2" name="Group 81"/>
          <p:cNvGrpSpPr/>
          <p:nvPr/>
        </p:nvGrpSpPr>
        <p:grpSpPr>
          <a:xfrm>
            <a:off x="7945072" y="3597729"/>
            <a:ext cx="773634" cy="503335"/>
            <a:chOff x="2969162" y="2637680"/>
            <a:chExt cx="773634" cy="503335"/>
          </a:xfrm>
        </p:grpSpPr>
        <p:sp>
          <p:nvSpPr>
            <p:cNvPr id="83" name="Rectangle 82"/>
            <p:cNvSpPr/>
            <p:nvPr/>
          </p:nvSpPr>
          <p:spPr>
            <a:xfrm>
              <a:off x="2969162" y="2910183"/>
              <a:ext cx="707245"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Mumbai*</a:t>
              </a:r>
            </a:p>
          </p:txBody>
        </p:sp>
        <p:sp>
          <p:nvSpPr>
            <p:cNvPr id="84" name="Oval 83"/>
            <p:cNvSpPr/>
            <p:nvPr/>
          </p:nvSpPr>
          <p:spPr bwMode="auto">
            <a:xfrm>
              <a:off x="3514196" y="2637680"/>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5" name="Group 84"/>
          <p:cNvGrpSpPr/>
          <p:nvPr/>
        </p:nvGrpSpPr>
        <p:grpSpPr>
          <a:xfrm>
            <a:off x="10622113" y="5778510"/>
            <a:ext cx="1106432" cy="336159"/>
            <a:chOff x="3544303" y="2640636"/>
            <a:chExt cx="1106432" cy="336159"/>
          </a:xfrm>
        </p:grpSpPr>
        <p:sp>
          <p:nvSpPr>
            <p:cNvPr id="86" name="Rectangle 85"/>
            <p:cNvSpPr/>
            <p:nvPr/>
          </p:nvSpPr>
          <p:spPr>
            <a:xfrm>
              <a:off x="3792808" y="2745963"/>
              <a:ext cx="857927"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Melbourne*</a:t>
              </a:r>
            </a:p>
          </p:txBody>
        </p:sp>
        <p:sp>
          <p:nvSpPr>
            <p:cNvPr id="87" name="Oval 86"/>
            <p:cNvSpPr/>
            <p:nvPr/>
          </p:nvSpPr>
          <p:spPr bwMode="auto">
            <a:xfrm>
              <a:off x="3544303" y="2640636"/>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8" name="Group 87"/>
          <p:cNvGrpSpPr/>
          <p:nvPr/>
        </p:nvGrpSpPr>
        <p:grpSpPr>
          <a:xfrm>
            <a:off x="10339900" y="2948134"/>
            <a:ext cx="791327" cy="284192"/>
            <a:chOff x="3544303" y="2640636"/>
            <a:chExt cx="791327" cy="284192"/>
          </a:xfrm>
        </p:grpSpPr>
        <p:sp>
          <p:nvSpPr>
            <p:cNvPr id="89" name="Rectangle 88"/>
            <p:cNvSpPr/>
            <p:nvPr/>
          </p:nvSpPr>
          <p:spPr>
            <a:xfrm>
              <a:off x="3804715" y="2693996"/>
              <a:ext cx="530915"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Osaka</a:t>
              </a:r>
            </a:p>
          </p:txBody>
        </p:sp>
        <p:sp>
          <p:nvSpPr>
            <p:cNvPr id="90" name="Oval 89"/>
            <p:cNvSpPr/>
            <p:nvPr/>
          </p:nvSpPr>
          <p:spPr bwMode="auto">
            <a:xfrm>
              <a:off x="3544303" y="2640636"/>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91" name="Group 90"/>
          <p:cNvGrpSpPr/>
          <p:nvPr/>
        </p:nvGrpSpPr>
        <p:grpSpPr>
          <a:xfrm>
            <a:off x="9502683" y="4416972"/>
            <a:ext cx="1036881" cy="344016"/>
            <a:chOff x="3544303" y="2640636"/>
            <a:chExt cx="1036881" cy="344016"/>
          </a:xfrm>
        </p:grpSpPr>
        <p:sp>
          <p:nvSpPr>
            <p:cNvPr id="92" name="Rectangle 91"/>
            <p:cNvSpPr/>
            <p:nvPr/>
          </p:nvSpPr>
          <p:spPr>
            <a:xfrm>
              <a:off x="3821040" y="2753820"/>
              <a:ext cx="760144"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Singapore</a:t>
              </a:r>
            </a:p>
          </p:txBody>
        </p:sp>
        <p:sp>
          <p:nvSpPr>
            <p:cNvPr id="93" name="Oval 92"/>
            <p:cNvSpPr/>
            <p:nvPr/>
          </p:nvSpPr>
          <p:spPr bwMode="auto">
            <a:xfrm>
              <a:off x="3544303" y="2640636"/>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94" name="Group 93"/>
          <p:cNvGrpSpPr/>
          <p:nvPr/>
        </p:nvGrpSpPr>
        <p:grpSpPr>
          <a:xfrm>
            <a:off x="10843781" y="5453775"/>
            <a:ext cx="841937" cy="336159"/>
            <a:chOff x="3544303" y="2640636"/>
            <a:chExt cx="841937" cy="336159"/>
          </a:xfrm>
        </p:grpSpPr>
        <p:sp>
          <p:nvSpPr>
            <p:cNvPr id="95" name="Rectangle 94"/>
            <p:cNvSpPr/>
            <p:nvPr/>
          </p:nvSpPr>
          <p:spPr>
            <a:xfrm>
              <a:off x="3792808" y="2745963"/>
              <a:ext cx="593432"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Sydney</a:t>
              </a:r>
            </a:p>
          </p:txBody>
        </p:sp>
        <p:sp>
          <p:nvSpPr>
            <p:cNvPr id="96" name="Oval 95"/>
            <p:cNvSpPr/>
            <p:nvPr/>
          </p:nvSpPr>
          <p:spPr bwMode="auto">
            <a:xfrm>
              <a:off x="3544303" y="2640636"/>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98" name="Group 97"/>
          <p:cNvGrpSpPr/>
          <p:nvPr/>
        </p:nvGrpSpPr>
        <p:grpSpPr>
          <a:xfrm>
            <a:off x="10579529" y="2632916"/>
            <a:ext cx="789724" cy="284192"/>
            <a:chOff x="3544303" y="2640636"/>
            <a:chExt cx="789724" cy="284192"/>
          </a:xfrm>
        </p:grpSpPr>
        <p:sp>
          <p:nvSpPr>
            <p:cNvPr id="99" name="Rectangle 98"/>
            <p:cNvSpPr/>
            <p:nvPr/>
          </p:nvSpPr>
          <p:spPr>
            <a:xfrm>
              <a:off x="3804715" y="2693996"/>
              <a:ext cx="529312"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Tokyo</a:t>
              </a:r>
            </a:p>
          </p:txBody>
        </p:sp>
        <p:sp>
          <p:nvSpPr>
            <p:cNvPr id="100" name="Oval 99"/>
            <p:cNvSpPr/>
            <p:nvPr/>
          </p:nvSpPr>
          <p:spPr bwMode="auto">
            <a:xfrm>
              <a:off x="3544303" y="2640636"/>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2" name="Group 101"/>
          <p:cNvGrpSpPr/>
          <p:nvPr/>
        </p:nvGrpSpPr>
        <p:grpSpPr>
          <a:xfrm>
            <a:off x="3952695" y="2343774"/>
            <a:ext cx="972898" cy="234816"/>
            <a:chOff x="3485134" y="2663426"/>
            <a:chExt cx="972898" cy="234816"/>
          </a:xfrm>
        </p:grpSpPr>
        <p:sp>
          <p:nvSpPr>
            <p:cNvPr id="103" name="Rectangle 102"/>
            <p:cNvSpPr/>
            <p:nvPr/>
          </p:nvSpPr>
          <p:spPr>
            <a:xfrm>
              <a:off x="3726742" y="2663426"/>
              <a:ext cx="731290" cy="230832"/>
            </a:xfrm>
            <a:prstGeom prst="rect">
              <a:avLst/>
            </a:prstGeom>
          </p:spPr>
          <p:txBody>
            <a:bodyPr wrap="none">
              <a:spAutoFit/>
            </a:bodyPr>
            <a:lstStyle/>
            <a:p>
              <a:pPr defTabSz="932472">
                <a:lnSpc>
                  <a:spcPct val="90000"/>
                </a:lnSpc>
                <a:spcBef>
                  <a:spcPts val="0"/>
                </a:spcBef>
                <a:spcAft>
                  <a:spcPts val="300"/>
                </a:spcAft>
                <a:defRPr/>
              </a:pPr>
              <a:r>
                <a:rPr lang="en-US" sz="1000" dirty="0">
                  <a:gradFill>
                    <a:gsLst>
                      <a:gs pos="0">
                        <a:srgbClr val="DE7D09"/>
                      </a:gs>
                      <a:gs pos="100000">
                        <a:srgbClr val="DE7D09"/>
                      </a:gs>
                    </a:gsLst>
                    <a:lin ang="5400000" scaled="0"/>
                  </a:gradFill>
                  <a:ea typeface="Segoe UI" pitchFamily="34" charset="0"/>
                  <a:cs typeface="Segoe UI" pitchFamily="34" charset="0"/>
                </a:rPr>
                <a:t>New York</a:t>
              </a:r>
            </a:p>
          </p:txBody>
        </p:sp>
        <p:sp>
          <p:nvSpPr>
            <p:cNvPr id="105" name="Oval 104"/>
            <p:cNvSpPr/>
            <p:nvPr/>
          </p:nvSpPr>
          <p:spPr bwMode="auto">
            <a:xfrm>
              <a:off x="3485134" y="2669642"/>
              <a:ext cx="228600" cy="228600"/>
            </a:xfrm>
            <a:prstGeom prst="ellipse">
              <a:avLst/>
            </a:prstGeom>
            <a:solidFill>
              <a:srgbClr val="DE7D09"/>
            </a:solidFill>
            <a:ln w="139700">
              <a:solidFill>
                <a:srgbClr val="DE7D09">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6" name="Group 105"/>
          <p:cNvGrpSpPr/>
          <p:nvPr/>
        </p:nvGrpSpPr>
        <p:grpSpPr>
          <a:xfrm>
            <a:off x="401637" y="7030803"/>
            <a:ext cx="11734800" cy="1634167"/>
            <a:chOff x="401637" y="7030803"/>
            <a:chExt cx="11734800" cy="1634167"/>
          </a:xfrm>
        </p:grpSpPr>
        <p:sp>
          <p:nvSpPr>
            <p:cNvPr id="48" name="Rectangle 47"/>
            <p:cNvSpPr/>
            <p:nvPr/>
          </p:nvSpPr>
          <p:spPr bwMode="auto">
            <a:xfrm flipV="1">
              <a:off x="401637" y="7030803"/>
              <a:ext cx="11734800" cy="1634167"/>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descr="Ary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947" y="7701459"/>
              <a:ext cx="954555" cy="2386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14878" y="7666997"/>
              <a:ext cx="1403621" cy="479013"/>
            </a:xfrm>
            <a:prstGeom prst="rect">
              <a:avLst/>
            </a:prstGeom>
          </p:spPr>
        </p:pic>
        <p:pic>
          <p:nvPicPr>
            <p:cNvPr id="23" name="Picture 22"/>
            <p:cNvPicPr>
              <a:picLocks noChangeAspect="1"/>
            </p:cNvPicPr>
            <p:nvPr/>
          </p:nvPicPr>
          <p:blipFill>
            <a:blip r:embed="rId6"/>
            <a:stretch>
              <a:fillRect/>
            </a:stretch>
          </p:blipFill>
          <p:spPr>
            <a:xfrm>
              <a:off x="9140546" y="7233835"/>
              <a:ext cx="1128310" cy="400078"/>
            </a:xfrm>
            <a:prstGeom prst="rect">
              <a:avLst/>
            </a:prstGeom>
          </p:spPr>
        </p:pic>
        <p:pic>
          <p:nvPicPr>
            <p:cNvPr id="65" name="Picture 64" descr="Equino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9094" y="8020247"/>
              <a:ext cx="919257" cy="4448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stretch>
              <a:fillRect/>
            </a:stretch>
          </p:blipFill>
          <p:spPr>
            <a:xfrm>
              <a:off x="3906837" y="7514972"/>
              <a:ext cx="498052" cy="498052"/>
            </a:xfrm>
            <a:prstGeom prst="rect">
              <a:avLst/>
            </a:prstGeom>
          </p:spPr>
        </p:pic>
        <p:pic>
          <p:nvPicPr>
            <p:cNvPr id="25" name="Picture 24"/>
            <p:cNvPicPr>
              <a:picLocks noChangeAspect="1"/>
            </p:cNvPicPr>
            <p:nvPr/>
          </p:nvPicPr>
          <p:blipFill>
            <a:blip r:embed="rId9"/>
            <a:stretch>
              <a:fillRect/>
            </a:stretch>
          </p:blipFill>
          <p:spPr>
            <a:xfrm>
              <a:off x="4528652" y="7557105"/>
              <a:ext cx="964169" cy="256831"/>
            </a:xfrm>
            <a:prstGeom prst="rect">
              <a:avLst/>
            </a:prstGeom>
          </p:spPr>
        </p:pic>
        <p:pic>
          <p:nvPicPr>
            <p:cNvPr id="36" name="Picture 35"/>
            <p:cNvPicPr>
              <a:picLocks noChangeAspect="1"/>
            </p:cNvPicPr>
            <p:nvPr/>
          </p:nvPicPr>
          <p:blipFill>
            <a:blip r:embed="rId10"/>
            <a:stretch>
              <a:fillRect/>
            </a:stretch>
          </p:blipFill>
          <p:spPr>
            <a:xfrm>
              <a:off x="2538922" y="7130229"/>
              <a:ext cx="1324341" cy="411123"/>
            </a:xfrm>
            <a:prstGeom prst="rect">
              <a:avLst/>
            </a:prstGeom>
          </p:spPr>
        </p:pic>
        <p:pic>
          <p:nvPicPr>
            <p:cNvPr id="37" name="Picture 36"/>
            <p:cNvPicPr>
              <a:picLocks noChangeAspect="1"/>
            </p:cNvPicPr>
            <p:nvPr/>
          </p:nvPicPr>
          <p:blipFill>
            <a:blip r:embed="rId11"/>
            <a:stretch>
              <a:fillRect/>
            </a:stretch>
          </p:blipFill>
          <p:spPr>
            <a:xfrm>
              <a:off x="11136231" y="7165736"/>
              <a:ext cx="883348" cy="491156"/>
            </a:xfrm>
            <a:prstGeom prst="rect">
              <a:avLst/>
            </a:prstGeom>
          </p:spPr>
        </p:pic>
        <p:pic>
          <p:nvPicPr>
            <p:cNvPr id="41" name="Picture 40"/>
            <p:cNvPicPr>
              <a:picLocks noChangeAspect="1"/>
            </p:cNvPicPr>
            <p:nvPr/>
          </p:nvPicPr>
          <p:blipFill>
            <a:blip r:embed="rId12"/>
            <a:stretch>
              <a:fillRect/>
            </a:stretch>
          </p:blipFill>
          <p:spPr>
            <a:xfrm>
              <a:off x="588490" y="7177041"/>
              <a:ext cx="1584583" cy="380945"/>
            </a:xfrm>
            <a:prstGeom prst="rect">
              <a:avLst/>
            </a:prstGeom>
          </p:spPr>
        </p:pic>
        <p:pic>
          <p:nvPicPr>
            <p:cNvPr id="97" name="Picture 96" descr="Zay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6208" y="7889368"/>
              <a:ext cx="719024" cy="2284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14"/>
            <a:stretch>
              <a:fillRect/>
            </a:stretch>
          </p:blipFill>
          <p:spPr>
            <a:xfrm>
              <a:off x="6717710" y="7357390"/>
              <a:ext cx="716802" cy="285622"/>
            </a:xfrm>
            <a:prstGeom prst="rect">
              <a:avLst/>
            </a:prstGeom>
          </p:spPr>
        </p:pic>
        <p:pic>
          <p:nvPicPr>
            <p:cNvPr id="49" name="Picture 48"/>
            <p:cNvPicPr>
              <a:picLocks noChangeAspect="1"/>
            </p:cNvPicPr>
            <p:nvPr/>
          </p:nvPicPr>
          <p:blipFill>
            <a:blip r:embed="rId15"/>
            <a:stretch>
              <a:fillRect/>
            </a:stretch>
          </p:blipFill>
          <p:spPr>
            <a:xfrm>
              <a:off x="8460794" y="7160940"/>
              <a:ext cx="481958" cy="741109"/>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1091" y="7070695"/>
              <a:ext cx="783133" cy="783133"/>
            </a:xfrm>
            <a:prstGeom prst="rect">
              <a:avLst/>
            </a:prstGeom>
          </p:spPr>
        </p:pic>
        <p:pic>
          <p:nvPicPr>
            <p:cNvPr id="8" name="Picture 7"/>
            <p:cNvPicPr>
              <a:picLocks noChangeAspect="1"/>
            </p:cNvPicPr>
            <p:nvPr/>
          </p:nvPicPr>
          <p:blipFill>
            <a:blip r:embed="rId17"/>
            <a:stretch>
              <a:fillRect/>
            </a:stretch>
          </p:blipFill>
          <p:spPr>
            <a:xfrm>
              <a:off x="1664661" y="8118321"/>
              <a:ext cx="783980" cy="427225"/>
            </a:xfrm>
            <a:prstGeom prst="rect">
              <a:avLst/>
            </a:prstGeom>
          </p:spPr>
        </p:pic>
        <p:pic>
          <p:nvPicPr>
            <p:cNvPr id="9" name="Picture 8"/>
            <p:cNvPicPr>
              <a:picLocks noChangeAspect="1"/>
            </p:cNvPicPr>
            <p:nvPr/>
          </p:nvPicPr>
          <p:blipFill>
            <a:blip r:embed="rId18"/>
            <a:stretch>
              <a:fillRect/>
            </a:stretch>
          </p:blipFill>
          <p:spPr>
            <a:xfrm>
              <a:off x="5082954" y="7889368"/>
              <a:ext cx="897490" cy="515081"/>
            </a:xfrm>
            <a:prstGeom prst="rect">
              <a:avLst/>
            </a:prstGeom>
          </p:spPr>
        </p:pic>
        <p:pic>
          <p:nvPicPr>
            <p:cNvPr id="11" name="Picture 10"/>
            <p:cNvPicPr>
              <a:picLocks noChangeAspect="1"/>
            </p:cNvPicPr>
            <p:nvPr/>
          </p:nvPicPr>
          <p:blipFill>
            <a:blip r:embed="rId19"/>
            <a:stretch>
              <a:fillRect/>
            </a:stretch>
          </p:blipFill>
          <p:spPr>
            <a:xfrm>
              <a:off x="10721380" y="7912247"/>
              <a:ext cx="1312114" cy="318257"/>
            </a:xfrm>
            <a:prstGeom prst="rect">
              <a:avLst/>
            </a:prstGeom>
          </p:spPr>
        </p:pic>
        <p:pic>
          <p:nvPicPr>
            <p:cNvPr id="12" name="Picture 11"/>
            <p:cNvPicPr>
              <a:picLocks noChangeAspect="1"/>
            </p:cNvPicPr>
            <p:nvPr/>
          </p:nvPicPr>
          <p:blipFill>
            <a:blip r:embed="rId20"/>
            <a:stretch>
              <a:fillRect/>
            </a:stretch>
          </p:blipFill>
          <p:spPr>
            <a:xfrm>
              <a:off x="6022504" y="7730739"/>
              <a:ext cx="1299161" cy="304375"/>
            </a:xfrm>
            <a:prstGeom prst="rect">
              <a:avLst/>
            </a:prstGeom>
          </p:spPr>
        </p:pic>
        <p:pic>
          <p:nvPicPr>
            <p:cNvPr id="13" name="Picture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378248" y="8076853"/>
              <a:ext cx="802344" cy="500608"/>
            </a:xfrm>
            <a:prstGeom prst="rect">
              <a:avLst/>
            </a:prstGeom>
          </p:spPr>
        </p:pic>
        <p:pic>
          <p:nvPicPr>
            <p:cNvPr id="14" name="Picture 1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59352" y="8009986"/>
              <a:ext cx="1106744" cy="523859"/>
            </a:xfrm>
            <a:prstGeom prst="rect">
              <a:avLst/>
            </a:prstGeom>
          </p:spPr>
        </p:pic>
        <p:pic>
          <p:nvPicPr>
            <p:cNvPr id="16" name="Picture 15"/>
            <p:cNvPicPr>
              <a:picLocks noChangeAspect="1"/>
            </p:cNvPicPr>
            <p:nvPr/>
          </p:nvPicPr>
          <p:blipFill>
            <a:blip r:embed="rId23"/>
            <a:stretch>
              <a:fillRect/>
            </a:stretch>
          </p:blipFill>
          <p:spPr>
            <a:xfrm>
              <a:off x="10430298" y="8290432"/>
              <a:ext cx="1589281" cy="278821"/>
            </a:xfrm>
            <a:prstGeom prst="rect">
              <a:avLst/>
            </a:prstGeom>
          </p:spPr>
        </p:pic>
        <p:pic>
          <p:nvPicPr>
            <p:cNvPr id="18" name="Picture 17"/>
            <p:cNvPicPr>
              <a:picLocks noChangeAspect="1"/>
            </p:cNvPicPr>
            <p:nvPr/>
          </p:nvPicPr>
          <p:blipFill>
            <a:blip r:embed="rId24"/>
            <a:stretch>
              <a:fillRect/>
            </a:stretch>
          </p:blipFill>
          <p:spPr>
            <a:xfrm>
              <a:off x="8739502" y="7980605"/>
              <a:ext cx="485867" cy="554816"/>
            </a:xfrm>
            <a:prstGeom prst="rect">
              <a:avLst/>
            </a:prstGeom>
          </p:spPr>
        </p:pic>
        <p:pic>
          <p:nvPicPr>
            <p:cNvPr id="3" name="Picture 2"/>
            <p:cNvPicPr>
              <a:picLocks noChangeAspect="1"/>
            </p:cNvPicPr>
            <p:nvPr/>
          </p:nvPicPr>
          <p:blipFill>
            <a:blip r:embed="rId25"/>
            <a:stretch>
              <a:fillRect/>
            </a:stretch>
          </p:blipFill>
          <p:spPr>
            <a:xfrm>
              <a:off x="7316258" y="8174738"/>
              <a:ext cx="1328970" cy="345113"/>
            </a:xfrm>
            <a:prstGeom prst="rect">
              <a:avLst/>
            </a:prstGeom>
          </p:spPr>
        </p:pic>
        <p:pic>
          <p:nvPicPr>
            <p:cNvPr id="15" name="Picture 1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87712" y="7201846"/>
              <a:ext cx="1271569" cy="278853"/>
            </a:xfrm>
            <a:prstGeom prst="rect">
              <a:avLst/>
            </a:prstGeom>
          </p:spPr>
        </p:pic>
        <p:pic>
          <p:nvPicPr>
            <p:cNvPr id="28" name="Picture 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045167" y="8157182"/>
              <a:ext cx="1035648" cy="348495"/>
            </a:xfrm>
            <a:prstGeom prst="rect">
              <a:avLst/>
            </a:prstGeom>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466651" y="7214600"/>
              <a:ext cx="552722" cy="551368"/>
            </a:xfrm>
            <a:prstGeom prst="rect">
              <a:avLst/>
            </a:prstGeom>
          </p:spPr>
        </p:pic>
        <p:pic>
          <p:nvPicPr>
            <p:cNvPr id="34" name="Picture 3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005618" y="7570906"/>
              <a:ext cx="765931" cy="421262"/>
            </a:xfrm>
            <a:prstGeom prst="rect">
              <a:avLst/>
            </a:prstGeom>
          </p:spPr>
        </p:pic>
        <p:pic>
          <p:nvPicPr>
            <p:cNvPr id="35" name="Picture 3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09689" y="7788026"/>
              <a:ext cx="1258812" cy="303518"/>
            </a:xfrm>
            <a:prstGeom prst="rect">
              <a:avLst/>
            </a:prstGeom>
          </p:spPr>
        </p:pic>
        <p:pic>
          <p:nvPicPr>
            <p:cNvPr id="70" name="Picture 6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6397" y="8086408"/>
              <a:ext cx="736580" cy="491053"/>
            </a:xfrm>
            <a:prstGeom prst="rect">
              <a:avLst/>
            </a:prstGeom>
          </p:spPr>
        </p:pic>
        <p:pic>
          <p:nvPicPr>
            <p:cNvPr id="104" name="Picture 10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27966" y="7249929"/>
              <a:ext cx="1126541" cy="173939"/>
            </a:xfrm>
            <a:prstGeom prst="rect">
              <a:avLst/>
            </a:prstGeom>
          </p:spPr>
        </p:pic>
      </p:grpSp>
    </p:spTree>
    <p:extLst>
      <p:ext uri="{BB962C8B-B14F-4D97-AF65-F5344CB8AC3E}">
        <p14:creationId xmlns:p14="http://schemas.microsoft.com/office/powerpoint/2010/main" val="12807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decel="100000" fill="hold" nodeType="clickEffect">
                                  <p:stCondLst>
                                    <p:cond delay="0"/>
                                  </p:stCondLst>
                                  <p:childTnLst>
                                    <p:animMotion origin="layout" path="M -4.75874E-6 7.44439E-7 L -4.75874E-6 -0.27485 " pathEditMode="relative" rAng="0" ptsTypes="AA">
                                      <p:cBhvr>
                                        <p:cTn id="11" dur="1000" fill="hold"/>
                                        <p:tgtEl>
                                          <p:spTgt spid="106"/>
                                        </p:tgtEl>
                                        <p:attrNameLst>
                                          <p:attrName>ppt_x</p:attrName>
                                          <p:attrName>ppt_y</p:attrName>
                                        </p:attrNameLst>
                                      </p:cBhvr>
                                      <p:rCtr x="0" y="-13754"/>
                                    </p:animMotion>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2" fill="hold" nodeType="withEffect">
                                  <p:stCondLst>
                                    <p:cond delay="25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2" name="Group 1"/>
          <p:cNvGrpSpPr/>
          <p:nvPr/>
        </p:nvGrpSpPr>
        <p:grpSpPr>
          <a:xfrm>
            <a:off x="5882530" y="2371330"/>
            <a:ext cx="2182814" cy="2369574"/>
            <a:chOff x="5617042" y="2027055"/>
            <a:chExt cx="2182814" cy="2369574"/>
          </a:xfrm>
        </p:grpSpPr>
        <p:sp>
          <p:nvSpPr>
            <p:cNvPr id="23" name="Oval 22"/>
            <p:cNvSpPr/>
            <p:nvPr/>
          </p:nvSpPr>
          <p:spPr bwMode="auto">
            <a:xfrm>
              <a:off x="5976109" y="2027055"/>
              <a:ext cx="1464681" cy="1464681"/>
            </a:xfrm>
            <a:prstGeom prst="ellipse">
              <a:avLst/>
            </a:prstGeom>
            <a:solidFill>
              <a:srgbClr val="00336A"/>
            </a:solidFill>
            <a:ln w="1270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7" name="Rectangle 26"/>
            <p:cNvSpPr/>
            <p:nvPr/>
          </p:nvSpPr>
          <p:spPr bwMode="auto">
            <a:xfrm>
              <a:off x="5617042" y="3729879"/>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Hyper-scale</a:t>
              </a:r>
            </a:p>
          </p:txBody>
        </p:sp>
        <p:grpSp>
          <p:nvGrpSpPr>
            <p:cNvPr id="13" name="Group 12"/>
            <p:cNvGrpSpPr/>
            <p:nvPr/>
          </p:nvGrpSpPr>
          <p:grpSpPr>
            <a:xfrm>
              <a:off x="6239671" y="2490872"/>
              <a:ext cx="937556" cy="537047"/>
              <a:chOff x="6054725" y="2508250"/>
              <a:chExt cx="490538" cy="280988"/>
            </a:xfrm>
          </p:grpSpPr>
          <p:sp>
            <p:nvSpPr>
              <p:cNvPr id="10" name="Freeform 8"/>
              <p:cNvSpPr>
                <a:spLocks/>
              </p:cNvSpPr>
              <p:nvPr/>
            </p:nvSpPr>
            <p:spPr bwMode="auto">
              <a:xfrm>
                <a:off x="6438900" y="2508250"/>
                <a:ext cx="92075" cy="93662"/>
              </a:xfrm>
              <a:custGeom>
                <a:avLst/>
                <a:gdLst>
                  <a:gd name="T0" fmla="*/ 58 w 58"/>
                  <a:gd name="T1" fmla="*/ 59 h 59"/>
                  <a:gd name="T2" fmla="*/ 58 w 58"/>
                  <a:gd name="T3" fmla="*/ 0 h 59"/>
                  <a:gd name="T4" fmla="*/ 0 w 58"/>
                  <a:gd name="T5" fmla="*/ 0 h 59"/>
                </a:gdLst>
                <a:ahLst/>
                <a:cxnLst>
                  <a:cxn ang="0">
                    <a:pos x="T0" y="T1"/>
                  </a:cxn>
                  <a:cxn ang="0">
                    <a:pos x="T2" y="T3"/>
                  </a:cxn>
                  <a:cxn ang="0">
                    <a:pos x="T4" y="T5"/>
                  </a:cxn>
                </a:cxnLst>
                <a:rect l="0" t="0" r="r" b="b"/>
                <a:pathLst>
                  <a:path w="58" h="59">
                    <a:moveTo>
                      <a:pt x="58" y="59"/>
                    </a:moveTo>
                    <a:lnTo>
                      <a:pt x="58" y="0"/>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7" name="Line 5"/>
              <p:cNvSpPr>
                <a:spLocks noChangeShapeType="1"/>
              </p:cNvSpPr>
              <p:nvPr/>
            </p:nvSpPr>
            <p:spPr bwMode="auto">
              <a:xfrm>
                <a:off x="6054725"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8" name="Line 6"/>
              <p:cNvSpPr>
                <a:spLocks noChangeShapeType="1"/>
              </p:cNvSpPr>
              <p:nvPr/>
            </p:nvSpPr>
            <p:spPr bwMode="auto">
              <a:xfrm>
                <a:off x="6146800"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9" name="Freeform 7"/>
              <p:cNvSpPr>
                <a:spLocks/>
              </p:cNvSpPr>
              <p:nvPr/>
            </p:nvSpPr>
            <p:spPr bwMode="auto">
              <a:xfrm>
                <a:off x="6238875" y="2508250"/>
                <a:ext cx="292100" cy="219075"/>
              </a:xfrm>
              <a:custGeom>
                <a:avLst/>
                <a:gdLst>
                  <a:gd name="T0" fmla="*/ 0 w 184"/>
                  <a:gd name="T1" fmla="*/ 138 h 138"/>
                  <a:gd name="T2" fmla="*/ 48 w 184"/>
                  <a:gd name="T3" fmla="*/ 138 h 138"/>
                  <a:gd name="T4" fmla="*/ 184 w 184"/>
                  <a:gd name="T5" fmla="*/ 0 h 138"/>
                </a:gdLst>
                <a:ahLst/>
                <a:cxnLst>
                  <a:cxn ang="0">
                    <a:pos x="T0" y="T1"/>
                  </a:cxn>
                  <a:cxn ang="0">
                    <a:pos x="T2" y="T3"/>
                  </a:cxn>
                  <a:cxn ang="0">
                    <a:pos x="T4" y="T5"/>
                  </a:cxn>
                </a:cxnLst>
                <a:rect l="0" t="0" r="r" b="b"/>
                <a:pathLst>
                  <a:path w="184" h="138">
                    <a:moveTo>
                      <a:pt x="0" y="138"/>
                    </a:moveTo>
                    <a:lnTo>
                      <a:pt x="48" y="138"/>
                    </a:lnTo>
                    <a:lnTo>
                      <a:pt x="184"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11" name="Line 9"/>
              <p:cNvSpPr>
                <a:spLocks noChangeShapeType="1"/>
              </p:cNvSpPr>
              <p:nvPr/>
            </p:nvSpPr>
            <p:spPr bwMode="auto">
              <a:xfrm>
                <a:off x="6054725" y="2789238"/>
                <a:ext cx="490538"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grpSp>
        <p:nvGrpSpPr>
          <p:cNvPr id="5" name="Group 4"/>
          <p:cNvGrpSpPr/>
          <p:nvPr/>
        </p:nvGrpSpPr>
        <p:grpSpPr>
          <a:xfrm>
            <a:off x="9885005" y="2371330"/>
            <a:ext cx="2182814" cy="2369574"/>
            <a:chOff x="7748292" y="2135948"/>
            <a:chExt cx="2182814" cy="2369574"/>
          </a:xfrm>
        </p:grpSpPr>
        <p:sp>
          <p:nvSpPr>
            <p:cNvPr id="17" name="Oval 16"/>
            <p:cNvSpPr/>
            <p:nvPr/>
          </p:nvSpPr>
          <p:spPr bwMode="auto">
            <a:xfrm>
              <a:off x="8107359" y="2135948"/>
              <a:ext cx="1464681" cy="1464681"/>
            </a:xfrm>
            <a:prstGeom prst="ellipse">
              <a:avLst/>
            </a:prstGeom>
            <a:solidFill>
              <a:srgbClr val="00336A"/>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6" name="Rectangle 25"/>
            <p:cNvSpPr/>
            <p:nvPr/>
          </p:nvSpPr>
          <p:spPr bwMode="auto">
            <a:xfrm>
              <a:off x="7748292"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Trustworthy</a:t>
              </a:r>
            </a:p>
          </p:txBody>
        </p:sp>
        <p:sp>
          <p:nvSpPr>
            <p:cNvPr id="29" name="Freeform 13"/>
            <p:cNvSpPr>
              <a:spLocks noEditPoints="1"/>
            </p:cNvSpPr>
            <p:nvPr/>
          </p:nvSpPr>
          <p:spPr bwMode="auto">
            <a:xfrm>
              <a:off x="8350924" y="2558559"/>
              <a:ext cx="977551" cy="619459"/>
            </a:xfrm>
            <a:custGeom>
              <a:avLst/>
              <a:gdLst>
                <a:gd name="T0" fmla="*/ 141 w 198"/>
                <a:gd name="T1" fmla="*/ 22 h 124"/>
                <a:gd name="T2" fmla="*/ 88 w 198"/>
                <a:gd name="T3" fmla="*/ 11 h 124"/>
                <a:gd name="T4" fmla="*/ 0 w 198"/>
                <a:gd name="T5" fmla="*/ 54 h 124"/>
                <a:gd name="T6" fmla="*/ 38 w 198"/>
                <a:gd name="T7" fmla="*/ 97 h 124"/>
                <a:gd name="T8" fmla="*/ 52 w 198"/>
                <a:gd name="T9" fmla="*/ 104 h 124"/>
                <a:gd name="T10" fmla="*/ 61 w 198"/>
                <a:gd name="T11" fmla="*/ 107 h 124"/>
                <a:gd name="T12" fmla="*/ 78 w 198"/>
                <a:gd name="T13" fmla="*/ 120 h 124"/>
                <a:gd name="T14" fmla="*/ 97 w 198"/>
                <a:gd name="T15" fmla="*/ 118 h 124"/>
                <a:gd name="T16" fmla="*/ 103 w 198"/>
                <a:gd name="T17" fmla="*/ 116 h 124"/>
                <a:gd name="T18" fmla="*/ 122 w 198"/>
                <a:gd name="T19" fmla="*/ 112 h 124"/>
                <a:gd name="T20" fmla="*/ 135 w 198"/>
                <a:gd name="T21" fmla="*/ 103 h 124"/>
                <a:gd name="T22" fmla="*/ 147 w 198"/>
                <a:gd name="T23" fmla="*/ 96 h 124"/>
                <a:gd name="T24" fmla="*/ 162 w 198"/>
                <a:gd name="T25" fmla="*/ 83 h 124"/>
                <a:gd name="T26" fmla="*/ 53 w 198"/>
                <a:gd name="T27" fmla="*/ 86 h 124"/>
                <a:gd name="T28" fmla="*/ 44 w 198"/>
                <a:gd name="T29" fmla="*/ 91 h 124"/>
                <a:gd name="T30" fmla="*/ 55 w 198"/>
                <a:gd name="T31" fmla="*/ 75 h 124"/>
                <a:gd name="T32" fmla="*/ 60 w 198"/>
                <a:gd name="T33" fmla="*/ 80 h 124"/>
                <a:gd name="T34" fmla="*/ 64 w 198"/>
                <a:gd name="T35" fmla="*/ 97 h 124"/>
                <a:gd name="T36" fmla="*/ 61 w 198"/>
                <a:gd name="T37" fmla="*/ 99 h 124"/>
                <a:gd name="T38" fmla="*/ 67 w 198"/>
                <a:gd name="T39" fmla="*/ 84 h 124"/>
                <a:gd name="T40" fmla="*/ 73 w 198"/>
                <a:gd name="T41" fmla="*/ 88 h 124"/>
                <a:gd name="T42" fmla="*/ 78 w 198"/>
                <a:gd name="T43" fmla="*/ 104 h 124"/>
                <a:gd name="T44" fmla="*/ 70 w 198"/>
                <a:gd name="T45" fmla="*/ 107 h 124"/>
                <a:gd name="T46" fmla="*/ 79 w 198"/>
                <a:gd name="T47" fmla="*/ 93 h 124"/>
                <a:gd name="T48" fmla="*/ 85 w 198"/>
                <a:gd name="T49" fmla="*/ 92 h 124"/>
                <a:gd name="T50" fmla="*/ 96 w 198"/>
                <a:gd name="T51" fmla="*/ 107 h 124"/>
                <a:gd name="T52" fmla="*/ 82 w 198"/>
                <a:gd name="T53" fmla="*/ 112 h 124"/>
                <a:gd name="T54" fmla="*/ 86 w 198"/>
                <a:gd name="T55" fmla="*/ 107 h 124"/>
                <a:gd name="T56" fmla="*/ 91 w 198"/>
                <a:gd name="T57" fmla="*/ 102 h 124"/>
                <a:gd name="T58" fmla="*/ 96 w 198"/>
                <a:gd name="T59" fmla="*/ 107 h 124"/>
                <a:gd name="T60" fmla="*/ 128 w 198"/>
                <a:gd name="T61" fmla="*/ 67 h 124"/>
                <a:gd name="T62" fmla="*/ 122 w 198"/>
                <a:gd name="T63" fmla="*/ 72 h 124"/>
                <a:gd name="T64" fmla="*/ 139 w 198"/>
                <a:gd name="T65" fmla="*/ 94 h 124"/>
                <a:gd name="T66" fmla="*/ 132 w 198"/>
                <a:gd name="T67" fmla="*/ 93 h 124"/>
                <a:gd name="T68" fmla="*/ 125 w 198"/>
                <a:gd name="T69" fmla="*/ 97 h 124"/>
                <a:gd name="T70" fmla="*/ 128 w 198"/>
                <a:gd name="T71" fmla="*/ 101 h 124"/>
                <a:gd name="T72" fmla="*/ 119 w 198"/>
                <a:gd name="T73" fmla="*/ 101 h 124"/>
                <a:gd name="T74" fmla="*/ 106 w 198"/>
                <a:gd name="T75" fmla="*/ 88 h 124"/>
                <a:gd name="T76" fmla="*/ 113 w 198"/>
                <a:gd name="T77" fmla="*/ 111 h 124"/>
                <a:gd name="T78" fmla="*/ 105 w 198"/>
                <a:gd name="T79" fmla="*/ 104 h 124"/>
                <a:gd name="T80" fmla="*/ 90 w 198"/>
                <a:gd name="T81" fmla="*/ 87 h 124"/>
                <a:gd name="T82" fmla="*/ 70 w 198"/>
                <a:gd name="T83" fmla="*/ 74 h 124"/>
                <a:gd name="T84" fmla="*/ 49 w 198"/>
                <a:gd name="T85" fmla="*/ 70 h 124"/>
                <a:gd name="T86" fmla="*/ 36 w 198"/>
                <a:gd name="T87" fmla="*/ 14 h 124"/>
                <a:gd name="T88" fmla="*/ 81 w 198"/>
                <a:gd name="T89" fmla="*/ 18 h 124"/>
                <a:gd name="T90" fmla="*/ 77 w 198"/>
                <a:gd name="T91" fmla="*/ 39 h 124"/>
                <a:gd name="T92" fmla="*/ 104 w 198"/>
                <a:gd name="T93" fmla="*/ 33 h 124"/>
                <a:gd name="T94" fmla="*/ 153 w 198"/>
                <a:gd name="T95" fmla="*/ 82 h 124"/>
                <a:gd name="T96" fmla="*/ 158 w 198"/>
                <a:gd name="T97" fmla="*/ 76 h 124"/>
                <a:gd name="T98" fmla="*/ 116 w 198"/>
                <a:gd name="T99" fmla="*/ 47 h 124"/>
                <a:gd name="T100" fmla="*/ 97 w 198"/>
                <a:gd name="T101" fmla="*/ 25 h 124"/>
                <a:gd name="T102" fmla="*/ 81 w 198"/>
                <a:gd name="T103" fmla="*/ 30 h 124"/>
                <a:gd name="T104" fmla="*/ 110 w 198"/>
                <a:gd name="T105" fmla="*/ 15 h 124"/>
                <a:gd name="T106" fmla="*/ 188 w 198"/>
                <a:gd name="T10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24">
                  <a:moveTo>
                    <a:pt x="198" y="65"/>
                  </a:moveTo>
                  <a:cubicBezTo>
                    <a:pt x="176" y="8"/>
                    <a:pt x="176" y="8"/>
                    <a:pt x="176" y="8"/>
                  </a:cubicBezTo>
                  <a:cubicBezTo>
                    <a:pt x="141" y="22"/>
                    <a:pt x="141" y="22"/>
                    <a:pt x="141" y="22"/>
                  </a:cubicBezTo>
                  <a:cubicBezTo>
                    <a:pt x="114" y="8"/>
                    <a:pt x="114" y="8"/>
                    <a:pt x="114" y="8"/>
                  </a:cubicBezTo>
                  <a:cubicBezTo>
                    <a:pt x="113" y="8"/>
                    <a:pt x="99" y="0"/>
                    <a:pt x="90" y="9"/>
                  </a:cubicBezTo>
                  <a:cubicBezTo>
                    <a:pt x="88" y="11"/>
                    <a:pt x="88" y="11"/>
                    <a:pt x="88" y="11"/>
                  </a:cubicBezTo>
                  <a:cubicBezTo>
                    <a:pt x="80" y="8"/>
                    <a:pt x="68" y="7"/>
                    <a:pt x="56" y="16"/>
                  </a:cubicBezTo>
                  <a:cubicBezTo>
                    <a:pt x="33" y="3"/>
                    <a:pt x="33" y="3"/>
                    <a:pt x="33" y="3"/>
                  </a:cubicBezTo>
                  <a:cubicBezTo>
                    <a:pt x="0" y="54"/>
                    <a:pt x="0" y="54"/>
                    <a:pt x="0" y="54"/>
                  </a:cubicBezTo>
                  <a:cubicBezTo>
                    <a:pt x="37" y="82"/>
                    <a:pt x="37" y="82"/>
                    <a:pt x="37" y="82"/>
                  </a:cubicBezTo>
                  <a:cubicBezTo>
                    <a:pt x="35" y="84"/>
                    <a:pt x="34" y="86"/>
                    <a:pt x="34" y="89"/>
                  </a:cubicBezTo>
                  <a:cubicBezTo>
                    <a:pt x="34" y="92"/>
                    <a:pt x="36" y="95"/>
                    <a:pt x="38" y="97"/>
                  </a:cubicBezTo>
                  <a:cubicBezTo>
                    <a:pt x="40" y="99"/>
                    <a:pt x="43" y="100"/>
                    <a:pt x="46" y="100"/>
                  </a:cubicBezTo>
                  <a:cubicBezTo>
                    <a:pt x="47" y="100"/>
                    <a:pt x="49" y="100"/>
                    <a:pt x="50" y="100"/>
                  </a:cubicBezTo>
                  <a:cubicBezTo>
                    <a:pt x="50" y="101"/>
                    <a:pt x="51" y="102"/>
                    <a:pt x="52" y="104"/>
                  </a:cubicBezTo>
                  <a:cubicBezTo>
                    <a:pt x="55" y="106"/>
                    <a:pt x="57" y="107"/>
                    <a:pt x="61" y="107"/>
                  </a:cubicBezTo>
                  <a:cubicBezTo>
                    <a:pt x="61" y="107"/>
                    <a:pt x="61" y="107"/>
                    <a:pt x="61" y="107"/>
                  </a:cubicBezTo>
                  <a:cubicBezTo>
                    <a:pt x="61" y="107"/>
                    <a:pt x="61" y="107"/>
                    <a:pt x="61" y="107"/>
                  </a:cubicBezTo>
                  <a:cubicBezTo>
                    <a:pt x="62" y="109"/>
                    <a:pt x="63" y="111"/>
                    <a:pt x="64" y="113"/>
                  </a:cubicBezTo>
                  <a:cubicBezTo>
                    <a:pt x="67" y="116"/>
                    <a:pt x="71" y="117"/>
                    <a:pt x="75" y="116"/>
                  </a:cubicBezTo>
                  <a:cubicBezTo>
                    <a:pt x="76" y="117"/>
                    <a:pt x="76" y="119"/>
                    <a:pt x="78" y="120"/>
                  </a:cubicBezTo>
                  <a:cubicBezTo>
                    <a:pt x="80" y="123"/>
                    <a:pt x="83" y="124"/>
                    <a:pt x="86" y="124"/>
                  </a:cubicBezTo>
                  <a:cubicBezTo>
                    <a:pt x="89" y="124"/>
                    <a:pt x="92" y="123"/>
                    <a:pt x="94" y="120"/>
                  </a:cubicBezTo>
                  <a:cubicBezTo>
                    <a:pt x="97" y="118"/>
                    <a:pt x="97" y="118"/>
                    <a:pt x="97" y="118"/>
                  </a:cubicBezTo>
                  <a:cubicBezTo>
                    <a:pt x="97" y="118"/>
                    <a:pt x="97" y="118"/>
                    <a:pt x="97" y="118"/>
                  </a:cubicBezTo>
                  <a:cubicBezTo>
                    <a:pt x="100" y="114"/>
                    <a:pt x="100" y="114"/>
                    <a:pt x="100" y="114"/>
                  </a:cubicBezTo>
                  <a:cubicBezTo>
                    <a:pt x="103" y="116"/>
                    <a:pt x="103" y="116"/>
                    <a:pt x="103" y="116"/>
                  </a:cubicBezTo>
                  <a:cubicBezTo>
                    <a:pt x="105" y="119"/>
                    <a:pt x="108" y="120"/>
                    <a:pt x="111" y="120"/>
                  </a:cubicBezTo>
                  <a:cubicBezTo>
                    <a:pt x="114" y="120"/>
                    <a:pt x="117" y="119"/>
                    <a:pt x="119" y="116"/>
                  </a:cubicBezTo>
                  <a:cubicBezTo>
                    <a:pt x="120" y="115"/>
                    <a:pt x="121" y="114"/>
                    <a:pt x="122" y="112"/>
                  </a:cubicBezTo>
                  <a:cubicBezTo>
                    <a:pt x="122" y="112"/>
                    <a:pt x="123" y="112"/>
                    <a:pt x="124" y="112"/>
                  </a:cubicBezTo>
                  <a:cubicBezTo>
                    <a:pt x="127" y="112"/>
                    <a:pt x="130" y="111"/>
                    <a:pt x="132" y="109"/>
                  </a:cubicBezTo>
                  <a:cubicBezTo>
                    <a:pt x="134" y="107"/>
                    <a:pt x="135" y="105"/>
                    <a:pt x="135" y="103"/>
                  </a:cubicBezTo>
                  <a:cubicBezTo>
                    <a:pt x="136" y="103"/>
                    <a:pt x="136" y="103"/>
                    <a:pt x="136" y="103"/>
                  </a:cubicBezTo>
                  <a:cubicBezTo>
                    <a:pt x="139" y="103"/>
                    <a:pt x="142" y="102"/>
                    <a:pt x="144" y="100"/>
                  </a:cubicBezTo>
                  <a:cubicBezTo>
                    <a:pt x="145" y="99"/>
                    <a:pt x="146" y="97"/>
                    <a:pt x="147" y="96"/>
                  </a:cubicBezTo>
                  <a:cubicBezTo>
                    <a:pt x="148" y="96"/>
                    <a:pt x="149" y="96"/>
                    <a:pt x="151" y="96"/>
                  </a:cubicBezTo>
                  <a:cubicBezTo>
                    <a:pt x="154" y="96"/>
                    <a:pt x="157" y="95"/>
                    <a:pt x="159" y="93"/>
                  </a:cubicBezTo>
                  <a:cubicBezTo>
                    <a:pt x="162" y="90"/>
                    <a:pt x="163" y="87"/>
                    <a:pt x="162" y="83"/>
                  </a:cubicBezTo>
                  <a:lnTo>
                    <a:pt x="198" y="65"/>
                  </a:lnTo>
                  <a:close/>
                  <a:moveTo>
                    <a:pt x="53" y="86"/>
                  </a:moveTo>
                  <a:cubicBezTo>
                    <a:pt x="53" y="86"/>
                    <a:pt x="53" y="86"/>
                    <a:pt x="53" y="86"/>
                  </a:cubicBezTo>
                  <a:cubicBezTo>
                    <a:pt x="53" y="86"/>
                    <a:pt x="53" y="86"/>
                    <a:pt x="53" y="86"/>
                  </a:cubicBezTo>
                  <a:cubicBezTo>
                    <a:pt x="48" y="91"/>
                    <a:pt x="48" y="91"/>
                    <a:pt x="48" y="91"/>
                  </a:cubicBezTo>
                  <a:cubicBezTo>
                    <a:pt x="47" y="93"/>
                    <a:pt x="45" y="93"/>
                    <a:pt x="44" y="91"/>
                  </a:cubicBezTo>
                  <a:cubicBezTo>
                    <a:pt x="43" y="91"/>
                    <a:pt x="42" y="90"/>
                    <a:pt x="42" y="89"/>
                  </a:cubicBezTo>
                  <a:cubicBezTo>
                    <a:pt x="42" y="88"/>
                    <a:pt x="43" y="87"/>
                    <a:pt x="44" y="86"/>
                  </a:cubicBezTo>
                  <a:cubicBezTo>
                    <a:pt x="55" y="75"/>
                    <a:pt x="55" y="75"/>
                    <a:pt x="55" y="75"/>
                  </a:cubicBezTo>
                  <a:cubicBezTo>
                    <a:pt x="56" y="74"/>
                    <a:pt x="58" y="74"/>
                    <a:pt x="60" y="75"/>
                  </a:cubicBezTo>
                  <a:cubicBezTo>
                    <a:pt x="61" y="77"/>
                    <a:pt x="61" y="79"/>
                    <a:pt x="60" y="80"/>
                  </a:cubicBezTo>
                  <a:cubicBezTo>
                    <a:pt x="60" y="80"/>
                    <a:pt x="60" y="80"/>
                    <a:pt x="60" y="80"/>
                  </a:cubicBezTo>
                  <a:cubicBezTo>
                    <a:pt x="54" y="86"/>
                    <a:pt x="54" y="86"/>
                    <a:pt x="54" y="86"/>
                  </a:cubicBezTo>
                  <a:lnTo>
                    <a:pt x="53" y="86"/>
                  </a:lnTo>
                  <a:close/>
                  <a:moveTo>
                    <a:pt x="64" y="97"/>
                  </a:moveTo>
                  <a:cubicBezTo>
                    <a:pt x="63" y="98"/>
                    <a:pt x="63" y="98"/>
                    <a:pt x="63" y="98"/>
                  </a:cubicBezTo>
                  <a:cubicBezTo>
                    <a:pt x="62" y="99"/>
                    <a:pt x="61" y="99"/>
                    <a:pt x="61" y="99"/>
                  </a:cubicBezTo>
                  <a:cubicBezTo>
                    <a:pt x="61" y="99"/>
                    <a:pt x="61" y="99"/>
                    <a:pt x="61" y="99"/>
                  </a:cubicBezTo>
                  <a:cubicBezTo>
                    <a:pt x="60" y="99"/>
                    <a:pt x="59" y="99"/>
                    <a:pt x="58" y="98"/>
                  </a:cubicBezTo>
                  <a:cubicBezTo>
                    <a:pt x="57" y="97"/>
                    <a:pt x="57" y="94"/>
                    <a:pt x="59" y="92"/>
                  </a:cubicBezTo>
                  <a:cubicBezTo>
                    <a:pt x="67" y="84"/>
                    <a:pt x="67" y="84"/>
                    <a:pt x="67" y="84"/>
                  </a:cubicBezTo>
                  <a:cubicBezTo>
                    <a:pt x="68" y="83"/>
                    <a:pt x="69" y="82"/>
                    <a:pt x="71" y="82"/>
                  </a:cubicBezTo>
                  <a:cubicBezTo>
                    <a:pt x="72" y="82"/>
                    <a:pt x="73" y="82"/>
                    <a:pt x="73" y="83"/>
                  </a:cubicBezTo>
                  <a:cubicBezTo>
                    <a:pt x="75" y="84"/>
                    <a:pt x="75" y="86"/>
                    <a:pt x="73" y="88"/>
                  </a:cubicBezTo>
                  <a:cubicBezTo>
                    <a:pt x="64" y="96"/>
                    <a:pt x="64" y="96"/>
                    <a:pt x="64" y="96"/>
                  </a:cubicBezTo>
                  <a:cubicBezTo>
                    <a:pt x="64" y="96"/>
                    <a:pt x="64" y="96"/>
                    <a:pt x="64" y="97"/>
                  </a:cubicBezTo>
                  <a:close/>
                  <a:moveTo>
                    <a:pt x="78" y="104"/>
                  </a:moveTo>
                  <a:cubicBezTo>
                    <a:pt x="78" y="104"/>
                    <a:pt x="78" y="104"/>
                    <a:pt x="77" y="104"/>
                  </a:cubicBezTo>
                  <a:cubicBezTo>
                    <a:pt x="75" y="107"/>
                    <a:pt x="75" y="107"/>
                    <a:pt x="75" y="107"/>
                  </a:cubicBezTo>
                  <a:cubicBezTo>
                    <a:pt x="74" y="108"/>
                    <a:pt x="71" y="108"/>
                    <a:pt x="70" y="107"/>
                  </a:cubicBezTo>
                  <a:cubicBezTo>
                    <a:pt x="69" y="106"/>
                    <a:pt x="69" y="104"/>
                    <a:pt x="70" y="102"/>
                  </a:cubicBezTo>
                  <a:cubicBezTo>
                    <a:pt x="79" y="93"/>
                    <a:pt x="79" y="93"/>
                    <a:pt x="79" y="93"/>
                  </a:cubicBezTo>
                  <a:cubicBezTo>
                    <a:pt x="79" y="93"/>
                    <a:pt x="79" y="93"/>
                    <a:pt x="79" y="93"/>
                  </a:cubicBezTo>
                  <a:cubicBezTo>
                    <a:pt x="80" y="92"/>
                    <a:pt x="80" y="92"/>
                    <a:pt x="80" y="92"/>
                  </a:cubicBezTo>
                  <a:cubicBezTo>
                    <a:pt x="80" y="92"/>
                    <a:pt x="81" y="91"/>
                    <a:pt x="82" y="91"/>
                  </a:cubicBezTo>
                  <a:cubicBezTo>
                    <a:pt x="83" y="91"/>
                    <a:pt x="84" y="92"/>
                    <a:pt x="85" y="92"/>
                  </a:cubicBezTo>
                  <a:cubicBezTo>
                    <a:pt x="86" y="94"/>
                    <a:pt x="86" y="95"/>
                    <a:pt x="85" y="97"/>
                  </a:cubicBezTo>
                  <a:cubicBezTo>
                    <a:pt x="78" y="104"/>
                    <a:pt x="78" y="104"/>
                    <a:pt x="78" y="104"/>
                  </a:cubicBezTo>
                  <a:close/>
                  <a:moveTo>
                    <a:pt x="96" y="107"/>
                  </a:moveTo>
                  <a:cubicBezTo>
                    <a:pt x="88" y="115"/>
                    <a:pt x="88" y="115"/>
                    <a:pt x="88" y="115"/>
                  </a:cubicBezTo>
                  <a:cubicBezTo>
                    <a:pt x="87" y="116"/>
                    <a:pt x="85" y="116"/>
                    <a:pt x="83" y="115"/>
                  </a:cubicBezTo>
                  <a:cubicBezTo>
                    <a:pt x="83" y="114"/>
                    <a:pt x="82" y="113"/>
                    <a:pt x="82" y="112"/>
                  </a:cubicBezTo>
                  <a:cubicBezTo>
                    <a:pt x="82" y="111"/>
                    <a:pt x="83" y="111"/>
                    <a:pt x="83" y="110"/>
                  </a:cubicBezTo>
                  <a:cubicBezTo>
                    <a:pt x="86" y="107"/>
                    <a:pt x="86" y="107"/>
                    <a:pt x="86" y="107"/>
                  </a:cubicBezTo>
                  <a:cubicBezTo>
                    <a:pt x="86" y="107"/>
                    <a:pt x="86" y="107"/>
                    <a:pt x="86" y="107"/>
                  </a:cubicBezTo>
                  <a:cubicBezTo>
                    <a:pt x="90" y="103"/>
                    <a:pt x="90" y="103"/>
                    <a:pt x="90" y="103"/>
                  </a:cubicBezTo>
                  <a:cubicBezTo>
                    <a:pt x="91" y="103"/>
                    <a:pt x="91" y="102"/>
                    <a:pt x="91" y="102"/>
                  </a:cubicBezTo>
                  <a:cubicBezTo>
                    <a:pt x="91" y="102"/>
                    <a:pt x="91" y="102"/>
                    <a:pt x="91" y="102"/>
                  </a:cubicBezTo>
                  <a:cubicBezTo>
                    <a:pt x="93" y="101"/>
                    <a:pt x="95" y="101"/>
                    <a:pt x="96" y="102"/>
                  </a:cubicBezTo>
                  <a:cubicBezTo>
                    <a:pt x="97" y="103"/>
                    <a:pt x="97" y="103"/>
                    <a:pt x="97" y="104"/>
                  </a:cubicBezTo>
                  <a:cubicBezTo>
                    <a:pt x="97" y="105"/>
                    <a:pt x="97" y="106"/>
                    <a:pt x="96" y="107"/>
                  </a:cubicBezTo>
                  <a:close/>
                  <a:moveTo>
                    <a:pt x="153" y="87"/>
                  </a:moveTo>
                  <a:cubicBezTo>
                    <a:pt x="152" y="89"/>
                    <a:pt x="150" y="89"/>
                    <a:pt x="148" y="87"/>
                  </a:cubicBezTo>
                  <a:cubicBezTo>
                    <a:pt x="128" y="67"/>
                    <a:pt x="128" y="67"/>
                    <a:pt x="128" y="67"/>
                  </a:cubicBezTo>
                  <a:cubicBezTo>
                    <a:pt x="128" y="67"/>
                    <a:pt x="128" y="67"/>
                    <a:pt x="128" y="67"/>
                  </a:cubicBezTo>
                  <a:cubicBezTo>
                    <a:pt x="128" y="67"/>
                    <a:pt x="128" y="67"/>
                    <a:pt x="128" y="67"/>
                  </a:cubicBezTo>
                  <a:cubicBezTo>
                    <a:pt x="122" y="72"/>
                    <a:pt x="122" y="72"/>
                    <a:pt x="122" y="72"/>
                  </a:cubicBezTo>
                  <a:cubicBezTo>
                    <a:pt x="137" y="88"/>
                    <a:pt x="137" y="88"/>
                    <a:pt x="137" y="88"/>
                  </a:cubicBezTo>
                  <a:cubicBezTo>
                    <a:pt x="138" y="89"/>
                    <a:pt x="139" y="91"/>
                    <a:pt x="139" y="92"/>
                  </a:cubicBezTo>
                  <a:cubicBezTo>
                    <a:pt x="139" y="93"/>
                    <a:pt x="139" y="94"/>
                    <a:pt x="139" y="94"/>
                  </a:cubicBezTo>
                  <a:cubicBezTo>
                    <a:pt x="137" y="95"/>
                    <a:pt x="135" y="95"/>
                    <a:pt x="134" y="94"/>
                  </a:cubicBezTo>
                  <a:cubicBezTo>
                    <a:pt x="132" y="93"/>
                    <a:pt x="132" y="93"/>
                    <a:pt x="132" y="93"/>
                  </a:cubicBezTo>
                  <a:cubicBezTo>
                    <a:pt x="132" y="93"/>
                    <a:pt x="132" y="93"/>
                    <a:pt x="132" y="93"/>
                  </a:cubicBezTo>
                  <a:cubicBezTo>
                    <a:pt x="117" y="77"/>
                    <a:pt x="117" y="77"/>
                    <a:pt x="117" y="77"/>
                  </a:cubicBezTo>
                  <a:cubicBezTo>
                    <a:pt x="111" y="83"/>
                    <a:pt x="111" y="83"/>
                    <a:pt x="111" y="83"/>
                  </a:cubicBezTo>
                  <a:cubicBezTo>
                    <a:pt x="125" y="97"/>
                    <a:pt x="125" y="97"/>
                    <a:pt x="125" y="97"/>
                  </a:cubicBezTo>
                  <a:cubicBezTo>
                    <a:pt x="125" y="97"/>
                    <a:pt x="125" y="97"/>
                    <a:pt x="125" y="97"/>
                  </a:cubicBezTo>
                  <a:cubicBezTo>
                    <a:pt x="127" y="98"/>
                    <a:pt x="127" y="98"/>
                    <a:pt x="127" y="98"/>
                  </a:cubicBezTo>
                  <a:cubicBezTo>
                    <a:pt x="127" y="99"/>
                    <a:pt x="128" y="100"/>
                    <a:pt x="128" y="101"/>
                  </a:cubicBezTo>
                  <a:cubicBezTo>
                    <a:pt x="128" y="102"/>
                    <a:pt x="127" y="102"/>
                    <a:pt x="127" y="103"/>
                  </a:cubicBezTo>
                  <a:cubicBezTo>
                    <a:pt x="125" y="104"/>
                    <a:pt x="123" y="104"/>
                    <a:pt x="122" y="103"/>
                  </a:cubicBezTo>
                  <a:cubicBezTo>
                    <a:pt x="119" y="101"/>
                    <a:pt x="119" y="101"/>
                    <a:pt x="119" y="101"/>
                  </a:cubicBezTo>
                  <a:cubicBezTo>
                    <a:pt x="119" y="101"/>
                    <a:pt x="119" y="100"/>
                    <a:pt x="119" y="100"/>
                  </a:cubicBezTo>
                  <a:cubicBezTo>
                    <a:pt x="119" y="100"/>
                    <a:pt x="119" y="100"/>
                    <a:pt x="119" y="100"/>
                  </a:cubicBezTo>
                  <a:cubicBezTo>
                    <a:pt x="106" y="88"/>
                    <a:pt x="106" y="88"/>
                    <a:pt x="106" y="88"/>
                  </a:cubicBezTo>
                  <a:cubicBezTo>
                    <a:pt x="101" y="93"/>
                    <a:pt x="101" y="93"/>
                    <a:pt x="101" y="93"/>
                  </a:cubicBezTo>
                  <a:cubicBezTo>
                    <a:pt x="113" y="106"/>
                    <a:pt x="113" y="106"/>
                    <a:pt x="113" y="106"/>
                  </a:cubicBezTo>
                  <a:cubicBezTo>
                    <a:pt x="115" y="107"/>
                    <a:pt x="115" y="110"/>
                    <a:pt x="113" y="111"/>
                  </a:cubicBezTo>
                  <a:cubicBezTo>
                    <a:pt x="112" y="112"/>
                    <a:pt x="110" y="112"/>
                    <a:pt x="108" y="111"/>
                  </a:cubicBezTo>
                  <a:cubicBezTo>
                    <a:pt x="105" y="107"/>
                    <a:pt x="105" y="107"/>
                    <a:pt x="105" y="107"/>
                  </a:cubicBezTo>
                  <a:cubicBezTo>
                    <a:pt x="105" y="106"/>
                    <a:pt x="105" y="105"/>
                    <a:pt x="105" y="104"/>
                  </a:cubicBezTo>
                  <a:cubicBezTo>
                    <a:pt x="105" y="101"/>
                    <a:pt x="104" y="98"/>
                    <a:pt x="102" y="96"/>
                  </a:cubicBezTo>
                  <a:cubicBezTo>
                    <a:pt x="100" y="94"/>
                    <a:pt x="97" y="93"/>
                    <a:pt x="94" y="93"/>
                  </a:cubicBezTo>
                  <a:cubicBezTo>
                    <a:pt x="93" y="91"/>
                    <a:pt x="92" y="88"/>
                    <a:pt x="90" y="87"/>
                  </a:cubicBezTo>
                  <a:cubicBezTo>
                    <a:pt x="88" y="84"/>
                    <a:pt x="85" y="83"/>
                    <a:pt x="82" y="83"/>
                  </a:cubicBezTo>
                  <a:cubicBezTo>
                    <a:pt x="82" y="81"/>
                    <a:pt x="81" y="79"/>
                    <a:pt x="79" y="77"/>
                  </a:cubicBezTo>
                  <a:cubicBezTo>
                    <a:pt x="77" y="75"/>
                    <a:pt x="73" y="74"/>
                    <a:pt x="70" y="74"/>
                  </a:cubicBezTo>
                  <a:cubicBezTo>
                    <a:pt x="69" y="74"/>
                    <a:pt x="69" y="75"/>
                    <a:pt x="68" y="75"/>
                  </a:cubicBezTo>
                  <a:cubicBezTo>
                    <a:pt x="68" y="73"/>
                    <a:pt x="67" y="71"/>
                    <a:pt x="65" y="70"/>
                  </a:cubicBezTo>
                  <a:cubicBezTo>
                    <a:pt x="61" y="65"/>
                    <a:pt x="53" y="65"/>
                    <a:pt x="49" y="70"/>
                  </a:cubicBezTo>
                  <a:cubicBezTo>
                    <a:pt x="43" y="76"/>
                    <a:pt x="43" y="76"/>
                    <a:pt x="43" y="76"/>
                  </a:cubicBezTo>
                  <a:cubicBezTo>
                    <a:pt x="11" y="52"/>
                    <a:pt x="11" y="52"/>
                    <a:pt x="11" y="52"/>
                  </a:cubicBezTo>
                  <a:cubicBezTo>
                    <a:pt x="36" y="14"/>
                    <a:pt x="36" y="14"/>
                    <a:pt x="36" y="14"/>
                  </a:cubicBezTo>
                  <a:cubicBezTo>
                    <a:pt x="57" y="26"/>
                    <a:pt x="57" y="26"/>
                    <a:pt x="57" y="26"/>
                  </a:cubicBezTo>
                  <a:cubicBezTo>
                    <a:pt x="59" y="24"/>
                    <a:pt x="59" y="24"/>
                    <a:pt x="59" y="24"/>
                  </a:cubicBezTo>
                  <a:cubicBezTo>
                    <a:pt x="68" y="16"/>
                    <a:pt x="76" y="16"/>
                    <a:pt x="81" y="18"/>
                  </a:cubicBezTo>
                  <a:cubicBezTo>
                    <a:pt x="77" y="22"/>
                    <a:pt x="77" y="22"/>
                    <a:pt x="77" y="22"/>
                  </a:cubicBezTo>
                  <a:cubicBezTo>
                    <a:pt x="75" y="24"/>
                    <a:pt x="73" y="27"/>
                    <a:pt x="73" y="30"/>
                  </a:cubicBezTo>
                  <a:cubicBezTo>
                    <a:pt x="73" y="33"/>
                    <a:pt x="75" y="36"/>
                    <a:pt x="77" y="39"/>
                  </a:cubicBezTo>
                  <a:cubicBezTo>
                    <a:pt x="82" y="43"/>
                    <a:pt x="89" y="43"/>
                    <a:pt x="94" y="39"/>
                  </a:cubicBezTo>
                  <a:cubicBezTo>
                    <a:pt x="100" y="33"/>
                    <a:pt x="100" y="33"/>
                    <a:pt x="100" y="33"/>
                  </a:cubicBezTo>
                  <a:cubicBezTo>
                    <a:pt x="104" y="33"/>
                    <a:pt x="104" y="33"/>
                    <a:pt x="104" y="33"/>
                  </a:cubicBezTo>
                  <a:cubicBezTo>
                    <a:pt x="104" y="38"/>
                    <a:pt x="105" y="46"/>
                    <a:pt x="110" y="52"/>
                  </a:cubicBezTo>
                  <a:cubicBezTo>
                    <a:pt x="115" y="58"/>
                    <a:pt x="122" y="61"/>
                    <a:pt x="132" y="61"/>
                  </a:cubicBezTo>
                  <a:cubicBezTo>
                    <a:pt x="153" y="82"/>
                    <a:pt x="153" y="82"/>
                    <a:pt x="153" y="82"/>
                  </a:cubicBezTo>
                  <a:cubicBezTo>
                    <a:pt x="154" y="83"/>
                    <a:pt x="154" y="84"/>
                    <a:pt x="154" y="85"/>
                  </a:cubicBezTo>
                  <a:cubicBezTo>
                    <a:pt x="154" y="86"/>
                    <a:pt x="154" y="87"/>
                    <a:pt x="153" y="87"/>
                  </a:cubicBezTo>
                  <a:close/>
                  <a:moveTo>
                    <a:pt x="158" y="76"/>
                  </a:moveTo>
                  <a:cubicBezTo>
                    <a:pt x="135" y="53"/>
                    <a:pt x="135" y="53"/>
                    <a:pt x="135" y="53"/>
                  </a:cubicBezTo>
                  <a:cubicBezTo>
                    <a:pt x="133" y="53"/>
                    <a:pt x="133" y="53"/>
                    <a:pt x="133" y="53"/>
                  </a:cubicBezTo>
                  <a:cubicBezTo>
                    <a:pt x="125" y="53"/>
                    <a:pt x="120" y="51"/>
                    <a:pt x="116" y="47"/>
                  </a:cubicBezTo>
                  <a:cubicBezTo>
                    <a:pt x="110" y="40"/>
                    <a:pt x="112" y="30"/>
                    <a:pt x="112" y="29"/>
                  </a:cubicBezTo>
                  <a:cubicBezTo>
                    <a:pt x="113" y="25"/>
                    <a:pt x="113" y="25"/>
                    <a:pt x="113" y="25"/>
                  </a:cubicBezTo>
                  <a:cubicBezTo>
                    <a:pt x="97" y="25"/>
                    <a:pt x="97" y="25"/>
                    <a:pt x="97" y="25"/>
                  </a:cubicBezTo>
                  <a:cubicBezTo>
                    <a:pt x="88" y="33"/>
                    <a:pt x="88" y="33"/>
                    <a:pt x="88" y="33"/>
                  </a:cubicBezTo>
                  <a:cubicBezTo>
                    <a:pt x="87" y="35"/>
                    <a:pt x="84" y="35"/>
                    <a:pt x="83" y="33"/>
                  </a:cubicBezTo>
                  <a:cubicBezTo>
                    <a:pt x="82" y="32"/>
                    <a:pt x="81" y="31"/>
                    <a:pt x="81" y="30"/>
                  </a:cubicBezTo>
                  <a:cubicBezTo>
                    <a:pt x="81" y="29"/>
                    <a:pt x="82" y="28"/>
                    <a:pt x="83" y="27"/>
                  </a:cubicBezTo>
                  <a:cubicBezTo>
                    <a:pt x="95" y="15"/>
                    <a:pt x="95" y="15"/>
                    <a:pt x="95" y="15"/>
                  </a:cubicBezTo>
                  <a:cubicBezTo>
                    <a:pt x="100" y="10"/>
                    <a:pt x="110" y="15"/>
                    <a:pt x="110" y="15"/>
                  </a:cubicBezTo>
                  <a:cubicBezTo>
                    <a:pt x="141" y="31"/>
                    <a:pt x="141" y="31"/>
                    <a:pt x="141" y="31"/>
                  </a:cubicBezTo>
                  <a:cubicBezTo>
                    <a:pt x="171" y="19"/>
                    <a:pt x="171" y="19"/>
                    <a:pt x="171" y="19"/>
                  </a:cubicBezTo>
                  <a:cubicBezTo>
                    <a:pt x="188" y="61"/>
                    <a:pt x="188" y="61"/>
                    <a:pt x="188" y="61"/>
                  </a:cubicBezTo>
                  <a:lnTo>
                    <a:pt x="158" y="76"/>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nvGrpSpPr>
          <p:cNvPr id="4" name="Group 3"/>
          <p:cNvGrpSpPr/>
          <p:nvPr/>
        </p:nvGrpSpPr>
        <p:grpSpPr>
          <a:xfrm>
            <a:off x="7883768" y="2371330"/>
            <a:ext cx="2182814" cy="2369574"/>
            <a:chOff x="10052406" y="2135948"/>
            <a:chExt cx="2182814" cy="2369574"/>
          </a:xfrm>
        </p:grpSpPr>
        <p:sp>
          <p:nvSpPr>
            <p:cNvPr id="20" name="Oval 19"/>
            <p:cNvSpPr/>
            <p:nvPr/>
          </p:nvSpPr>
          <p:spPr bwMode="auto">
            <a:xfrm>
              <a:off x="10411473" y="2135948"/>
              <a:ext cx="1464681" cy="1464681"/>
            </a:xfrm>
            <a:prstGeom prst="ellipse">
              <a:avLst/>
            </a:prstGeom>
            <a:solidFill>
              <a:srgbClr val="00B050"/>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8" name="Rectangle 27"/>
            <p:cNvSpPr/>
            <p:nvPr/>
          </p:nvSpPr>
          <p:spPr bwMode="auto">
            <a:xfrm>
              <a:off x="10052406"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yb</a:t>
              </a: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rid</a:t>
              </a:r>
            </a:p>
          </p:txBody>
        </p:sp>
        <p:grpSp>
          <p:nvGrpSpPr>
            <p:cNvPr id="43" name="Group 42"/>
            <p:cNvGrpSpPr/>
            <p:nvPr/>
          </p:nvGrpSpPr>
          <p:grpSpPr>
            <a:xfrm>
              <a:off x="10834251" y="2480145"/>
              <a:ext cx="619125" cy="776287"/>
              <a:chOff x="13906501" y="3886200"/>
              <a:chExt cx="619125" cy="776287"/>
            </a:xfrm>
          </p:grpSpPr>
          <p:sp>
            <p:nvSpPr>
              <p:cNvPr id="33" name="Freeform 17"/>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5" name="Freeform 18"/>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6" name="Line 19"/>
              <p:cNvSpPr>
                <a:spLocks noChangeShapeType="1"/>
              </p:cNvSpPr>
              <p:nvPr/>
            </p:nvSpPr>
            <p:spPr bwMode="auto">
              <a:xfrm>
                <a:off x="14216063" y="4221163"/>
                <a:ext cx="0" cy="0"/>
              </a:xfrm>
              <a:prstGeom prst="line">
                <a:avLst/>
              </a:prstGeom>
              <a:noFill/>
              <a:ln w="476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7" name="Freeform 20"/>
              <p:cNvSpPr>
                <a:spLocks/>
              </p:cNvSpPr>
              <p:nvPr/>
            </p:nvSpPr>
            <p:spPr bwMode="auto">
              <a:xfrm>
                <a:off x="14177963" y="3886200"/>
                <a:ext cx="76200" cy="16033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9" name="Line 21"/>
              <p:cNvSpPr>
                <a:spLocks noChangeShapeType="1"/>
              </p:cNvSpPr>
              <p:nvPr/>
            </p:nvSpPr>
            <p:spPr bwMode="auto">
              <a:xfrm>
                <a:off x="14216063" y="3967163"/>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0" name="Freeform 22"/>
              <p:cNvSpPr>
                <a:spLocks/>
              </p:cNvSpPr>
              <p:nvPr/>
            </p:nvSpPr>
            <p:spPr bwMode="auto">
              <a:xfrm>
                <a:off x="14177963" y="4502150"/>
                <a:ext cx="76200" cy="16033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1" name="Line 23"/>
              <p:cNvSpPr>
                <a:spLocks noChangeShapeType="1"/>
              </p:cNvSpPr>
              <p:nvPr/>
            </p:nvSpPr>
            <p:spPr bwMode="auto">
              <a:xfrm flipH="1">
                <a:off x="14177963" y="4581525"/>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sp>
        <p:nvSpPr>
          <p:cNvPr id="30" name="Rectangle 29"/>
          <p:cNvSpPr/>
          <p:nvPr/>
        </p:nvSpPr>
        <p:spPr>
          <a:xfrm>
            <a:off x="603542" y="2615529"/>
            <a:ext cx="10585978" cy="1495794"/>
          </a:xfrm>
          <a:prstGeom prst="rect">
            <a:avLst/>
          </a:prstGeom>
        </p:spPr>
        <p:txBody>
          <a:bodyPr wrap="square" anchor="t">
            <a:spAutoFit/>
          </a:bodyPr>
          <a:lstStyle/>
          <a:p>
            <a:pPr marL="0" marR="0" lvl="0" indent="0" algn="l" defTabSz="932472" rtl="0" eaLnBrk="1" fontAlgn="base" latinLnBrk="0" hangingPunct="1">
              <a:lnSpc>
                <a:spcPct val="95000"/>
              </a:lnSpc>
              <a:spcBef>
                <a:spcPct val="0"/>
              </a:spcBef>
              <a:spcAft>
                <a:spcPts val="1200"/>
              </a:spcAft>
              <a:buClrTx/>
              <a:buSzTx/>
              <a:buFontTx/>
              <a:buNone/>
              <a:tabLst/>
              <a:defRPr/>
            </a:pP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Infrastructure for the</a:t>
            </a:r>
            <a:b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b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Intelligent Cloud</a:t>
            </a:r>
          </a:p>
        </p:txBody>
      </p:sp>
    </p:spTree>
    <p:extLst>
      <p:ext uri="{BB962C8B-B14F-4D97-AF65-F5344CB8AC3E}">
        <p14:creationId xmlns:p14="http://schemas.microsoft.com/office/powerpoint/2010/main" val="10339867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Hybrid Cloud</a:t>
            </a:r>
          </a:p>
        </p:txBody>
      </p:sp>
      <p:sp>
        <p:nvSpPr>
          <p:cNvPr id="37" name="Line 5"/>
          <p:cNvSpPr>
            <a:spLocks noChangeShapeType="1"/>
          </p:cNvSpPr>
          <p:nvPr/>
        </p:nvSpPr>
        <p:spPr bwMode="auto">
          <a:xfrm>
            <a:off x="7115971" y="-1191769"/>
            <a:ext cx="115298" cy="0"/>
          </a:xfrm>
          <a:prstGeom prst="line">
            <a:avLst/>
          </a:prstGeom>
          <a:noFill/>
          <a:ln w="476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8" name="Line 6"/>
          <p:cNvSpPr>
            <a:spLocks noChangeShapeType="1"/>
          </p:cNvSpPr>
          <p:nvPr/>
        </p:nvSpPr>
        <p:spPr bwMode="auto">
          <a:xfrm>
            <a:off x="7291952" y="-1191769"/>
            <a:ext cx="115298" cy="0"/>
          </a:xfrm>
          <a:prstGeom prst="line">
            <a:avLst/>
          </a:prstGeom>
          <a:noFill/>
          <a:ln w="476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0" name="Line 9"/>
          <p:cNvSpPr>
            <a:spLocks noChangeShapeType="1"/>
          </p:cNvSpPr>
          <p:nvPr/>
        </p:nvSpPr>
        <p:spPr bwMode="auto">
          <a:xfrm>
            <a:off x="7115971" y="-1073436"/>
            <a:ext cx="937556" cy="0"/>
          </a:xfrm>
          <a:prstGeom prst="line">
            <a:avLst/>
          </a:prstGeom>
          <a:noFill/>
          <a:ln w="476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nvGrpSpPr>
          <p:cNvPr id="12" name="Group 11"/>
          <p:cNvGrpSpPr/>
          <p:nvPr/>
        </p:nvGrpSpPr>
        <p:grpSpPr>
          <a:xfrm>
            <a:off x="-42861" y="1212849"/>
            <a:ext cx="4099454" cy="5302324"/>
            <a:chOff x="-42861" y="1221494"/>
            <a:chExt cx="4099454" cy="5302324"/>
          </a:xfrm>
        </p:grpSpPr>
        <p:graphicFrame>
          <p:nvGraphicFramePr>
            <p:cNvPr id="9" name="Chart 8"/>
            <p:cNvGraphicFramePr/>
            <p:nvPr>
              <p:extLst/>
            </p:nvPr>
          </p:nvGraphicFramePr>
          <p:xfrm>
            <a:off x="-42861" y="1221494"/>
            <a:ext cx="4099454" cy="2732969"/>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Box 51"/>
            <p:cNvSpPr txBox="1"/>
            <p:nvPr/>
          </p:nvSpPr>
          <p:spPr>
            <a:xfrm>
              <a:off x="1147081" y="2046274"/>
              <a:ext cx="1719570" cy="1083409"/>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5400" b="0"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light" panose="020B0402040204020203" pitchFamily="34" charset="0"/>
                  <a:cs typeface="Segoe UI Semilight" panose="020B0402040204020203" pitchFamily="34" charset="0"/>
                </a:rPr>
                <a:t>74%</a:t>
              </a:r>
            </a:p>
          </p:txBody>
        </p:sp>
        <p:sp>
          <p:nvSpPr>
            <p:cNvPr id="53" name="TextBox 52"/>
            <p:cNvSpPr txBox="1"/>
            <p:nvPr/>
          </p:nvSpPr>
          <p:spPr>
            <a:xfrm>
              <a:off x="277525" y="3954462"/>
              <a:ext cx="3458682" cy="1292662"/>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0"/>
                </a:spcAft>
                <a:buClrTx/>
                <a:buSzTx/>
                <a:buFontTx/>
                <a:buNone/>
                <a:tabLst/>
                <a:defRPr/>
              </a:pPr>
              <a: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ENTERPRISES BELIEVE </a:t>
              </a:r>
              <a:b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br>
              <a: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 HYBRID CLOUD </a:t>
              </a:r>
              <a:b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br>
              <a: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WILL ENABLE </a:t>
              </a:r>
              <a:b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br>
              <a: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BUSINESS</a:t>
              </a:r>
              <a:r>
                <a:rPr kumimoji="0" lang="en-US" i="0" u="none" strike="noStrike" kern="1200" cap="none" normalizeH="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 </a:t>
              </a:r>
              <a:r>
                <a:rPr kumimoji="0" lang="en-US" i="0" u="none" strike="noStrike" kern="1200" cap="none" normalizeH="0" baseline="0" noProof="0" dirty="0">
                  <a:ln>
                    <a:noFill/>
                  </a:ln>
                  <a:gradFill>
                    <a:gsLst>
                      <a:gs pos="0">
                        <a:srgbClr val="FFFFFF"/>
                      </a:gs>
                      <a:gs pos="100000">
                        <a:srgbClr val="FFFFFF"/>
                      </a:gs>
                    </a:gsLst>
                    <a:lin ang="5400000" scaled="1"/>
                  </a:gra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GROWTH</a:t>
              </a:r>
              <a:endParaRPr kumimoji="0" lang="en-US" i="0" u="none" strike="noStrike" kern="1200" cap="none" normalizeH="0" baseline="0" noProof="0" dirty="0">
                <a:ln>
                  <a:noFill/>
                </a:ln>
                <a:gradFill>
                  <a:gsLst>
                    <a:gs pos="0">
                      <a:srgbClr val="EAEAEA"/>
                    </a:gs>
                    <a:gs pos="100000">
                      <a:srgbClr val="EAEAEA"/>
                    </a:gs>
                  </a:gsLst>
                  <a:lin ang="5400000" scaled="1"/>
                </a:gradFill>
                <a:effectLst/>
                <a:uLnTx/>
                <a:uFillTx/>
                <a:latin typeface="Segoe UI"/>
              </a:endParaRPr>
            </a:p>
          </p:txBody>
        </p:sp>
        <p:sp>
          <p:nvSpPr>
            <p:cNvPr id="54" name="TextBox 53"/>
            <p:cNvSpPr txBox="1"/>
            <p:nvPr/>
          </p:nvSpPr>
          <p:spPr>
            <a:xfrm>
              <a:off x="277525" y="5951354"/>
              <a:ext cx="3458683" cy="572464"/>
            </a:xfrm>
            <a:prstGeom prst="rect">
              <a:avLst/>
            </a:prstGeom>
            <a:noFill/>
          </p:spPr>
          <p:txBody>
            <a:bodyPr wrap="square" lIns="182880" tIns="146304" rIns="182880" bIns="146304" rtlCol="0">
              <a:spAutoFit/>
            </a:body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sz="900" b="0" u="none" strike="noStrike" kern="1200" cap="none" spc="0" normalizeH="0" baseline="0" noProof="0" dirty="0">
                  <a:ln>
                    <a:noFill/>
                  </a:ln>
                  <a:gradFill>
                    <a:gsLst>
                      <a:gs pos="0">
                        <a:schemeClr val="accent1">
                          <a:lumMod val="75000"/>
                          <a:lumOff val="25000"/>
                        </a:schemeClr>
                      </a:gs>
                      <a:gs pos="100000">
                        <a:schemeClr val="accent1">
                          <a:lumMod val="75000"/>
                          <a:lumOff val="25000"/>
                        </a:schemeClr>
                      </a:gs>
                    </a:gsLst>
                    <a:lin ang="5400000" scaled="0"/>
                  </a:gradFill>
                  <a:effectLst/>
                  <a:uLnTx/>
                  <a:uFillTx/>
                  <a:latin typeface="Segoe UI" panose="020B0502040204020203" pitchFamily="34" charset="0"/>
                  <a:ea typeface="MS PGothic" panose="020B0600070205080204" pitchFamily="34" charset="-128"/>
                  <a:cs typeface="+mn-cs"/>
                </a:rPr>
                <a:t>Avanade, Global Study: Hybrid Cloud–From Hype to Reality; </a:t>
              </a:r>
              <a:r>
                <a:rPr lang="en-US" sz="900" dirty="0">
                  <a:gradFill>
                    <a:gsLst>
                      <a:gs pos="0">
                        <a:schemeClr val="accent1">
                          <a:lumMod val="75000"/>
                          <a:lumOff val="25000"/>
                        </a:schemeClr>
                      </a:gs>
                      <a:gs pos="100000">
                        <a:schemeClr val="accent1">
                          <a:lumMod val="75000"/>
                          <a:lumOff val="25000"/>
                        </a:schemeClr>
                      </a:gs>
                    </a:gsLst>
                    <a:lin ang="5400000" scaled="0"/>
                  </a:gradFill>
                </a:rPr>
                <a:t> </a:t>
              </a:r>
              <a:r>
                <a:rPr kumimoji="0" lang="en-US" sz="900" b="0" u="none" strike="noStrike" kern="1200" cap="none" spc="0" normalizeH="0" baseline="0" noProof="0" dirty="0">
                  <a:ln>
                    <a:noFill/>
                  </a:ln>
                  <a:gradFill>
                    <a:gsLst>
                      <a:gs pos="0">
                        <a:schemeClr val="accent1">
                          <a:lumMod val="75000"/>
                          <a:lumOff val="25000"/>
                        </a:schemeClr>
                      </a:gs>
                      <a:gs pos="100000">
                        <a:schemeClr val="accent1">
                          <a:lumMod val="75000"/>
                          <a:lumOff val="25000"/>
                        </a:schemeClr>
                      </a:gs>
                    </a:gsLst>
                    <a:lin ang="5400000" scaled="0"/>
                  </a:gradFill>
                  <a:effectLst/>
                  <a:uLnTx/>
                  <a:uFillTx/>
                  <a:latin typeface="Segoe UI" panose="020B0502040204020203" pitchFamily="34" charset="0"/>
                  <a:ea typeface="MS PGothic" panose="020B0600070205080204" pitchFamily="34" charset="-128"/>
                  <a:cs typeface="+mn-cs"/>
                </a:rPr>
                <a:t>December 2014</a:t>
              </a:r>
            </a:p>
          </p:txBody>
        </p:sp>
      </p:grpSp>
      <p:grpSp>
        <p:nvGrpSpPr>
          <p:cNvPr id="11" name="Group 10"/>
          <p:cNvGrpSpPr/>
          <p:nvPr/>
        </p:nvGrpSpPr>
        <p:grpSpPr>
          <a:xfrm>
            <a:off x="4151842" y="1212849"/>
            <a:ext cx="4099454" cy="5163825"/>
            <a:chOff x="4374093" y="1212849"/>
            <a:chExt cx="4099454" cy="5163825"/>
          </a:xfrm>
        </p:grpSpPr>
        <p:graphicFrame>
          <p:nvGraphicFramePr>
            <p:cNvPr id="55" name="Chart 54"/>
            <p:cNvGraphicFramePr/>
            <p:nvPr>
              <p:extLst/>
            </p:nvPr>
          </p:nvGraphicFramePr>
          <p:xfrm>
            <a:off x="4374093" y="1212849"/>
            <a:ext cx="4099454" cy="2732969"/>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p:cNvSpPr txBox="1"/>
            <p:nvPr/>
          </p:nvSpPr>
          <p:spPr>
            <a:xfrm>
              <a:off x="5564035" y="2037629"/>
              <a:ext cx="1719570" cy="1043363"/>
            </a:xfrm>
            <a:prstGeom prst="rect">
              <a:avLst/>
            </a:prstGeom>
            <a:noFill/>
          </p:spPr>
          <p:txBody>
            <a:bodyPr wrap="square" lIns="182880" tIns="146304" rIns="182880" bIns="146304" rtlCol="0">
              <a:spAutoFit/>
            </a:bodyPr>
            <a:lstStyle/>
            <a:p>
              <a:pPr algn="ctr" defTabSz="932742" eaLnBrk="1" fontAlgn="auto" hangingPunct="1">
                <a:lnSpc>
                  <a:spcPct val="90000"/>
                </a:lnSpc>
                <a:spcBef>
                  <a:spcPts val="0"/>
                </a:spcBef>
                <a:spcAft>
                  <a:spcPts val="600"/>
                </a:spcAft>
                <a:defRPr/>
              </a:pPr>
              <a:r>
                <a:rPr lang="en-US" sz="5400" kern="0" dirty="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65%</a:t>
              </a:r>
            </a:p>
          </p:txBody>
        </p:sp>
        <p:sp>
          <p:nvSpPr>
            <p:cNvPr id="57" name="TextBox 56"/>
            <p:cNvSpPr txBox="1"/>
            <p:nvPr/>
          </p:nvSpPr>
          <p:spPr>
            <a:xfrm>
              <a:off x="4694479" y="3945817"/>
              <a:ext cx="3458682" cy="1541961"/>
            </a:xfrm>
            <a:prstGeom prst="rect">
              <a:avLst/>
            </a:prstGeom>
            <a:noFill/>
          </p:spPr>
          <p:txBody>
            <a:bodyPr wrap="square" lIns="182880" tIns="146304" rIns="182880" bIns="146304" rtlCol="0">
              <a:spAutoFit/>
            </a:bodyPr>
            <a:lstStyle/>
            <a:p>
              <a:pPr algn="ctr" defTabSz="932742" eaLnBrk="1" fontAlgn="auto" hangingPunct="1">
                <a:lnSpc>
                  <a:spcPct val="90000"/>
                </a:lnSpc>
                <a:spcBef>
                  <a:spcPts val="0"/>
                </a:spcBef>
                <a:spcAft>
                  <a:spcPts val="0"/>
                </a:spcAft>
                <a:defRPr/>
              </a:pPr>
              <a:r>
                <a:rPr lang="en-US" dirty="0">
                  <a:gradFill>
                    <a:gsLst>
                      <a:gs pos="0">
                        <a:srgbClr val="FFFFFF"/>
                      </a:gs>
                      <a:gs pos="100000">
                        <a:srgbClr val="FFFFFF"/>
                      </a:gs>
                    </a:gsLst>
                    <a:lin ang="5400000" scaled="1"/>
                  </a:gradFill>
                  <a:latin typeface="Segoe UI Semibold" panose="020B0702040204020203" pitchFamily="34" charset="0"/>
                  <a:ea typeface="Segoe UI Black" panose="020B0A02040204020203" pitchFamily="34" charset="0"/>
                  <a:cs typeface="Segoe UI Semibold" panose="020B0702040204020203" pitchFamily="34" charset="0"/>
                </a:rPr>
                <a:t>MORE THAN 65 PERCENT </a:t>
              </a:r>
              <a:br>
                <a:rPr lang="en-US" dirty="0">
                  <a:gradFill>
                    <a:gsLst>
                      <a:gs pos="0">
                        <a:srgbClr val="FFFFFF"/>
                      </a:gs>
                      <a:gs pos="100000">
                        <a:srgbClr val="FFFFFF"/>
                      </a:gs>
                    </a:gsLst>
                    <a:lin ang="5400000" scaled="1"/>
                  </a:gradFill>
                  <a:latin typeface="Segoe UI Semibold" panose="020B0702040204020203" pitchFamily="34" charset="0"/>
                  <a:ea typeface="Segoe UI Black" panose="020B0A02040204020203" pitchFamily="34" charset="0"/>
                  <a:cs typeface="Segoe UI Semibold" panose="020B0702040204020203" pitchFamily="34" charset="0"/>
                </a:rPr>
              </a:br>
              <a:r>
                <a:rPr lang="en-US" dirty="0">
                  <a:gradFill>
                    <a:gsLst>
                      <a:gs pos="0">
                        <a:srgbClr val="FFFFFF"/>
                      </a:gs>
                      <a:gs pos="100000">
                        <a:srgbClr val="FFFFFF"/>
                      </a:gs>
                    </a:gsLst>
                    <a:lin ang="5400000" scaled="1"/>
                  </a:gradFill>
                  <a:latin typeface="Segoe UI Semibold" panose="020B0702040204020203" pitchFamily="34" charset="0"/>
                  <a:ea typeface="Segoe UI Black" panose="020B0A02040204020203" pitchFamily="34" charset="0"/>
                  <a:cs typeface="Segoe UI Semibold" panose="020B0702040204020203" pitchFamily="34" charset="0"/>
                </a:rPr>
                <a:t>OF ENTERPRISE IT ORGANIZATIONS WILL COMMIT TO HYBRID CLOUD TECHNOLOGIES BEFORE 2016</a:t>
              </a:r>
            </a:p>
          </p:txBody>
        </p:sp>
        <p:sp>
          <p:nvSpPr>
            <p:cNvPr id="58" name="TextBox 57"/>
            <p:cNvSpPr txBox="1"/>
            <p:nvPr/>
          </p:nvSpPr>
          <p:spPr>
            <a:xfrm>
              <a:off x="4694479" y="5942709"/>
              <a:ext cx="3458683" cy="433965"/>
            </a:xfrm>
            <a:prstGeom prst="rect">
              <a:avLst/>
            </a:prstGeom>
            <a:noFill/>
          </p:spPr>
          <p:txBody>
            <a:bodyPr wrap="square" lIns="182880" tIns="146304" rIns="182880" bIns="146304" rtlCol="0">
              <a:spAutoFit/>
            </a:bodyPr>
            <a:lstStyle/>
            <a:p>
              <a:pPr>
                <a:defRPr/>
              </a:pPr>
              <a:r>
                <a:rPr lang="en-US" sz="900" dirty="0">
                  <a:gradFill>
                    <a:gsLst>
                      <a:gs pos="0">
                        <a:schemeClr val="accent1">
                          <a:lumMod val="75000"/>
                          <a:lumOff val="25000"/>
                        </a:schemeClr>
                      </a:gs>
                      <a:gs pos="100000">
                        <a:schemeClr val="accent1">
                          <a:lumMod val="75000"/>
                          <a:lumOff val="25000"/>
                        </a:schemeClr>
                      </a:gs>
                    </a:gsLst>
                    <a:lin ang="5400000" scaled="0"/>
                  </a:gradFill>
                </a:rPr>
                <a:t>IDC Cloud Predictions for 2015; December 2014</a:t>
              </a:r>
            </a:p>
          </p:txBody>
        </p:sp>
      </p:grpSp>
      <p:graphicFrame>
        <p:nvGraphicFramePr>
          <p:cNvPr id="59" name="Chart 58"/>
          <p:cNvGraphicFramePr/>
          <p:nvPr>
            <p:extLst/>
          </p:nvPr>
        </p:nvGraphicFramePr>
        <p:xfrm>
          <a:off x="8473547" y="1221494"/>
          <a:ext cx="4099454" cy="2732969"/>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p:cNvGrpSpPr/>
          <p:nvPr/>
        </p:nvGrpSpPr>
        <p:grpSpPr>
          <a:xfrm>
            <a:off x="8346546" y="1212849"/>
            <a:ext cx="4099454" cy="5440824"/>
            <a:chOff x="8346546" y="1230140"/>
            <a:chExt cx="4099454" cy="5440824"/>
          </a:xfrm>
        </p:grpSpPr>
        <p:graphicFrame>
          <p:nvGraphicFramePr>
            <p:cNvPr id="60" name="Chart 59"/>
            <p:cNvGraphicFramePr/>
            <p:nvPr>
              <p:extLst/>
            </p:nvPr>
          </p:nvGraphicFramePr>
          <p:xfrm>
            <a:off x="8346546" y="1230140"/>
            <a:ext cx="4099454" cy="2732969"/>
          </p:xfrm>
          <a:graphic>
            <a:graphicData uri="http://schemas.openxmlformats.org/drawingml/2006/chart">
              <c:chart xmlns:c="http://schemas.openxmlformats.org/drawingml/2006/chart" xmlns:r="http://schemas.openxmlformats.org/officeDocument/2006/relationships" r:id="rId6"/>
            </a:graphicData>
          </a:graphic>
        </p:graphicFrame>
        <p:sp>
          <p:nvSpPr>
            <p:cNvPr id="61" name="TextBox 60"/>
            <p:cNvSpPr txBox="1"/>
            <p:nvPr/>
          </p:nvSpPr>
          <p:spPr>
            <a:xfrm>
              <a:off x="9536488" y="2054920"/>
              <a:ext cx="1719570" cy="1043363"/>
            </a:xfrm>
            <a:prstGeom prst="rect">
              <a:avLst/>
            </a:prstGeom>
            <a:noFill/>
          </p:spPr>
          <p:txBody>
            <a:bodyPr wrap="square" lIns="182880" tIns="146304" rIns="182880" bIns="146304" rtlCol="0">
              <a:spAutoFit/>
            </a:bodyPr>
            <a:lstStyle/>
            <a:p>
              <a:pPr algn="ctr" defTabSz="932742" eaLnBrk="1" fontAlgn="auto" hangingPunct="1">
                <a:lnSpc>
                  <a:spcPct val="90000"/>
                </a:lnSpc>
                <a:spcBef>
                  <a:spcPts val="0"/>
                </a:spcBef>
                <a:spcAft>
                  <a:spcPts val="600"/>
                </a:spcAft>
                <a:defRPr/>
              </a:pPr>
              <a:r>
                <a:rPr lang="en-US" sz="5400" kern="0" dirty="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6X</a:t>
              </a:r>
            </a:p>
          </p:txBody>
        </p:sp>
        <p:sp>
          <p:nvSpPr>
            <p:cNvPr id="62" name="TextBox 61"/>
            <p:cNvSpPr txBox="1"/>
            <p:nvPr/>
          </p:nvSpPr>
          <p:spPr>
            <a:xfrm>
              <a:off x="8666932" y="3963108"/>
              <a:ext cx="3458682" cy="1292662"/>
            </a:xfrm>
            <a:prstGeom prst="rect">
              <a:avLst/>
            </a:prstGeom>
            <a:noFill/>
          </p:spPr>
          <p:txBody>
            <a:bodyPr wrap="square" lIns="182880" tIns="146304" rIns="182880" bIns="146304" rtlCol="0">
              <a:spAutoFit/>
            </a:bodyPr>
            <a:lstStyle/>
            <a:p>
              <a:pPr lvl="0" algn="ctr" defTabSz="932742" eaLnBrk="1" fontAlgn="auto" hangingPunct="1">
                <a:lnSpc>
                  <a:spcPct val="90000"/>
                </a:lnSpc>
                <a:spcBef>
                  <a:spcPts val="0"/>
                </a:spcBef>
                <a:spcAft>
                  <a:spcPts val="0"/>
                </a:spcAft>
                <a:defRPr/>
              </a:pPr>
              <a:r>
                <a:rPr lang="en-US" dirty="0">
                  <a:gradFill>
                    <a:gsLst>
                      <a:gs pos="0">
                        <a:srgbClr val="FFFFFF"/>
                      </a:gs>
                      <a:gs pos="100000">
                        <a:srgbClr val="FFFFFF"/>
                      </a:gs>
                    </a:gsLst>
                    <a:lin ang="5400000" scaled="1"/>
                  </a:gradFill>
                  <a:latin typeface="Segoe UI Semibold" panose="020B0702040204020203" pitchFamily="34" charset="0"/>
                  <a:ea typeface="Segoe UI Black" panose="020B0A02040204020203" pitchFamily="34" charset="0"/>
                  <a:cs typeface="Segoe UI Semibold" panose="020B0702040204020203" pitchFamily="34" charset="0"/>
                </a:rPr>
                <a:t>GROWTH OF IT SPENDING ON PUBLIC CLOUD SERVICES IS 6X OF OVERALL IT MARKET</a:t>
              </a:r>
            </a:p>
          </p:txBody>
        </p:sp>
        <p:sp>
          <p:nvSpPr>
            <p:cNvPr id="63" name="TextBox 62"/>
            <p:cNvSpPr txBox="1"/>
            <p:nvPr/>
          </p:nvSpPr>
          <p:spPr>
            <a:xfrm>
              <a:off x="8666932" y="5960000"/>
              <a:ext cx="3458683" cy="710964"/>
            </a:xfrm>
            <a:prstGeom prst="rect">
              <a:avLst/>
            </a:prstGeom>
            <a:noFill/>
          </p:spPr>
          <p:txBody>
            <a:bodyPr wrap="square" lIns="182880" tIns="146304" rIns="182880" bIns="146304" rtlCol="0">
              <a:spAutoFit/>
            </a:bodyPr>
            <a:lstStyle/>
            <a:p>
              <a:pPr lvl="0">
                <a:defRPr/>
              </a:pPr>
              <a:r>
                <a:rPr lang="en-US" sz="900" dirty="0">
                  <a:gradFill>
                    <a:gsLst>
                      <a:gs pos="0">
                        <a:schemeClr val="accent1">
                          <a:lumMod val="75000"/>
                          <a:lumOff val="25000"/>
                        </a:schemeClr>
                      </a:gs>
                      <a:gs pos="100000">
                        <a:schemeClr val="accent1">
                          <a:lumMod val="75000"/>
                          <a:lumOff val="25000"/>
                        </a:schemeClr>
                      </a:gs>
                    </a:gsLst>
                    <a:lin ang="5400000" scaled="0"/>
                  </a:gradFill>
                </a:rPr>
                <a:t>IDC Press Release: http://www.idc.com/getdoc.jsp?containerId=prUS25219014; November 2014</a:t>
              </a:r>
            </a:p>
          </p:txBody>
        </p:sp>
      </p:grpSp>
    </p:spTree>
    <p:extLst>
      <p:ext uri="{BB962C8B-B14F-4D97-AF65-F5344CB8AC3E}">
        <p14:creationId xmlns:p14="http://schemas.microsoft.com/office/powerpoint/2010/main" val="289403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4" presetClass="path" presetSubtype="0" decel="100000" fill="hold" nodeType="withEffect">
                                  <p:stCondLst>
                                    <p:cond delay="0"/>
                                  </p:stCondLst>
                                  <p:childTnLst>
                                    <p:animMotion origin="layout" path="M 2.02961E-6 0.19655 L 2.02961E-6 -5.94644E-7 " pathEditMode="relative" rAng="0" ptsTypes="AA">
                                      <p:cBhvr>
                                        <p:cTn id="9" dur="1000" fill="hold"/>
                                        <p:tgtEl>
                                          <p:spTgt spid="12"/>
                                        </p:tgtEl>
                                        <p:attrNameLst>
                                          <p:attrName>ppt_x</p:attrName>
                                          <p:attrName>ppt_y</p:attrName>
                                        </p:attrNameLst>
                                      </p:cBhvr>
                                      <p:rCtr x="0" y="-9237"/>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64" presetClass="path" presetSubtype="0" decel="100000" fill="hold" nodeType="withEffect">
                                  <p:stCondLst>
                                    <p:cond delay="0"/>
                                  </p:stCondLst>
                                  <p:childTnLst>
                                    <p:animMotion origin="layout" path="M 0.00063 0.0867 L 4.13582E-6 -2.12438E-6 " pathEditMode="relative" rAng="0" ptsTypes="AA">
                                      <p:cBhvr>
                                        <p:cTn id="15" dur="1000" fill="hold"/>
                                        <p:tgtEl>
                                          <p:spTgt spid="11"/>
                                        </p:tgtEl>
                                        <p:attrNameLst>
                                          <p:attrName>ppt_x</p:attrName>
                                          <p:attrName>ppt_y</p:attrName>
                                        </p:attrNameLst>
                                      </p:cBhvr>
                                      <p:rCtr x="-38" y="-4335"/>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64" presetClass="path" presetSubtype="0" decel="100000" fill="hold" nodeType="withEffect">
                                  <p:stCondLst>
                                    <p:cond delay="0"/>
                                  </p:stCondLst>
                                  <p:childTnLst>
                                    <p:animMotion origin="layout" path="M 0.00089 0.07263 L -1.40669E-6 2.07444E-6 " pathEditMode="relative" rAng="0" ptsTypes="AA">
                                      <p:cBhvr>
                                        <p:cTn id="21" dur="1000" fill="hold"/>
                                        <p:tgtEl>
                                          <p:spTgt spid="10"/>
                                        </p:tgtEl>
                                        <p:attrNameLst>
                                          <p:attrName>ppt_x</p:attrName>
                                          <p:attrName>ppt_y</p:attrName>
                                        </p:attrNameLst>
                                      </p:cBhvr>
                                      <p:rCtr x="-51" y="-36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Most Comprehensive Hybrid Cloud</a:t>
            </a:r>
            <a:endParaRPr lang="en-US" dirty="0">
              <a:solidFill>
                <a:schemeClr val="bg1"/>
              </a:solidFill>
            </a:endParaRPr>
          </a:p>
        </p:txBody>
      </p:sp>
      <p:sp>
        <p:nvSpPr>
          <p:cNvPr id="48" name="Rectangle 47"/>
          <p:cNvSpPr/>
          <p:nvPr/>
        </p:nvSpPr>
        <p:spPr bwMode="auto">
          <a:xfrm>
            <a:off x="0" y="1211262"/>
            <a:ext cx="457200" cy="530383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414338" y="2687799"/>
            <a:ext cx="11564937" cy="1388058"/>
            <a:chOff x="414338" y="2687799"/>
            <a:chExt cx="11564937" cy="1388058"/>
          </a:xfrm>
        </p:grpSpPr>
        <p:sp>
          <p:nvSpPr>
            <p:cNvPr id="51" name="Rectangle 50"/>
            <p:cNvSpPr/>
            <p:nvPr/>
          </p:nvSpPr>
          <p:spPr bwMode="auto">
            <a:xfrm>
              <a:off x="6675438" y="2698977"/>
              <a:ext cx="5303837" cy="136570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4400" dirty="0">
                  <a:solidFill>
                    <a:schemeClr val="bg1"/>
                  </a:solidFill>
                  <a:ea typeface="Segoe UI" pitchFamily="34" charset="0"/>
                  <a:cs typeface="Segoe UI" pitchFamily="34" charset="0"/>
                </a:rPr>
                <a:t>VPN + ExpressRoute</a:t>
              </a:r>
            </a:p>
          </p:txBody>
        </p:sp>
        <p:sp>
          <p:nvSpPr>
            <p:cNvPr id="50" name="Rectangle 49"/>
            <p:cNvSpPr/>
            <p:nvPr/>
          </p:nvSpPr>
          <p:spPr bwMode="auto">
            <a:xfrm>
              <a:off x="2628245" y="2687799"/>
              <a:ext cx="3973462" cy="138805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4000" dirty="0">
                  <a:gradFill>
                    <a:gsLst>
                      <a:gs pos="0">
                        <a:srgbClr val="96BB11"/>
                      </a:gs>
                      <a:gs pos="100000">
                        <a:srgbClr val="96BB11"/>
                      </a:gs>
                    </a:gsLst>
                    <a:lin ang="5400000" scaled="0"/>
                  </a:gradFill>
                  <a:ea typeface="Segoe UI" pitchFamily="34" charset="0"/>
                  <a:cs typeface="Segoe UI" pitchFamily="34" charset="0"/>
                </a:rPr>
                <a:t>CONNECTIVITY</a:t>
              </a:r>
            </a:p>
          </p:txBody>
        </p:sp>
        <p:sp>
          <p:nvSpPr>
            <p:cNvPr id="49" name="Rectangle 48"/>
            <p:cNvSpPr/>
            <p:nvPr/>
          </p:nvSpPr>
          <p:spPr bwMode="auto">
            <a:xfrm>
              <a:off x="414338" y="2822461"/>
              <a:ext cx="2140176" cy="111873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a:gradFill>
                    <a:gsLst>
                      <a:gs pos="0">
                        <a:srgbClr val="96BB11"/>
                      </a:gs>
                      <a:gs pos="100000">
                        <a:srgbClr val="96BB11"/>
                      </a:gs>
                    </a:gsLst>
                    <a:lin ang="5400000" scaled="0"/>
                  </a:gradFill>
                  <a:ea typeface="Segoe UI" pitchFamily="34" charset="0"/>
                  <a:cs typeface="Segoe UI" pitchFamily="34" charset="0"/>
                </a:rPr>
                <a:t>HYBRID</a:t>
              </a:r>
            </a:p>
          </p:txBody>
        </p:sp>
      </p:grpSp>
      <p:sp>
        <p:nvSpPr>
          <p:cNvPr id="3" name="Rectangle 2"/>
          <p:cNvSpPr/>
          <p:nvPr/>
        </p:nvSpPr>
        <p:spPr bwMode="auto">
          <a:xfrm>
            <a:off x="0" y="2698977"/>
            <a:ext cx="609600" cy="13768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p:nvGrpSpPr>
        <p:grpSpPr>
          <a:xfrm>
            <a:off x="471488" y="1213403"/>
            <a:ext cx="11507786" cy="4612152"/>
            <a:chOff x="471488" y="1213403"/>
            <a:chExt cx="11507786" cy="4612152"/>
          </a:xfrm>
        </p:grpSpPr>
        <p:sp>
          <p:nvSpPr>
            <p:cNvPr id="78" name="Rectangle 77"/>
            <p:cNvSpPr/>
            <p:nvPr/>
          </p:nvSpPr>
          <p:spPr bwMode="auto">
            <a:xfrm>
              <a:off x="471488" y="1213403"/>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79" name="Rectangle 78"/>
            <p:cNvSpPr/>
            <p:nvPr/>
          </p:nvSpPr>
          <p:spPr bwMode="auto">
            <a:xfrm>
              <a:off x="471488" y="2598387"/>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80" name="Rectangle 79"/>
            <p:cNvSpPr/>
            <p:nvPr/>
          </p:nvSpPr>
          <p:spPr bwMode="auto">
            <a:xfrm>
              <a:off x="471488" y="3290879"/>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81" name="Rectangle 80"/>
            <p:cNvSpPr/>
            <p:nvPr/>
          </p:nvSpPr>
          <p:spPr bwMode="auto">
            <a:xfrm>
              <a:off x="471488" y="3983371"/>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82" name="Rectangle 81"/>
            <p:cNvSpPr/>
            <p:nvPr/>
          </p:nvSpPr>
          <p:spPr bwMode="auto">
            <a:xfrm>
              <a:off x="471488" y="4675863"/>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83" name="Rectangle 82"/>
            <p:cNvSpPr/>
            <p:nvPr/>
          </p:nvSpPr>
          <p:spPr bwMode="auto">
            <a:xfrm>
              <a:off x="471488" y="5368355"/>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84" name="Rectangle 83"/>
            <p:cNvSpPr/>
            <p:nvPr/>
          </p:nvSpPr>
          <p:spPr bwMode="auto">
            <a:xfrm>
              <a:off x="1792288" y="1213403"/>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STORAGE</a:t>
              </a:r>
            </a:p>
          </p:txBody>
        </p:sp>
        <p:sp>
          <p:nvSpPr>
            <p:cNvPr id="85" name="Rectangle 84"/>
            <p:cNvSpPr/>
            <p:nvPr/>
          </p:nvSpPr>
          <p:spPr bwMode="auto">
            <a:xfrm>
              <a:off x="1792288" y="2598387"/>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DATABASE</a:t>
              </a:r>
            </a:p>
          </p:txBody>
        </p:sp>
        <p:sp>
          <p:nvSpPr>
            <p:cNvPr id="86" name="Rectangle 85"/>
            <p:cNvSpPr/>
            <p:nvPr/>
          </p:nvSpPr>
          <p:spPr bwMode="auto">
            <a:xfrm>
              <a:off x="1792288" y="3290879"/>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CONSISTENCY</a:t>
              </a:r>
            </a:p>
          </p:txBody>
        </p:sp>
        <p:sp>
          <p:nvSpPr>
            <p:cNvPr id="87" name="Rectangle 86"/>
            <p:cNvSpPr/>
            <p:nvPr/>
          </p:nvSpPr>
          <p:spPr bwMode="auto">
            <a:xfrm>
              <a:off x="1792288" y="3983371"/>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APP INTEGRATION</a:t>
              </a:r>
            </a:p>
          </p:txBody>
        </p:sp>
        <p:sp>
          <p:nvSpPr>
            <p:cNvPr id="88" name="Rectangle 87"/>
            <p:cNvSpPr/>
            <p:nvPr/>
          </p:nvSpPr>
          <p:spPr bwMode="auto">
            <a:xfrm>
              <a:off x="1792288" y="4675863"/>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IDENTITY</a:t>
              </a:r>
            </a:p>
          </p:txBody>
        </p:sp>
        <p:sp>
          <p:nvSpPr>
            <p:cNvPr id="89" name="Rectangle 88"/>
            <p:cNvSpPr/>
            <p:nvPr/>
          </p:nvSpPr>
          <p:spPr bwMode="auto">
            <a:xfrm>
              <a:off x="1792288" y="5368355"/>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CLOUD MANAGEMENT</a:t>
              </a:r>
            </a:p>
          </p:txBody>
        </p:sp>
        <p:sp>
          <p:nvSpPr>
            <p:cNvPr id="90" name="Rectangle 89"/>
            <p:cNvSpPr/>
            <p:nvPr/>
          </p:nvSpPr>
          <p:spPr bwMode="auto">
            <a:xfrm>
              <a:off x="5602513" y="1213403"/>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spc="-50" dirty="0" err="1">
                  <a:solidFill>
                    <a:schemeClr val="bg1"/>
                  </a:solidFill>
                  <a:ea typeface="Segoe UI" pitchFamily="34" charset="0"/>
                  <a:cs typeface="Segoe UI" pitchFamily="34" charset="0"/>
                </a:rPr>
                <a:t>StorSimple</a:t>
              </a:r>
              <a:r>
                <a:rPr lang="en-US" spc="-50" dirty="0">
                  <a:solidFill>
                    <a:schemeClr val="bg1"/>
                  </a:solidFill>
                  <a:ea typeface="Segoe UI" pitchFamily="34" charset="0"/>
                  <a:cs typeface="Segoe UI" pitchFamily="34" charset="0"/>
                </a:rPr>
                <a:t> + Azure Storage</a:t>
              </a:r>
            </a:p>
          </p:txBody>
        </p:sp>
        <p:sp>
          <p:nvSpPr>
            <p:cNvPr id="91" name="Rectangle 90"/>
            <p:cNvSpPr/>
            <p:nvPr/>
          </p:nvSpPr>
          <p:spPr bwMode="auto">
            <a:xfrm>
              <a:off x="5602513" y="2598387"/>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dirty="0">
                  <a:solidFill>
                    <a:schemeClr val="bg1"/>
                  </a:solidFill>
                  <a:ea typeface="Segoe UI" pitchFamily="34" charset="0"/>
                  <a:cs typeface="Segoe UI" pitchFamily="34" charset="0"/>
                </a:rPr>
                <a:t>SQL Server 2016 </a:t>
              </a:r>
              <a:r>
                <a:rPr lang="en-US" dirty="0" err="1">
                  <a:solidFill>
                    <a:schemeClr val="bg1"/>
                  </a:solidFill>
                  <a:ea typeface="Segoe UI" pitchFamily="34" charset="0"/>
                  <a:cs typeface="Segoe UI" pitchFamily="34" charset="0"/>
                </a:rPr>
                <a:t>StretchDB</a:t>
              </a:r>
              <a:r>
                <a:rPr lang="en-US" dirty="0">
                  <a:solidFill>
                    <a:schemeClr val="bg1"/>
                  </a:solidFill>
                  <a:ea typeface="Segoe UI" pitchFamily="34" charset="0"/>
                  <a:cs typeface="Segoe UI" pitchFamily="34" charset="0"/>
                </a:rPr>
                <a:t> + Azure SQL DB</a:t>
              </a:r>
            </a:p>
          </p:txBody>
        </p:sp>
        <p:sp>
          <p:nvSpPr>
            <p:cNvPr id="92" name="Rectangle 91"/>
            <p:cNvSpPr/>
            <p:nvPr/>
          </p:nvSpPr>
          <p:spPr bwMode="auto">
            <a:xfrm>
              <a:off x="5602513" y="3290879"/>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dirty="0">
                  <a:solidFill>
                    <a:schemeClr val="bg1"/>
                  </a:solidFill>
                  <a:ea typeface="Segoe UI" pitchFamily="34" charset="0"/>
                  <a:cs typeface="Segoe UI" pitchFamily="34" charset="0"/>
                </a:rPr>
                <a:t>Azure Stack + Cloud Platform System</a:t>
              </a:r>
            </a:p>
          </p:txBody>
        </p:sp>
        <p:sp>
          <p:nvSpPr>
            <p:cNvPr id="93" name="Rectangle 92"/>
            <p:cNvSpPr/>
            <p:nvPr/>
          </p:nvSpPr>
          <p:spPr bwMode="auto">
            <a:xfrm>
              <a:off x="5602513" y="3983371"/>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dirty="0">
                  <a:solidFill>
                    <a:schemeClr val="bg1"/>
                  </a:solidFill>
                  <a:ea typeface="Segoe UI" pitchFamily="34" charset="0"/>
                  <a:cs typeface="Segoe UI" pitchFamily="34" charset="0"/>
                </a:rPr>
                <a:t>Azure </a:t>
              </a:r>
              <a:r>
                <a:rPr lang="en-US" dirty="0" err="1">
                  <a:solidFill>
                    <a:schemeClr val="bg1"/>
                  </a:solidFill>
                  <a:ea typeface="Segoe UI" pitchFamily="34" charset="0"/>
                  <a:cs typeface="Segoe UI" pitchFamily="34" charset="0"/>
                </a:rPr>
                <a:t>ServiceBus</a:t>
              </a:r>
              <a:r>
                <a:rPr lang="en-US" dirty="0">
                  <a:solidFill>
                    <a:schemeClr val="bg1"/>
                  </a:solidFill>
                  <a:ea typeface="Segoe UI" pitchFamily="34" charset="0"/>
                  <a:cs typeface="Segoe UI" pitchFamily="34" charset="0"/>
                </a:rPr>
                <a:t> + BizTalk Services</a:t>
              </a:r>
            </a:p>
          </p:txBody>
        </p:sp>
        <p:sp>
          <p:nvSpPr>
            <p:cNvPr id="94" name="Rectangle 93"/>
            <p:cNvSpPr/>
            <p:nvPr/>
          </p:nvSpPr>
          <p:spPr bwMode="auto">
            <a:xfrm>
              <a:off x="5602513" y="4675863"/>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dirty="0">
                  <a:solidFill>
                    <a:schemeClr val="bg1"/>
                  </a:solidFill>
                  <a:ea typeface="Segoe UI" pitchFamily="34" charset="0"/>
                  <a:cs typeface="Segoe UI" pitchFamily="34" charset="0"/>
                </a:rPr>
                <a:t>Azure Active Directory</a:t>
              </a:r>
            </a:p>
          </p:txBody>
        </p:sp>
        <p:sp>
          <p:nvSpPr>
            <p:cNvPr id="95" name="Rectangle 94"/>
            <p:cNvSpPr/>
            <p:nvPr/>
          </p:nvSpPr>
          <p:spPr bwMode="auto">
            <a:xfrm>
              <a:off x="5602513" y="5368355"/>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dirty="0">
                  <a:solidFill>
                    <a:schemeClr val="bg1"/>
                  </a:solidFill>
                  <a:ea typeface="Segoe UI" pitchFamily="34" charset="0"/>
                  <a:cs typeface="Segoe UI" pitchFamily="34" charset="0"/>
                </a:rPr>
                <a:t>Operations Management Suite + System Center</a:t>
              </a:r>
            </a:p>
          </p:txBody>
        </p:sp>
        <p:sp>
          <p:nvSpPr>
            <p:cNvPr id="96" name="Rectangle 95"/>
            <p:cNvSpPr/>
            <p:nvPr/>
          </p:nvSpPr>
          <p:spPr bwMode="auto">
            <a:xfrm>
              <a:off x="471488" y="1905895"/>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97" name="Rectangle 96"/>
            <p:cNvSpPr/>
            <p:nvPr/>
          </p:nvSpPr>
          <p:spPr bwMode="auto">
            <a:xfrm>
              <a:off x="1792288" y="1905895"/>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BACKUP + DR</a:t>
              </a:r>
            </a:p>
          </p:txBody>
        </p:sp>
        <p:sp>
          <p:nvSpPr>
            <p:cNvPr id="98" name="Rectangle 97"/>
            <p:cNvSpPr/>
            <p:nvPr/>
          </p:nvSpPr>
          <p:spPr bwMode="auto">
            <a:xfrm>
              <a:off x="5602513" y="1905895"/>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spc="-50" dirty="0">
                  <a:solidFill>
                    <a:schemeClr val="bg1"/>
                  </a:solidFill>
                  <a:ea typeface="Segoe UI" pitchFamily="34" charset="0"/>
                  <a:cs typeface="Segoe UI" pitchFamily="34" charset="0"/>
                </a:rPr>
                <a:t>Azure Backup + Azure Site Recovery</a:t>
              </a:r>
            </a:p>
          </p:txBody>
        </p:sp>
      </p:grpSp>
      <p:grpSp>
        <p:nvGrpSpPr>
          <p:cNvPr id="99" name="Group 98"/>
          <p:cNvGrpSpPr/>
          <p:nvPr/>
        </p:nvGrpSpPr>
        <p:grpSpPr>
          <a:xfrm>
            <a:off x="455840" y="3230566"/>
            <a:ext cx="11507786" cy="457200"/>
            <a:chOff x="455840" y="6060848"/>
            <a:chExt cx="11507786" cy="457200"/>
          </a:xfrm>
        </p:grpSpPr>
        <p:sp>
          <p:nvSpPr>
            <p:cNvPr id="100" name="Rectangle 99"/>
            <p:cNvSpPr/>
            <p:nvPr/>
          </p:nvSpPr>
          <p:spPr bwMode="auto">
            <a:xfrm>
              <a:off x="455840" y="6060848"/>
              <a:ext cx="1320800"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HYBRID</a:t>
              </a:r>
            </a:p>
          </p:txBody>
        </p:sp>
        <p:sp>
          <p:nvSpPr>
            <p:cNvPr id="101" name="Rectangle 100"/>
            <p:cNvSpPr/>
            <p:nvPr/>
          </p:nvSpPr>
          <p:spPr bwMode="auto">
            <a:xfrm>
              <a:off x="1776640" y="6060848"/>
              <a:ext cx="3679598"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a:lnSpc>
                  <a:spcPct val="90000"/>
                </a:lnSpc>
              </a:pPr>
              <a:r>
                <a:rPr lang="en-US" sz="2400" dirty="0">
                  <a:gradFill>
                    <a:gsLst>
                      <a:gs pos="0">
                        <a:srgbClr val="96BB11"/>
                      </a:gs>
                      <a:gs pos="100000">
                        <a:srgbClr val="96BB11"/>
                      </a:gs>
                    </a:gsLst>
                    <a:lin ang="5400000" scaled="0"/>
                  </a:gradFill>
                  <a:ea typeface="Segoe UI" pitchFamily="34" charset="0"/>
                  <a:cs typeface="Segoe UI" pitchFamily="34" charset="0"/>
                </a:rPr>
                <a:t>CONNECTIVITY</a:t>
              </a:r>
            </a:p>
          </p:txBody>
        </p:sp>
        <p:sp>
          <p:nvSpPr>
            <p:cNvPr id="102" name="Rectangle 101"/>
            <p:cNvSpPr/>
            <p:nvPr/>
          </p:nvSpPr>
          <p:spPr bwMode="auto">
            <a:xfrm>
              <a:off x="5586865" y="6060848"/>
              <a:ext cx="6376761" cy="457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defTabSz="932472">
                <a:lnSpc>
                  <a:spcPct val="90000"/>
                </a:lnSpc>
              </a:pPr>
              <a:r>
                <a:rPr lang="en-US" dirty="0">
                  <a:solidFill>
                    <a:schemeClr val="bg1"/>
                  </a:solidFill>
                  <a:ea typeface="Segoe UI" pitchFamily="34" charset="0"/>
                  <a:cs typeface="Segoe UI" pitchFamily="34" charset="0"/>
                </a:rPr>
                <a:t>VPN + ExpressRoute</a:t>
              </a:r>
            </a:p>
          </p:txBody>
        </p:sp>
      </p:grpSp>
      <p:sp>
        <p:nvSpPr>
          <p:cNvPr id="36" name="Title 3"/>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fontAlgn="auto">
              <a:spcAft>
                <a:spcPts val="0"/>
              </a:spcAft>
            </a:pPr>
            <a:r>
              <a:rPr lang="en-US" dirty="0">
                <a:solidFill>
                  <a:schemeClr val="bg1"/>
                </a:solidFill>
              </a:rPr>
              <a:t>Hybrid Cloud</a:t>
            </a:r>
          </a:p>
        </p:txBody>
      </p:sp>
    </p:spTree>
    <p:extLst>
      <p:ext uri="{BB962C8B-B14F-4D97-AF65-F5344CB8AC3E}">
        <p14:creationId xmlns:p14="http://schemas.microsoft.com/office/powerpoint/2010/main" val="3863369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2.46482E-6 L 0.34669 -0.00318 " pathEditMode="relative" rAng="0" ptsTypes="AA">
                                      <p:cBhvr>
                                        <p:cTn id="6" dur="1000" fill="hold"/>
                                        <p:tgtEl>
                                          <p:spTgt spid="36"/>
                                        </p:tgtEl>
                                        <p:attrNameLst>
                                          <p:attrName>ppt_x</p:attrName>
                                          <p:attrName>ppt_y</p:attrName>
                                        </p:attrNameLst>
                                      </p:cBhvr>
                                      <p:rCtr x="17335" y="-159"/>
                                    </p:animMotion>
                                  </p:childTnLst>
                                </p:cTn>
                              </p:par>
                            </p:childTnLst>
                          </p:cTn>
                        </p:par>
                        <p:par>
                          <p:cTn id="7" fill="hold">
                            <p:stCondLst>
                              <p:cond delay="1000"/>
                            </p:stCondLst>
                            <p:childTnLst>
                              <p:par>
                                <p:cTn id="8" presetID="47"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par>
                                <p:cTn id="21" presetID="42" presetClass="path" presetSubtype="0" decel="100000" fill="hold" nodeType="withEffect">
                                  <p:stCondLst>
                                    <p:cond delay="0"/>
                                  </p:stCondLst>
                                  <p:childTnLst>
                                    <p:animMotion origin="layout" path="M -4.10774E-6 -2.88243E-6 L -4.10774E-6 0.40195 " pathEditMode="relative" rAng="0" ptsTypes="AA">
                                      <p:cBhvr>
                                        <p:cTn id="22" dur="750" fill="hold"/>
                                        <p:tgtEl>
                                          <p:spTgt spid="99"/>
                                        </p:tgtEl>
                                        <p:attrNameLst>
                                          <p:attrName>ppt_x</p:attrName>
                                          <p:attrName>ppt_y</p:attrName>
                                        </p:attrNameLst>
                                      </p:cBhvr>
                                      <p:rCtr x="0" y="20086"/>
                                    </p:animMotion>
                                  </p:childTnLst>
                                </p:cTn>
                              </p:par>
                              <p:par>
                                <p:cTn id="23" presetID="10" presetClass="entr" presetSubtype="0" fill="hold" nodeType="withEffect">
                                  <p:stCondLst>
                                    <p:cond delay="35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2" presetClass="entr" presetSubtype="8" decel="100000" fill="hold" nodeType="withEffect">
                                  <p:stCondLst>
                                    <p:cond delay="35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750" fill="hold"/>
                                        <p:tgtEl>
                                          <p:spTgt spid="77"/>
                                        </p:tgtEl>
                                        <p:attrNameLst>
                                          <p:attrName>ppt_x</p:attrName>
                                        </p:attrNameLst>
                                      </p:cBhvr>
                                      <p:tavLst>
                                        <p:tav tm="0">
                                          <p:val>
                                            <p:strVal val="0-#ppt_w/2"/>
                                          </p:val>
                                        </p:tav>
                                        <p:tav tm="100000">
                                          <p:val>
                                            <p:strVal val="#ppt_x"/>
                                          </p:val>
                                        </p:tav>
                                      </p:tavLst>
                                    </p:anim>
                                    <p:anim calcmode="lin" valueType="num">
                                      <p:cBhvr additive="base">
                                        <p:cTn id="29" dur="750" fill="hold"/>
                                        <p:tgtEl>
                                          <p:spTgt spid="77"/>
                                        </p:tgtEl>
                                        <p:attrNameLst>
                                          <p:attrName>ppt_y</p:attrName>
                                        </p:attrNameLst>
                                      </p:cBhvr>
                                      <p:tavLst>
                                        <p:tav tm="0">
                                          <p:val>
                                            <p:strVal val="#ppt_y"/>
                                          </p:val>
                                        </p:tav>
                                        <p:tav tm="100000">
                                          <p:val>
                                            <p:strVal val="#ppt_y"/>
                                          </p:val>
                                        </p:tav>
                                      </p:tavLst>
                                    </p:anim>
                                  </p:childTnLst>
                                </p:cTn>
                              </p:par>
                              <p:par>
                                <p:cTn id="30" presetID="1" presetClass="exit" presetSubtype="0" fill="hold" grpId="1" nodeType="withEffect">
                                  <p:stCondLst>
                                    <p:cond delay="350"/>
                                  </p:stCondLst>
                                  <p:childTnLst>
                                    <p:set>
                                      <p:cBhvr>
                                        <p:cTn id="31" dur="1" fill="hold">
                                          <p:stCondLst>
                                            <p:cond delay="0"/>
                                          </p:stCondLst>
                                        </p:cTn>
                                        <p:tgtEl>
                                          <p:spTgt spid="36"/>
                                        </p:tgtEl>
                                        <p:attrNameLst>
                                          <p:attrName>style.visibility</p:attrName>
                                        </p:attrNameLst>
                                      </p:cBhvr>
                                      <p:to>
                                        <p:strVal val="hidden"/>
                                      </p:to>
                                    </p:set>
                                  </p:childTnLst>
                                </p:cTn>
                              </p:par>
                            </p:childTnLst>
                          </p:cTn>
                        </p:par>
                        <p:par>
                          <p:cTn id="32" fill="hold">
                            <p:stCondLst>
                              <p:cond delay="11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6" name="Freeform 56"/>
          <p:cNvSpPr>
            <a:spLocks/>
          </p:cNvSpPr>
          <p:nvPr/>
        </p:nvSpPr>
        <p:spPr bwMode="auto">
          <a:xfrm>
            <a:off x="9714041" y="2346254"/>
            <a:ext cx="2215526" cy="1258442"/>
          </a:xfrm>
          <a:custGeom>
            <a:avLst/>
            <a:gdLst>
              <a:gd name="T0" fmla="*/ 146 w 185"/>
              <a:gd name="T1" fmla="*/ 24 h 101"/>
              <a:gd name="T2" fmla="*/ 133 w 185"/>
              <a:gd name="T3" fmla="*/ 26 h 101"/>
              <a:gd name="T4" fmla="*/ 90 w 185"/>
              <a:gd name="T5" fmla="*/ 0 h 101"/>
              <a:gd name="T6" fmla="*/ 41 w 185"/>
              <a:gd name="T7" fmla="*/ 38 h 101"/>
              <a:gd name="T8" fmla="*/ 32 w 185"/>
              <a:gd name="T9" fmla="*/ 37 h 101"/>
              <a:gd name="T10" fmla="*/ 0 w 185"/>
              <a:gd name="T11" fmla="*/ 69 h 101"/>
              <a:gd name="T12" fmla="*/ 32 w 185"/>
              <a:gd name="T13" fmla="*/ 101 h 101"/>
              <a:gd name="T14" fmla="*/ 146 w 185"/>
              <a:gd name="T15" fmla="*/ 101 h 101"/>
              <a:gd name="T16" fmla="*/ 185 w 185"/>
              <a:gd name="T17" fmla="*/ 62 h 101"/>
              <a:gd name="T18" fmla="*/ 146 w 185"/>
              <a:gd name="T19"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01">
                <a:moveTo>
                  <a:pt x="146" y="24"/>
                </a:moveTo>
                <a:cubicBezTo>
                  <a:pt x="142" y="24"/>
                  <a:pt x="137" y="24"/>
                  <a:pt x="133" y="26"/>
                </a:cubicBezTo>
                <a:cubicBezTo>
                  <a:pt x="125" y="11"/>
                  <a:pt x="108" y="0"/>
                  <a:pt x="90" y="0"/>
                </a:cubicBezTo>
                <a:cubicBezTo>
                  <a:pt x="66" y="0"/>
                  <a:pt x="47" y="16"/>
                  <a:pt x="41" y="38"/>
                </a:cubicBezTo>
                <a:cubicBezTo>
                  <a:pt x="38" y="37"/>
                  <a:pt x="35" y="37"/>
                  <a:pt x="32" y="37"/>
                </a:cubicBezTo>
                <a:cubicBezTo>
                  <a:pt x="15" y="37"/>
                  <a:pt x="0" y="51"/>
                  <a:pt x="0" y="69"/>
                </a:cubicBezTo>
                <a:cubicBezTo>
                  <a:pt x="0" y="87"/>
                  <a:pt x="15" y="101"/>
                  <a:pt x="32" y="101"/>
                </a:cubicBezTo>
                <a:cubicBezTo>
                  <a:pt x="146" y="101"/>
                  <a:pt x="146" y="101"/>
                  <a:pt x="146" y="101"/>
                </a:cubicBezTo>
                <a:cubicBezTo>
                  <a:pt x="167" y="101"/>
                  <a:pt x="185" y="84"/>
                  <a:pt x="185" y="62"/>
                </a:cubicBezTo>
                <a:cubicBezTo>
                  <a:pt x="185" y="41"/>
                  <a:pt x="167" y="24"/>
                  <a:pt x="146" y="24"/>
                </a:cubicBezTo>
              </a:path>
            </a:pathLst>
          </a:custGeom>
          <a:solidFill>
            <a:srgbClr val="737373">
              <a:lumMod val="20000"/>
              <a:lumOff val="80000"/>
            </a:srgb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endParaRPr>
          </a:p>
        </p:txBody>
      </p:sp>
      <p:sp>
        <p:nvSpPr>
          <p:cNvPr id="37" name="Rectangle 36"/>
          <p:cNvSpPr/>
          <p:nvPr/>
        </p:nvSpPr>
        <p:spPr bwMode="auto">
          <a:xfrm>
            <a:off x="7793385" y="3268505"/>
            <a:ext cx="2869447" cy="1956714"/>
          </a:xfrm>
          <a:prstGeom prst="rect">
            <a:avLst/>
          </a:prstGeom>
          <a:solidFill>
            <a:srgbClr val="68217A"/>
          </a:solidFill>
          <a:ln w="10795" cap="flat" cmpd="sng" algn="ctr">
            <a:no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marL="0" marR="0" lvl="0" indent="0" algn="ctr" defTabSz="932219"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latin typeface="Segoe UI"/>
              <a:ea typeface="+mn-ea"/>
              <a:cs typeface="+mn-cs"/>
            </a:endParaRPr>
          </a:p>
        </p:txBody>
      </p:sp>
      <p:sp>
        <p:nvSpPr>
          <p:cNvPr id="38" name="Rectangle 37"/>
          <p:cNvSpPr/>
          <p:nvPr/>
        </p:nvSpPr>
        <p:spPr bwMode="auto">
          <a:xfrm>
            <a:off x="274639" y="5494643"/>
            <a:ext cx="11886356" cy="1215635"/>
          </a:xfrm>
          <a:prstGeom prst="rect">
            <a:avLst/>
          </a:prstGeom>
          <a:solidFill>
            <a:srgbClr val="002D86"/>
          </a:solidFill>
          <a:ln w="6350" cap="flat" cmpd="sng" algn="ctr">
            <a:noFill/>
            <a:prstDash val="solid"/>
            <a:miter lim="800000"/>
            <a:headEnd type="none" w="med" len="med"/>
            <a:tailEnd type="none" w="med" len="med"/>
          </a:ln>
          <a:effectLst/>
        </p:spPr>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marL="0" marR="0" lvl="0" indent="0" algn="ctr" defTabSz="931756"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TextBox 38"/>
          <p:cNvSpPr txBox="1"/>
          <p:nvPr/>
        </p:nvSpPr>
        <p:spPr>
          <a:xfrm>
            <a:off x="2285128" y="5341990"/>
            <a:ext cx="455801" cy="634260"/>
          </a:xfrm>
          <a:prstGeom prst="rect">
            <a:avLst/>
          </a:prstGeom>
          <a:noFill/>
          <a:ln w="10795" cap="flat" cmpd="sng" algn="ctr">
            <a:noFill/>
            <a:prstDash val="solid"/>
          </a:ln>
          <a:effectLst/>
        </p:spPr>
        <p:txBody>
          <a:bodyPr wrap="none" lIns="182802" tIns="146241" rIns="182802" bIns="146241" rtlCol="0" anchor="ctr">
            <a:spAutoFit/>
          </a:bodyPr>
          <a:lstStyle>
            <a:defPPr>
              <a:defRPr lang="en-US"/>
            </a:defPPr>
            <a:lvl1pPr algn="ctr">
              <a:lnSpc>
                <a:spcPct val="90000"/>
              </a:lnSpc>
              <a:defRPr sz="2800">
                <a:gradFill>
                  <a:gsLst>
                    <a:gs pos="0">
                      <a:schemeClr val="accent4"/>
                    </a:gs>
                    <a:gs pos="100000">
                      <a:schemeClr val="accent4"/>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205" eaLnBrk="1" fontAlgn="auto" latinLnBrk="0" hangingPunct="1">
              <a:lnSpc>
                <a:spcPct val="90000"/>
              </a:lnSpc>
              <a:spcBef>
                <a:spcPts val="612"/>
              </a:spcBef>
              <a:spcAft>
                <a:spcPts val="0"/>
              </a:spcAft>
              <a:buClrTx/>
              <a:buSzTx/>
              <a:buFontTx/>
              <a:buNone/>
              <a:tabLst/>
              <a:defRPr/>
            </a:pPr>
            <a:r>
              <a:rPr kumimoji="0" lang="en-US" sz="2400" b="0" i="0" u="none" strike="noStrike" kern="0" cap="none" spc="0" normalizeH="0" baseline="0" noProof="0" dirty="0">
                <a:ln>
                  <a:noFill/>
                </a:ln>
                <a:gradFill>
                  <a:gsLst>
                    <a:gs pos="0">
                      <a:srgbClr val="00188F"/>
                    </a:gs>
                    <a:gs pos="100000">
                      <a:srgbClr val="00188F"/>
                    </a:gs>
                  </a:gsLst>
                  <a:lin ang="5400000" scaled="0"/>
                </a:gradFill>
                <a:effectLst/>
                <a:uLnTx/>
                <a:uFillTx/>
                <a:latin typeface="Segoe UI"/>
                <a:ea typeface="+mn-ea"/>
                <a:cs typeface="+mn-cs"/>
              </a:rPr>
              <a:t> </a:t>
            </a:r>
          </a:p>
        </p:txBody>
      </p:sp>
      <p:sp>
        <p:nvSpPr>
          <p:cNvPr id="40" name="TextBox 39"/>
          <p:cNvSpPr txBox="1"/>
          <p:nvPr/>
        </p:nvSpPr>
        <p:spPr>
          <a:xfrm>
            <a:off x="7959181" y="5768159"/>
            <a:ext cx="2528419" cy="627737"/>
          </a:xfrm>
          <a:prstGeom prst="rect">
            <a:avLst/>
          </a:prstGeom>
          <a:noFill/>
          <a:ln w="10795" cap="flat" cmpd="sng" algn="ctr">
            <a:noFill/>
            <a:prstDash val="solid"/>
          </a:ln>
          <a:effectLst/>
        </p:spPr>
        <p:txBody>
          <a:bodyPr wrap="none" lIns="182802" tIns="146241" rIns="182802" bIns="146241" rtlCol="0" anchor="ctr">
            <a:spAutoFit/>
          </a:bodyPr>
          <a:lstStyle>
            <a:defPPr>
              <a:defRPr lang="en-US"/>
            </a:defPPr>
            <a:lvl1pPr algn="ctr">
              <a:lnSpc>
                <a:spcPct val="90000"/>
              </a:lnSpc>
              <a:defRPr sz="2800">
                <a:gradFill>
                  <a:gsLst>
                    <a:gs pos="0">
                      <a:schemeClr val="accent4"/>
                    </a:gs>
                    <a:gs pos="100000">
                      <a:schemeClr val="accent4"/>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a:ea typeface="+mn-ea"/>
                <a:cs typeface="+mn-cs"/>
              </a:rPr>
              <a:t>Microsoft Azure</a:t>
            </a:r>
          </a:p>
        </p:txBody>
      </p:sp>
      <p:sp>
        <p:nvSpPr>
          <p:cNvPr id="42" name="TextBox 41"/>
          <p:cNvSpPr txBox="1"/>
          <p:nvPr/>
        </p:nvSpPr>
        <p:spPr>
          <a:xfrm>
            <a:off x="4982303" y="3407453"/>
            <a:ext cx="2586962" cy="1070935"/>
          </a:xfrm>
          <a:prstGeom prst="rect">
            <a:avLst/>
          </a:prstGeom>
          <a:noFill/>
        </p:spPr>
        <p:txBody>
          <a:bodyPr wrap="none" lIns="182802" tIns="146241" rIns="182802" bIns="146241" rtlCol="0">
            <a:spAutoFit/>
          </a:bodyPr>
          <a:lstStyle/>
          <a:p>
            <a:pPr algn="ctr" defTabSz="932205" eaLnBrk="1" fontAlgn="auto" hangingPunct="1">
              <a:lnSpc>
                <a:spcPct val="90000"/>
              </a:lnSpc>
              <a:spcBef>
                <a:spcPts val="0"/>
              </a:spcBef>
              <a:spcAft>
                <a:spcPts val="0"/>
              </a:spcAft>
            </a:pPr>
            <a:r>
              <a:rPr lang="en-US" sz="2800" b="1" cap="all" dirty="0">
                <a:gradFill>
                  <a:gsLst>
                    <a:gs pos="1250">
                      <a:srgbClr val="FF8C00"/>
                    </a:gs>
                    <a:gs pos="100000">
                      <a:srgbClr val="FF8C00"/>
                    </a:gs>
                  </a:gsLst>
                  <a:lin ang="5400000" scaled="0"/>
                </a:gradFill>
                <a:latin typeface="Segoe UI Light"/>
                <a:ea typeface="+mn-ea"/>
                <a:cs typeface="Segoe UI Light" panose="020B0502040204020203" pitchFamily="34" charset="0"/>
              </a:rPr>
              <a:t>PLATFORM</a:t>
            </a:r>
          </a:p>
          <a:p>
            <a:pPr algn="ctr" defTabSz="932205" eaLnBrk="1" fontAlgn="auto" hangingPunct="1">
              <a:lnSpc>
                <a:spcPct val="90000"/>
              </a:lnSpc>
              <a:spcBef>
                <a:spcPts val="0"/>
              </a:spcBef>
              <a:spcAft>
                <a:spcPts val="0"/>
              </a:spcAft>
            </a:pPr>
            <a:r>
              <a:rPr lang="en-US" sz="2800" b="1" cap="all" dirty="0">
                <a:gradFill>
                  <a:gsLst>
                    <a:gs pos="1250">
                      <a:srgbClr val="FF8C00"/>
                    </a:gs>
                    <a:gs pos="100000">
                      <a:srgbClr val="FF8C00"/>
                    </a:gs>
                  </a:gsLst>
                  <a:lin ang="5400000" scaled="0"/>
                </a:gradFill>
                <a:latin typeface="Segoe UI Light"/>
                <a:ea typeface="+mn-ea"/>
                <a:cs typeface="Segoe UI Light" panose="020B0502040204020203" pitchFamily="34" charset="0"/>
              </a:rPr>
              <a:t>CONSISTENCY</a:t>
            </a:r>
          </a:p>
        </p:txBody>
      </p:sp>
      <p:sp>
        <p:nvSpPr>
          <p:cNvPr id="44" name="Rectangle 43"/>
          <p:cNvSpPr/>
          <p:nvPr/>
        </p:nvSpPr>
        <p:spPr bwMode="auto">
          <a:xfrm>
            <a:off x="275481" y="5419471"/>
            <a:ext cx="11885514" cy="106412"/>
          </a:xfrm>
          <a:prstGeom prst="rect">
            <a:avLst/>
          </a:prstGeom>
          <a:solidFill>
            <a:srgbClr val="FFFFFF">
              <a:lumMod val="95000"/>
            </a:srgb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marL="0" marR="0" lvl="0" indent="0" algn="ctr" defTabSz="931756"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TextBox 44"/>
          <p:cNvSpPr txBox="1"/>
          <p:nvPr/>
        </p:nvSpPr>
        <p:spPr>
          <a:xfrm>
            <a:off x="1354058" y="5742728"/>
            <a:ext cx="3333127" cy="627737"/>
          </a:xfrm>
          <a:prstGeom prst="rect">
            <a:avLst/>
          </a:prstGeom>
          <a:noFill/>
          <a:ln w="10795" cap="flat" cmpd="sng" algn="ctr">
            <a:noFill/>
            <a:prstDash val="solid"/>
          </a:ln>
          <a:effectLst/>
        </p:spPr>
        <p:txBody>
          <a:bodyPr wrap="none" lIns="182802" tIns="146241" rIns="182802" bIns="146241" rtlCol="0" anchor="ctr">
            <a:spAutoFit/>
          </a:bodyPr>
          <a:lstStyle>
            <a:defPPr>
              <a:defRPr lang="en-US"/>
            </a:defPPr>
            <a:lvl1pPr algn="ctr">
              <a:lnSpc>
                <a:spcPct val="90000"/>
              </a:lnSpc>
              <a:defRPr sz="2800">
                <a:gradFill>
                  <a:gsLst>
                    <a:gs pos="0">
                      <a:schemeClr val="accent4"/>
                    </a:gs>
                    <a:gs pos="100000">
                      <a:schemeClr val="accent4"/>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a:ea typeface="+mn-ea"/>
                <a:cs typeface="+mn-cs"/>
              </a:rPr>
              <a:t>Microsoft Azure Stack</a:t>
            </a:r>
          </a:p>
        </p:txBody>
      </p:sp>
      <p:sp>
        <p:nvSpPr>
          <p:cNvPr id="46" name="Freeform 5"/>
          <p:cNvSpPr>
            <a:spLocks/>
          </p:cNvSpPr>
          <p:nvPr/>
        </p:nvSpPr>
        <p:spPr bwMode="auto">
          <a:xfrm>
            <a:off x="375687" y="3392713"/>
            <a:ext cx="2370614" cy="2026757"/>
          </a:xfrm>
          <a:custGeom>
            <a:avLst/>
            <a:gdLst>
              <a:gd name="T0" fmla="*/ 773 w 1927"/>
              <a:gd name="T1" fmla="*/ 202 h 1927"/>
              <a:gd name="T2" fmla="*/ 773 w 1927"/>
              <a:gd name="T3" fmla="*/ 0 h 1927"/>
              <a:gd name="T4" fmla="*/ 275 w 1927"/>
              <a:gd name="T5" fmla="*/ 0 h 1927"/>
              <a:gd name="T6" fmla="*/ 275 w 1927"/>
              <a:gd name="T7" fmla="*/ 202 h 1927"/>
              <a:gd name="T8" fmla="*/ 0 w 1927"/>
              <a:gd name="T9" fmla="*/ 202 h 1927"/>
              <a:gd name="T10" fmla="*/ 0 w 1927"/>
              <a:gd name="T11" fmla="*/ 254 h 1927"/>
              <a:gd name="T12" fmla="*/ 64 w 1927"/>
              <a:gd name="T13" fmla="*/ 254 h 1927"/>
              <a:gd name="T14" fmla="*/ 64 w 1927"/>
              <a:gd name="T15" fmla="*/ 1927 h 1927"/>
              <a:gd name="T16" fmla="*/ 1863 w 1927"/>
              <a:gd name="T17" fmla="*/ 1927 h 1927"/>
              <a:gd name="T18" fmla="*/ 1863 w 1927"/>
              <a:gd name="T19" fmla="*/ 254 h 1927"/>
              <a:gd name="T20" fmla="*/ 1927 w 1927"/>
              <a:gd name="T21" fmla="*/ 254 h 1927"/>
              <a:gd name="T22" fmla="*/ 1927 w 1927"/>
              <a:gd name="T23" fmla="*/ 202 h 1927"/>
              <a:gd name="T24" fmla="*/ 773 w 1927"/>
              <a:gd name="T25" fmla="*/ 202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7" h="1927">
                <a:moveTo>
                  <a:pt x="773" y="202"/>
                </a:moveTo>
                <a:lnTo>
                  <a:pt x="773" y="0"/>
                </a:lnTo>
                <a:lnTo>
                  <a:pt x="275" y="0"/>
                </a:lnTo>
                <a:lnTo>
                  <a:pt x="275" y="202"/>
                </a:lnTo>
                <a:lnTo>
                  <a:pt x="0" y="202"/>
                </a:lnTo>
                <a:lnTo>
                  <a:pt x="0" y="254"/>
                </a:lnTo>
                <a:lnTo>
                  <a:pt x="64" y="254"/>
                </a:lnTo>
                <a:lnTo>
                  <a:pt x="64" y="1927"/>
                </a:lnTo>
                <a:lnTo>
                  <a:pt x="1863" y="1927"/>
                </a:lnTo>
                <a:lnTo>
                  <a:pt x="1863" y="254"/>
                </a:lnTo>
                <a:lnTo>
                  <a:pt x="1927" y="254"/>
                </a:lnTo>
                <a:lnTo>
                  <a:pt x="1927" y="202"/>
                </a:lnTo>
                <a:lnTo>
                  <a:pt x="773" y="202"/>
                </a:lnTo>
                <a:close/>
              </a:path>
            </a:pathLst>
          </a:custGeom>
          <a:solidFill>
            <a:srgbClr val="D2D2D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endParaRPr>
          </a:p>
        </p:txBody>
      </p:sp>
      <p:sp>
        <p:nvSpPr>
          <p:cNvPr id="47" name="Rectangle 10"/>
          <p:cNvSpPr>
            <a:spLocks noChangeArrowheads="1"/>
          </p:cNvSpPr>
          <p:nvPr/>
        </p:nvSpPr>
        <p:spPr bwMode="auto">
          <a:xfrm>
            <a:off x="1527321" y="2824933"/>
            <a:ext cx="3115768" cy="87489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eaLnBrk="1" fontAlgn="auto" hangingPunct="1">
              <a:lnSpc>
                <a:spcPct val="90000"/>
              </a:lnSpc>
              <a:spcBef>
                <a:spcPts val="0"/>
              </a:spcBef>
              <a:spcAft>
                <a:spcPts val="0"/>
              </a:spcAft>
            </a:pPr>
            <a:endParaRPr lang="en-US">
              <a:solidFill>
                <a:srgbClr val="505050"/>
              </a:solidFill>
              <a:latin typeface="Segoe UI"/>
              <a:ea typeface="+mn-ea"/>
            </a:endParaRPr>
          </a:p>
        </p:txBody>
      </p:sp>
      <p:sp>
        <p:nvSpPr>
          <p:cNvPr id="48" name="Rectangle 23"/>
          <p:cNvSpPr>
            <a:spLocks noChangeArrowheads="1"/>
          </p:cNvSpPr>
          <p:nvPr/>
        </p:nvSpPr>
        <p:spPr bwMode="auto">
          <a:xfrm>
            <a:off x="1527321" y="3699829"/>
            <a:ext cx="3115768" cy="171964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eaLnBrk="1" fontAlgn="auto" hangingPunct="1">
              <a:lnSpc>
                <a:spcPct val="90000"/>
              </a:lnSpc>
              <a:spcBef>
                <a:spcPts val="0"/>
              </a:spcBef>
              <a:spcAft>
                <a:spcPts val="0"/>
              </a:spcAft>
            </a:pPr>
            <a:endParaRPr lang="en-US">
              <a:solidFill>
                <a:srgbClr val="505050"/>
              </a:solidFill>
              <a:latin typeface="Segoe UI"/>
              <a:ea typeface="+mn-ea"/>
            </a:endParaRPr>
          </a:p>
        </p:txBody>
      </p:sp>
      <p:sp>
        <p:nvSpPr>
          <p:cNvPr id="49" name="Rectangle 38"/>
          <p:cNvSpPr>
            <a:spLocks noChangeArrowheads="1"/>
          </p:cNvSpPr>
          <p:nvPr/>
        </p:nvSpPr>
        <p:spPr bwMode="auto">
          <a:xfrm>
            <a:off x="1117665" y="5149165"/>
            <a:ext cx="71520" cy="270304"/>
          </a:xfrm>
          <a:prstGeom prst="rect">
            <a:avLst/>
          </a:prstGeom>
          <a:solidFill>
            <a:srgbClr val="FF8C00">
              <a:lumMod val="50000"/>
            </a:srgb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endParaRPr>
          </a:p>
        </p:txBody>
      </p:sp>
      <p:sp>
        <p:nvSpPr>
          <p:cNvPr id="50" name="Oval 40"/>
          <p:cNvSpPr>
            <a:spLocks noChangeArrowheads="1"/>
          </p:cNvSpPr>
          <p:nvPr/>
        </p:nvSpPr>
        <p:spPr bwMode="auto">
          <a:xfrm>
            <a:off x="1021752" y="4692440"/>
            <a:ext cx="261890" cy="261890"/>
          </a:xfrm>
          <a:prstGeom prst="ellipse">
            <a:avLst/>
          </a:prstGeom>
          <a:solidFill>
            <a:srgbClr val="00827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endParaRPr>
          </a:p>
        </p:txBody>
      </p:sp>
      <p:sp>
        <p:nvSpPr>
          <p:cNvPr id="51" name="Rectangle 41"/>
          <p:cNvSpPr>
            <a:spLocks noChangeArrowheads="1"/>
          </p:cNvSpPr>
          <p:nvPr/>
        </p:nvSpPr>
        <p:spPr bwMode="auto">
          <a:xfrm>
            <a:off x="679078" y="5149165"/>
            <a:ext cx="72572" cy="270304"/>
          </a:xfrm>
          <a:prstGeom prst="rect">
            <a:avLst/>
          </a:prstGeom>
          <a:solidFill>
            <a:srgbClr val="FF8C00">
              <a:lumMod val="50000"/>
            </a:srgb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endParaRPr>
          </a:p>
        </p:txBody>
      </p:sp>
      <p:sp>
        <p:nvSpPr>
          <p:cNvPr id="52" name="Oval 42"/>
          <p:cNvSpPr>
            <a:spLocks noChangeArrowheads="1"/>
          </p:cNvSpPr>
          <p:nvPr/>
        </p:nvSpPr>
        <p:spPr bwMode="auto">
          <a:xfrm>
            <a:off x="534986" y="4914621"/>
            <a:ext cx="356549" cy="356549"/>
          </a:xfrm>
          <a:prstGeom prst="ellipse">
            <a:avLst/>
          </a:prstGeom>
          <a:solidFill>
            <a:srgbClr val="00827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endParaRPr>
          </a:p>
        </p:txBody>
      </p:sp>
      <p:sp>
        <p:nvSpPr>
          <p:cNvPr id="53" name="Oval 43"/>
          <p:cNvSpPr>
            <a:spLocks noChangeArrowheads="1"/>
          </p:cNvSpPr>
          <p:nvPr/>
        </p:nvSpPr>
        <p:spPr bwMode="auto">
          <a:xfrm>
            <a:off x="580212" y="4729511"/>
            <a:ext cx="261890" cy="261890"/>
          </a:xfrm>
          <a:prstGeom prst="ellipse">
            <a:avLst/>
          </a:prstGeom>
          <a:solidFill>
            <a:srgbClr val="00827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endParaRPr>
          </a:p>
        </p:txBody>
      </p:sp>
      <p:sp>
        <p:nvSpPr>
          <p:cNvPr id="54" name="Rectangle 12"/>
          <p:cNvSpPr>
            <a:spLocks noChangeArrowheads="1"/>
          </p:cNvSpPr>
          <p:nvPr/>
        </p:nvSpPr>
        <p:spPr bwMode="auto">
          <a:xfrm>
            <a:off x="1348001" y="2772356"/>
            <a:ext cx="3423822" cy="5257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eaLnBrk="1" fontAlgn="auto" hangingPunct="1">
              <a:lnSpc>
                <a:spcPct val="90000"/>
              </a:lnSpc>
              <a:spcBef>
                <a:spcPts val="0"/>
              </a:spcBef>
              <a:spcAft>
                <a:spcPts val="0"/>
              </a:spcAft>
            </a:pPr>
            <a:endParaRPr lang="en-US">
              <a:solidFill>
                <a:srgbClr val="505050"/>
              </a:solidFill>
              <a:latin typeface="Segoe UI"/>
              <a:ea typeface="+mn-ea"/>
            </a:endParaRPr>
          </a:p>
        </p:txBody>
      </p:sp>
      <p:sp>
        <p:nvSpPr>
          <p:cNvPr id="55" name="Rectangle 25"/>
          <p:cNvSpPr>
            <a:spLocks noChangeArrowheads="1"/>
          </p:cNvSpPr>
          <p:nvPr/>
        </p:nvSpPr>
        <p:spPr bwMode="auto">
          <a:xfrm>
            <a:off x="1348001" y="3330859"/>
            <a:ext cx="3423822" cy="4571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eaLnBrk="1" fontAlgn="auto" hangingPunct="1">
              <a:lnSpc>
                <a:spcPct val="90000"/>
              </a:lnSpc>
              <a:spcBef>
                <a:spcPts val="0"/>
              </a:spcBef>
              <a:spcAft>
                <a:spcPts val="0"/>
              </a:spcAft>
            </a:pPr>
            <a:endParaRPr lang="en-US">
              <a:solidFill>
                <a:srgbClr val="505050"/>
              </a:solidFill>
              <a:latin typeface="Segoe UI"/>
              <a:ea typeface="+mn-ea"/>
            </a:endParaRPr>
          </a:p>
        </p:txBody>
      </p:sp>
      <p:sp>
        <p:nvSpPr>
          <p:cNvPr id="56" name="Rectangle 55"/>
          <p:cNvSpPr/>
          <p:nvPr/>
        </p:nvSpPr>
        <p:spPr bwMode="auto">
          <a:xfrm>
            <a:off x="1640074" y="2939587"/>
            <a:ext cx="1380548" cy="328918"/>
          </a:xfrm>
          <a:prstGeom prst="rect">
            <a:avLst/>
          </a:prstGeom>
          <a:solidFill>
            <a:srgbClr val="004B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0" tIns="146283" rIns="0"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13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Windows Server</a:t>
            </a:r>
          </a:p>
        </p:txBody>
      </p:sp>
      <p:sp>
        <p:nvSpPr>
          <p:cNvPr id="57" name="Rectangle 56"/>
          <p:cNvSpPr/>
          <p:nvPr/>
        </p:nvSpPr>
        <p:spPr bwMode="auto">
          <a:xfrm>
            <a:off x="3070081" y="2939587"/>
            <a:ext cx="1439440" cy="328918"/>
          </a:xfrm>
          <a:prstGeom prst="rect">
            <a:avLst/>
          </a:prstGeom>
          <a:solidFill>
            <a:srgbClr val="004B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13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Linux</a:t>
            </a:r>
          </a:p>
        </p:txBody>
      </p:sp>
      <p:sp>
        <p:nvSpPr>
          <p:cNvPr id="58" name="Oval 42"/>
          <p:cNvSpPr>
            <a:spLocks noChangeArrowheads="1"/>
          </p:cNvSpPr>
          <p:nvPr/>
        </p:nvSpPr>
        <p:spPr bwMode="auto">
          <a:xfrm>
            <a:off x="974421" y="4868668"/>
            <a:ext cx="356549" cy="356549"/>
          </a:xfrm>
          <a:prstGeom prst="ellipse">
            <a:avLst/>
          </a:prstGeom>
          <a:solidFill>
            <a:srgbClr val="00827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endParaRPr>
          </a:p>
        </p:txBody>
      </p:sp>
      <p:sp>
        <p:nvSpPr>
          <p:cNvPr id="59" name="Rectangle 58"/>
          <p:cNvSpPr/>
          <p:nvPr/>
        </p:nvSpPr>
        <p:spPr bwMode="auto">
          <a:xfrm>
            <a:off x="1640074" y="3536818"/>
            <a:ext cx="2869447" cy="786272"/>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0" tIns="146283" rIns="0"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300"/>
              </a:spcAft>
              <a:buClrTx/>
              <a:buSzTx/>
              <a:buFontTx/>
              <a:buNone/>
              <a:tabLst/>
              <a:defRPr/>
            </a:pP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Portal </a:t>
            </a:r>
          </a:p>
          <a:p>
            <a:pPr marL="0" marR="0" lvl="0" indent="0" algn="ctr" defTabSz="932293" eaLnBrk="1" fontAlgn="auto" latinLnBrk="0" hangingPunct="1">
              <a:lnSpc>
                <a:spcPct val="90000"/>
              </a:lnSpc>
              <a:spcBef>
                <a:spcPts val="0"/>
              </a:spcBef>
              <a:spcAft>
                <a:spcPts val="300"/>
              </a:spcAft>
              <a:buClrTx/>
              <a:buSzTx/>
              <a:buFontTx/>
              <a:buNone/>
              <a:tabLst/>
              <a:defRPr/>
            </a:pPr>
            <a:r>
              <a:rPr kumimoji="0" lang="en-US" sz="1399" b="0" i="0" u="none" strike="noStrike" kern="0" cap="none" spc="0" normalizeH="0" baseline="0" noProof="0" dirty="0" err="1">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IaaS</a:t>
            </a: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 | </a:t>
            </a:r>
            <a:r>
              <a:rPr kumimoji="0" lang="en-US" sz="1399" b="0" i="0" u="none" strike="noStrike" kern="0" cap="none" spc="0" normalizeH="0" baseline="0" noProof="0" dirty="0" err="1">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PaaS</a:t>
            </a: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 services </a:t>
            </a:r>
          </a:p>
        </p:txBody>
      </p:sp>
      <p:sp>
        <p:nvSpPr>
          <p:cNvPr id="60" name="Rectangle 59"/>
          <p:cNvSpPr/>
          <p:nvPr/>
        </p:nvSpPr>
        <p:spPr bwMode="auto">
          <a:xfrm>
            <a:off x="1640074" y="4369827"/>
            <a:ext cx="2869447" cy="833008"/>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0" tIns="146283" rIns="0"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300"/>
              </a:spcAft>
              <a:buClrTx/>
              <a:buSzTx/>
              <a:buFontTx/>
              <a:buNone/>
              <a:tabLst/>
              <a:defRPr/>
            </a:pP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Cloud-inspired infrastructure</a:t>
            </a:r>
          </a:p>
          <a:p>
            <a:pPr marL="0" marR="0" lvl="0" indent="0" algn="ctr" defTabSz="932293" eaLnBrk="1" fontAlgn="auto" latinLnBrk="0" hangingPunct="1">
              <a:lnSpc>
                <a:spcPct val="90000"/>
              </a:lnSpc>
              <a:spcBef>
                <a:spcPts val="0"/>
              </a:spcBef>
              <a:spcAft>
                <a:spcPts val="300"/>
              </a:spcAft>
              <a:buClrTx/>
              <a:buSzTx/>
              <a:buFontTx/>
              <a:buNone/>
              <a:tabLst/>
              <a:defRPr/>
            </a:pPr>
            <a:r>
              <a:rPr kumimoji="0" lang="en-US" sz="104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Powered by Windows Server, Hyper-V, </a:t>
            </a:r>
            <a:br>
              <a:rPr kumimoji="0" lang="en-US" sz="104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br>
            <a:r>
              <a:rPr kumimoji="0" lang="en-US" sz="104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System Center, and Azure technologies</a:t>
            </a:r>
          </a:p>
        </p:txBody>
      </p:sp>
      <p:sp>
        <p:nvSpPr>
          <p:cNvPr id="61" name="Freeform 9"/>
          <p:cNvSpPr>
            <a:spLocks/>
          </p:cNvSpPr>
          <p:nvPr/>
        </p:nvSpPr>
        <p:spPr bwMode="auto">
          <a:xfrm>
            <a:off x="5553171" y="2744895"/>
            <a:ext cx="1328549" cy="661894"/>
          </a:xfrm>
          <a:custGeom>
            <a:avLst/>
            <a:gdLst>
              <a:gd name="T0" fmla="*/ 819 w 819"/>
              <a:gd name="T1" fmla="*/ 406 h 406"/>
              <a:gd name="T2" fmla="*/ 791 w 819"/>
              <a:gd name="T3" fmla="*/ 56 h 406"/>
              <a:gd name="T4" fmla="*/ 678 w 819"/>
              <a:gd name="T5" fmla="*/ 154 h 406"/>
              <a:gd name="T6" fmla="*/ 678 w 819"/>
              <a:gd name="T7" fmla="*/ 154 h 406"/>
              <a:gd name="T8" fmla="*/ 678 w 819"/>
              <a:gd name="T9" fmla="*/ 140 h 406"/>
              <a:gd name="T10" fmla="*/ 650 w 819"/>
              <a:gd name="T11" fmla="*/ 112 h 406"/>
              <a:gd name="T12" fmla="*/ 339 w 819"/>
              <a:gd name="T13" fmla="*/ 0 h 406"/>
              <a:gd name="T14" fmla="*/ 325 w 819"/>
              <a:gd name="T15" fmla="*/ 0 h 406"/>
              <a:gd name="T16" fmla="*/ 14 w 819"/>
              <a:gd name="T17" fmla="*/ 140 h 406"/>
              <a:gd name="T18" fmla="*/ 0 w 819"/>
              <a:gd name="T19" fmla="*/ 140 h 406"/>
              <a:gd name="T20" fmla="*/ 113 w 819"/>
              <a:gd name="T21" fmla="*/ 238 h 406"/>
              <a:gd name="T22" fmla="*/ 113 w 819"/>
              <a:gd name="T23" fmla="*/ 238 h 406"/>
              <a:gd name="T24" fmla="*/ 325 w 819"/>
              <a:gd name="T25" fmla="*/ 140 h 406"/>
              <a:gd name="T26" fmla="*/ 339 w 819"/>
              <a:gd name="T27" fmla="*/ 140 h 406"/>
              <a:gd name="T28" fmla="*/ 537 w 819"/>
              <a:gd name="T29" fmla="*/ 210 h 406"/>
              <a:gd name="T30" fmla="*/ 579 w 819"/>
              <a:gd name="T31" fmla="*/ 238 h 406"/>
              <a:gd name="T32" fmla="*/ 466 w 819"/>
              <a:gd name="T33" fmla="*/ 336 h 406"/>
              <a:gd name="T34" fmla="*/ 819 w 819"/>
              <a:gd name="T35" fmla="*/ 406 h 406"/>
              <a:gd name="T36" fmla="*/ 819 w 819"/>
              <a:gd name="T3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406">
                <a:moveTo>
                  <a:pt x="819" y="406"/>
                </a:moveTo>
                <a:cubicBezTo>
                  <a:pt x="791" y="56"/>
                  <a:pt x="791" y="56"/>
                  <a:pt x="791" y="56"/>
                </a:cubicBezTo>
                <a:cubicBezTo>
                  <a:pt x="678" y="154"/>
                  <a:pt x="678" y="154"/>
                  <a:pt x="678" y="154"/>
                </a:cubicBezTo>
                <a:cubicBezTo>
                  <a:pt x="678" y="154"/>
                  <a:pt x="678" y="154"/>
                  <a:pt x="678" y="154"/>
                </a:cubicBezTo>
                <a:cubicBezTo>
                  <a:pt x="678" y="140"/>
                  <a:pt x="678" y="140"/>
                  <a:pt x="678" y="140"/>
                </a:cubicBezTo>
                <a:cubicBezTo>
                  <a:pt x="650" y="112"/>
                  <a:pt x="650" y="112"/>
                  <a:pt x="650" y="112"/>
                </a:cubicBezTo>
                <a:cubicBezTo>
                  <a:pt x="565" y="42"/>
                  <a:pt x="452" y="0"/>
                  <a:pt x="339" y="0"/>
                </a:cubicBezTo>
                <a:cubicBezTo>
                  <a:pt x="339" y="0"/>
                  <a:pt x="339" y="0"/>
                  <a:pt x="325" y="0"/>
                </a:cubicBezTo>
                <a:cubicBezTo>
                  <a:pt x="212" y="0"/>
                  <a:pt x="99" y="56"/>
                  <a:pt x="14" y="140"/>
                </a:cubicBezTo>
                <a:cubicBezTo>
                  <a:pt x="0" y="140"/>
                  <a:pt x="0" y="140"/>
                  <a:pt x="0" y="140"/>
                </a:cubicBezTo>
                <a:cubicBezTo>
                  <a:pt x="113" y="238"/>
                  <a:pt x="113" y="238"/>
                  <a:pt x="113" y="238"/>
                </a:cubicBezTo>
                <a:cubicBezTo>
                  <a:pt x="113" y="238"/>
                  <a:pt x="113" y="238"/>
                  <a:pt x="113" y="238"/>
                </a:cubicBezTo>
                <a:cubicBezTo>
                  <a:pt x="170" y="182"/>
                  <a:pt x="254" y="140"/>
                  <a:pt x="325" y="140"/>
                </a:cubicBezTo>
                <a:cubicBezTo>
                  <a:pt x="339" y="140"/>
                  <a:pt x="339" y="140"/>
                  <a:pt x="339" y="140"/>
                </a:cubicBezTo>
                <a:cubicBezTo>
                  <a:pt x="410" y="140"/>
                  <a:pt x="480" y="168"/>
                  <a:pt x="537" y="210"/>
                </a:cubicBezTo>
                <a:cubicBezTo>
                  <a:pt x="579" y="238"/>
                  <a:pt x="579" y="238"/>
                  <a:pt x="579" y="238"/>
                </a:cubicBezTo>
                <a:cubicBezTo>
                  <a:pt x="466" y="336"/>
                  <a:pt x="466" y="336"/>
                  <a:pt x="466" y="336"/>
                </a:cubicBezTo>
                <a:cubicBezTo>
                  <a:pt x="819" y="406"/>
                  <a:pt x="819" y="406"/>
                  <a:pt x="819" y="406"/>
                </a:cubicBezTo>
                <a:cubicBezTo>
                  <a:pt x="819" y="406"/>
                  <a:pt x="819" y="406"/>
                  <a:pt x="819" y="406"/>
                </a:cubicBezTo>
                <a:close/>
              </a:path>
            </a:pathLst>
          </a:custGeom>
          <a:solidFill>
            <a:srgbClr val="FF8C00"/>
          </a:solidFill>
          <a:ln>
            <a:noFill/>
          </a:ln>
        </p:spPr>
        <p:txBody>
          <a:bodyPr vert="horz" wrap="square" lIns="91427" tIns="45713" rIns="91427" bIns="45713" numCol="1" anchor="t" anchorCtr="0" compatLnSpc="1">
            <a:prstTxWarp prst="textNoShape">
              <a:avLst/>
            </a:prstTxWarp>
          </a:bodyPr>
          <a:lstStyle/>
          <a:p>
            <a:pPr marL="0" marR="0" lvl="0" indent="0" defTabSz="932509" eaLnBrk="1" fontAlgn="auto" latinLnBrk="0" hangingPunct="1">
              <a:lnSpc>
                <a:spcPct val="9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a:ea typeface="+mn-ea"/>
            </a:endParaRPr>
          </a:p>
        </p:txBody>
      </p:sp>
      <p:sp>
        <p:nvSpPr>
          <p:cNvPr id="62" name="Freeform 9"/>
          <p:cNvSpPr>
            <a:spLocks/>
          </p:cNvSpPr>
          <p:nvPr/>
        </p:nvSpPr>
        <p:spPr bwMode="auto">
          <a:xfrm flipH="1" flipV="1">
            <a:off x="5553171" y="4433450"/>
            <a:ext cx="1328549" cy="661894"/>
          </a:xfrm>
          <a:custGeom>
            <a:avLst/>
            <a:gdLst>
              <a:gd name="T0" fmla="*/ 819 w 819"/>
              <a:gd name="T1" fmla="*/ 406 h 406"/>
              <a:gd name="T2" fmla="*/ 791 w 819"/>
              <a:gd name="T3" fmla="*/ 56 h 406"/>
              <a:gd name="T4" fmla="*/ 678 w 819"/>
              <a:gd name="T5" fmla="*/ 154 h 406"/>
              <a:gd name="T6" fmla="*/ 678 w 819"/>
              <a:gd name="T7" fmla="*/ 154 h 406"/>
              <a:gd name="T8" fmla="*/ 678 w 819"/>
              <a:gd name="T9" fmla="*/ 140 h 406"/>
              <a:gd name="T10" fmla="*/ 650 w 819"/>
              <a:gd name="T11" fmla="*/ 112 h 406"/>
              <a:gd name="T12" fmla="*/ 339 w 819"/>
              <a:gd name="T13" fmla="*/ 0 h 406"/>
              <a:gd name="T14" fmla="*/ 325 w 819"/>
              <a:gd name="T15" fmla="*/ 0 h 406"/>
              <a:gd name="T16" fmla="*/ 14 w 819"/>
              <a:gd name="T17" fmla="*/ 140 h 406"/>
              <a:gd name="T18" fmla="*/ 0 w 819"/>
              <a:gd name="T19" fmla="*/ 140 h 406"/>
              <a:gd name="T20" fmla="*/ 113 w 819"/>
              <a:gd name="T21" fmla="*/ 238 h 406"/>
              <a:gd name="T22" fmla="*/ 113 w 819"/>
              <a:gd name="T23" fmla="*/ 238 h 406"/>
              <a:gd name="T24" fmla="*/ 325 w 819"/>
              <a:gd name="T25" fmla="*/ 140 h 406"/>
              <a:gd name="T26" fmla="*/ 339 w 819"/>
              <a:gd name="T27" fmla="*/ 140 h 406"/>
              <a:gd name="T28" fmla="*/ 537 w 819"/>
              <a:gd name="T29" fmla="*/ 210 h 406"/>
              <a:gd name="T30" fmla="*/ 579 w 819"/>
              <a:gd name="T31" fmla="*/ 238 h 406"/>
              <a:gd name="T32" fmla="*/ 466 w 819"/>
              <a:gd name="T33" fmla="*/ 336 h 406"/>
              <a:gd name="T34" fmla="*/ 819 w 819"/>
              <a:gd name="T35" fmla="*/ 406 h 406"/>
              <a:gd name="T36" fmla="*/ 819 w 819"/>
              <a:gd name="T3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406">
                <a:moveTo>
                  <a:pt x="819" y="406"/>
                </a:moveTo>
                <a:cubicBezTo>
                  <a:pt x="791" y="56"/>
                  <a:pt x="791" y="56"/>
                  <a:pt x="791" y="56"/>
                </a:cubicBezTo>
                <a:cubicBezTo>
                  <a:pt x="678" y="154"/>
                  <a:pt x="678" y="154"/>
                  <a:pt x="678" y="154"/>
                </a:cubicBezTo>
                <a:cubicBezTo>
                  <a:pt x="678" y="154"/>
                  <a:pt x="678" y="154"/>
                  <a:pt x="678" y="154"/>
                </a:cubicBezTo>
                <a:cubicBezTo>
                  <a:pt x="678" y="140"/>
                  <a:pt x="678" y="140"/>
                  <a:pt x="678" y="140"/>
                </a:cubicBezTo>
                <a:cubicBezTo>
                  <a:pt x="650" y="112"/>
                  <a:pt x="650" y="112"/>
                  <a:pt x="650" y="112"/>
                </a:cubicBezTo>
                <a:cubicBezTo>
                  <a:pt x="565" y="42"/>
                  <a:pt x="452" y="0"/>
                  <a:pt x="339" y="0"/>
                </a:cubicBezTo>
                <a:cubicBezTo>
                  <a:pt x="339" y="0"/>
                  <a:pt x="339" y="0"/>
                  <a:pt x="325" y="0"/>
                </a:cubicBezTo>
                <a:cubicBezTo>
                  <a:pt x="212" y="0"/>
                  <a:pt x="99" y="56"/>
                  <a:pt x="14" y="140"/>
                </a:cubicBezTo>
                <a:cubicBezTo>
                  <a:pt x="0" y="140"/>
                  <a:pt x="0" y="140"/>
                  <a:pt x="0" y="140"/>
                </a:cubicBezTo>
                <a:cubicBezTo>
                  <a:pt x="113" y="238"/>
                  <a:pt x="113" y="238"/>
                  <a:pt x="113" y="238"/>
                </a:cubicBezTo>
                <a:cubicBezTo>
                  <a:pt x="113" y="238"/>
                  <a:pt x="113" y="238"/>
                  <a:pt x="113" y="238"/>
                </a:cubicBezTo>
                <a:cubicBezTo>
                  <a:pt x="170" y="182"/>
                  <a:pt x="254" y="140"/>
                  <a:pt x="325" y="140"/>
                </a:cubicBezTo>
                <a:cubicBezTo>
                  <a:pt x="339" y="140"/>
                  <a:pt x="339" y="140"/>
                  <a:pt x="339" y="140"/>
                </a:cubicBezTo>
                <a:cubicBezTo>
                  <a:pt x="410" y="140"/>
                  <a:pt x="480" y="168"/>
                  <a:pt x="537" y="210"/>
                </a:cubicBezTo>
                <a:cubicBezTo>
                  <a:pt x="579" y="238"/>
                  <a:pt x="579" y="238"/>
                  <a:pt x="579" y="238"/>
                </a:cubicBezTo>
                <a:cubicBezTo>
                  <a:pt x="466" y="336"/>
                  <a:pt x="466" y="336"/>
                  <a:pt x="466" y="336"/>
                </a:cubicBezTo>
                <a:cubicBezTo>
                  <a:pt x="819" y="406"/>
                  <a:pt x="819" y="406"/>
                  <a:pt x="819" y="406"/>
                </a:cubicBezTo>
                <a:cubicBezTo>
                  <a:pt x="819" y="406"/>
                  <a:pt x="819" y="406"/>
                  <a:pt x="819" y="406"/>
                </a:cubicBezTo>
                <a:close/>
              </a:path>
            </a:pathLst>
          </a:custGeom>
          <a:solidFill>
            <a:srgbClr val="FF8C00"/>
          </a:solidFill>
          <a:ln>
            <a:noFill/>
          </a:ln>
        </p:spPr>
        <p:txBody>
          <a:bodyPr vert="horz" wrap="square" lIns="91427" tIns="45713" rIns="91427" bIns="45713" numCol="1" anchor="t" anchorCtr="0" compatLnSpc="1">
            <a:prstTxWarp prst="textNoShape">
              <a:avLst/>
            </a:prstTxWarp>
          </a:bodyPr>
          <a:lstStyle/>
          <a:p>
            <a:pPr marL="0" marR="0" lvl="0" indent="0" defTabSz="932509" eaLnBrk="1" fontAlgn="auto" latinLnBrk="0" hangingPunct="1">
              <a:lnSpc>
                <a:spcPct val="9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a:ea typeface="+mn-ea"/>
            </a:endParaRPr>
          </a:p>
        </p:txBody>
      </p:sp>
      <p:sp>
        <p:nvSpPr>
          <p:cNvPr id="63" name="Rectangle 62"/>
          <p:cNvSpPr/>
          <p:nvPr/>
        </p:nvSpPr>
        <p:spPr bwMode="auto">
          <a:xfrm>
            <a:off x="7793385" y="2892851"/>
            <a:ext cx="1380548" cy="328918"/>
          </a:xfrm>
          <a:prstGeom prst="rect">
            <a:avLst/>
          </a:prstGeom>
          <a:solidFill>
            <a:srgbClr val="004B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0" tIns="146283" rIns="0"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13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Windows Server</a:t>
            </a:r>
          </a:p>
        </p:txBody>
      </p:sp>
      <p:sp>
        <p:nvSpPr>
          <p:cNvPr id="64" name="Rectangle 63"/>
          <p:cNvSpPr/>
          <p:nvPr/>
        </p:nvSpPr>
        <p:spPr bwMode="auto">
          <a:xfrm>
            <a:off x="9223391" y="2892851"/>
            <a:ext cx="1439440" cy="328918"/>
          </a:xfrm>
          <a:prstGeom prst="rect">
            <a:avLst/>
          </a:prstGeom>
          <a:solidFill>
            <a:srgbClr val="004B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1399"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Linux</a:t>
            </a:r>
          </a:p>
        </p:txBody>
      </p:sp>
      <p:grpSp>
        <p:nvGrpSpPr>
          <p:cNvPr id="65" name="Group 64"/>
          <p:cNvGrpSpPr/>
          <p:nvPr/>
        </p:nvGrpSpPr>
        <p:grpSpPr>
          <a:xfrm>
            <a:off x="7897007" y="3426552"/>
            <a:ext cx="2662202" cy="1666018"/>
            <a:chOff x="8000882" y="3536822"/>
            <a:chExt cx="2662580" cy="1666254"/>
          </a:xfrm>
        </p:grpSpPr>
        <p:sp>
          <p:nvSpPr>
            <p:cNvPr id="66" name="Rectangle 65"/>
            <p:cNvSpPr/>
            <p:nvPr/>
          </p:nvSpPr>
          <p:spPr bwMode="auto">
            <a:xfrm>
              <a:off x="8000882" y="3536822"/>
              <a:ext cx="2662580" cy="786384"/>
            </a:xfrm>
            <a:prstGeom prst="rect">
              <a:avLst/>
            </a:prstGeom>
            <a:solidFill>
              <a:srgbClr val="D2D2D2">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0" tIns="146283" rIns="0"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300"/>
                </a:spcAft>
                <a:buClrTx/>
                <a:buSzTx/>
                <a:buFontTx/>
                <a:buNone/>
                <a:tabLst/>
                <a:defRPr/>
              </a:pP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Portal </a:t>
              </a:r>
            </a:p>
            <a:p>
              <a:pPr marL="0" marR="0" lvl="0" indent="0" algn="ctr" defTabSz="932293" eaLnBrk="1" fontAlgn="auto" latinLnBrk="0" hangingPunct="1">
                <a:lnSpc>
                  <a:spcPct val="90000"/>
                </a:lnSpc>
                <a:spcBef>
                  <a:spcPts val="0"/>
                </a:spcBef>
                <a:spcAft>
                  <a:spcPts val="300"/>
                </a:spcAft>
                <a:buClrTx/>
                <a:buSzTx/>
                <a:buFontTx/>
                <a:buNone/>
                <a:tabLst/>
                <a:defRPr/>
              </a:pPr>
              <a:r>
                <a:rPr kumimoji="0" lang="en-US" sz="1399" b="0" i="0" u="none" strike="noStrike" kern="0" cap="none" spc="0" normalizeH="0" baseline="0" noProof="0" dirty="0" err="1">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IaaS</a:t>
              </a: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 | </a:t>
              </a:r>
              <a:r>
                <a:rPr kumimoji="0" lang="en-US" sz="1399" b="0" i="0" u="none" strike="noStrike" kern="0" cap="none" spc="0" normalizeH="0" baseline="0" noProof="0" dirty="0" err="1">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PaaS</a:t>
              </a: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 services </a:t>
              </a:r>
            </a:p>
          </p:txBody>
        </p:sp>
        <p:sp>
          <p:nvSpPr>
            <p:cNvPr id="67" name="Rectangle 66"/>
            <p:cNvSpPr/>
            <p:nvPr/>
          </p:nvSpPr>
          <p:spPr bwMode="auto">
            <a:xfrm>
              <a:off x="8000882" y="4369949"/>
              <a:ext cx="2662580" cy="833127"/>
            </a:xfrm>
            <a:prstGeom prst="rect">
              <a:avLst/>
            </a:prstGeom>
            <a:solidFill>
              <a:srgbClr val="D2D2D2">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0" tIns="146283" rIns="0" bIns="146283" numCol="1" spcCol="0" rtlCol="0" fromWordArt="0" anchor="ctr" anchorCtr="0" forceAA="0" compatLnSpc="1">
              <a:prstTxWarp prst="textNoShape">
                <a:avLst/>
              </a:prstTxWarp>
              <a:noAutofit/>
            </a:bodyPr>
            <a:lstStyle/>
            <a:p>
              <a:pPr marL="0" marR="0" lvl="0" indent="0" algn="ctr" defTabSz="932293" eaLnBrk="1" fontAlgn="auto" latinLnBrk="0" hangingPunct="1">
                <a:lnSpc>
                  <a:spcPct val="90000"/>
                </a:lnSpc>
                <a:spcBef>
                  <a:spcPts val="0"/>
                </a:spcBef>
                <a:spcAft>
                  <a:spcPts val="300"/>
                </a:spcAft>
                <a:buClrTx/>
                <a:buSzTx/>
                <a:buFontTx/>
                <a:buNone/>
                <a:tabLst/>
                <a:defRPr/>
              </a:pPr>
              <a:r>
                <a:rPr kumimoji="0" lang="en-US" sz="1399" b="0" i="0" u="none" strike="noStrike" kern="0" cap="none" spc="0" normalizeH="0" baseline="0" noProof="0" dirty="0">
                  <a:ln>
                    <a:noFill/>
                  </a:ln>
                  <a:gradFill>
                    <a:gsLst>
                      <a:gs pos="0">
                        <a:srgbClr val="505050"/>
                      </a:gs>
                      <a:gs pos="100000">
                        <a:srgbClr val="505050"/>
                      </a:gs>
                    </a:gsLst>
                    <a:lin ang="5400000" scaled="0"/>
                  </a:gradFill>
                  <a:effectLst/>
                  <a:uLnTx/>
                  <a:uFillTx/>
                  <a:latin typeface="Segoe UI"/>
                  <a:ea typeface="Segoe UI" pitchFamily="34" charset="0"/>
                  <a:cs typeface="Segoe UI" pitchFamily="34" charset="0"/>
                </a:rPr>
                <a:t>Cloud infrastructure</a:t>
              </a:r>
            </a:p>
          </p:txBody>
        </p:sp>
      </p:grpSp>
      <p:sp>
        <p:nvSpPr>
          <p:cNvPr id="68" name="Freeform 56"/>
          <p:cNvSpPr>
            <a:spLocks/>
          </p:cNvSpPr>
          <p:nvPr/>
        </p:nvSpPr>
        <p:spPr bwMode="auto">
          <a:xfrm>
            <a:off x="8731054" y="1818003"/>
            <a:ext cx="1212057" cy="688461"/>
          </a:xfrm>
          <a:custGeom>
            <a:avLst/>
            <a:gdLst>
              <a:gd name="T0" fmla="*/ 146 w 185"/>
              <a:gd name="T1" fmla="*/ 24 h 101"/>
              <a:gd name="T2" fmla="*/ 133 w 185"/>
              <a:gd name="T3" fmla="*/ 26 h 101"/>
              <a:gd name="T4" fmla="*/ 90 w 185"/>
              <a:gd name="T5" fmla="*/ 0 h 101"/>
              <a:gd name="T6" fmla="*/ 41 w 185"/>
              <a:gd name="T7" fmla="*/ 38 h 101"/>
              <a:gd name="T8" fmla="*/ 32 w 185"/>
              <a:gd name="T9" fmla="*/ 37 h 101"/>
              <a:gd name="T10" fmla="*/ 0 w 185"/>
              <a:gd name="T11" fmla="*/ 69 h 101"/>
              <a:gd name="T12" fmla="*/ 32 w 185"/>
              <a:gd name="T13" fmla="*/ 101 h 101"/>
              <a:gd name="T14" fmla="*/ 146 w 185"/>
              <a:gd name="T15" fmla="*/ 101 h 101"/>
              <a:gd name="T16" fmla="*/ 185 w 185"/>
              <a:gd name="T17" fmla="*/ 62 h 101"/>
              <a:gd name="T18" fmla="*/ 146 w 185"/>
              <a:gd name="T19"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01">
                <a:moveTo>
                  <a:pt x="146" y="24"/>
                </a:moveTo>
                <a:cubicBezTo>
                  <a:pt x="142" y="24"/>
                  <a:pt x="137" y="24"/>
                  <a:pt x="133" y="26"/>
                </a:cubicBezTo>
                <a:cubicBezTo>
                  <a:pt x="125" y="11"/>
                  <a:pt x="108" y="0"/>
                  <a:pt x="90" y="0"/>
                </a:cubicBezTo>
                <a:cubicBezTo>
                  <a:pt x="66" y="0"/>
                  <a:pt x="47" y="16"/>
                  <a:pt x="41" y="38"/>
                </a:cubicBezTo>
                <a:cubicBezTo>
                  <a:pt x="38" y="37"/>
                  <a:pt x="35" y="37"/>
                  <a:pt x="32" y="37"/>
                </a:cubicBezTo>
                <a:cubicBezTo>
                  <a:pt x="15" y="37"/>
                  <a:pt x="0" y="51"/>
                  <a:pt x="0" y="69"/>
                </a:cubicBezTo>
                <a:cubicBezTo>
                  <a:pt x="0" y="87"/>
                  <a:pt x="15" y="101"/>
                  <a:pt x="32" y="101"/>
                </a:cubicBezTo>
                <a:cubicBezTo>
                  <a:pt x="146" y="101"/>
                  <a:pt x="146" y="101"/>
                  <a:pt x="146" y="101"/>
                </a:cubicBezTo>
                <a:cubicBezTo>
                  <a:pt x="167" y="101"/>
                  <a:pt x="185" y="84"/>
                  <a:pt x="185" y="62"/>
                </a:cubicBezTo>
                <a:cubicBezTo>
                  <a:pt x="185" y="41"/>
                  <a:pt x="167" y="24"/>
                  <a:pt x="146" y="24"/>
                </a:cubicBezTo>
              </a:path>
            </a:pathLst>
          </a:custGeom>
          <a:solidFill>
            <a:srgbClr val="737373">
              <a:lumMod val="20000"/>
              <a:lumOff val="80000"/>
            </a:srgb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endParaRPr>
          </a:p>
        </p:txBody>
      </p:sp>
      <p:sp>
        <p:nvSpPr>
          <p:cNvPr id="69" name="Freeform 56"/>
          <p:cNvSpPr>
            <a:spLocks/>
          </p:cNvSpPr>
          <p:nvPr/>
        </p:nvSpPr>
        <p:spPr bwMode="auto">
          <a:xfrm>
            <a:off x="10821804" y="1685352"/>
            <a:ext cx="661697" cy="375851"/>
          </a:xfrm>
          <a:custGeom>
            <a:avLst/>
            <a:gdLst>
              <a:gd name="T0" fmla="*/ 146 w 185"/>
              <a:gd name="T1" fmla="*/ 24 h 101"/>
              <a:gd name="T2" fmla="*/ 133 w 185"/>
              <a:gd name="T3" fmla="*/ 26 h 101"/>
              <a:gd name="T4" fmla="*/ 90 w 185"/>
              <a:gd name="T5" fmla="*/ 0 h 101"/>
              <a:gd name="T6" fmla="*/ 41 w 185"/>
              <a:gd name="T7" fmla="*/ 38 h 101"/>
              <a:gd name="T8" fmla="*/ 32 w 185"/>
              <a:gd name="T9" fmla="*/ 37 h 101"/>
              <a:gd name="T10" fmla="*/ 0 w 185"/>
              <a:gd name="T11" fmla="*/ 69 h 101"/>
              <a:gd name="T12" fmla="*/ 32 w 185"/>
              <a:gd name="T13" fmla="*/ 101 h 101"/>
              <a:gd name="T14" fmla="*/ 146 w 185"/>
              <a:gd name="T15" fmla="*/ 101 h 101"/>
              <a:gd name="T16" fmla="*/ 185 w 185"/>
              <a:gd name="T17" fmla="*/ 62 h 101"/>
              <a:gd name="T18" fmla="*/ 146 w 185"/>
              <a:gd name="T19"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01">
                <a:moveTo>
                  <a:pt x="146" y="24"/>
                </a:moveTo>
                <a:cubicBezTo>
                  <a:pt x="142" y="24"/>
                  <a:pt x="137" y="24"/>
                  <a:pt x="133" y="26"/>
                </a:cubicBezTo>
                <a:cubicBezTo>
                  <a:pt x="125" y="11"/>
                  <a:pt x="108" y="0"/>
                  <a:pt x="90" y="0"/>
                </a:cubicBezTo>
                <a:cubicBezTo>
                  <a:pt x="66" y="0"/>
                  <a:pt x="47" y="16"/>
                  <a:pt x="41" y="38"/>
                </a:cubicBezTo>
                <a:cubicBezTo>
                  <a:pt x="38" y="37"/>
                  <a:pt x="35" y="37"/>
                  <a:pt x="32" y="37"/>
                </a:cubicBezTo>
                <a:cubicBezTo>
                  <a:pt x="15" y="37"/>
                  <a:pt x="0" y="51"/>
                  <a:pt x="0" y="69"/>
                </a:cubicBezTo>
                <a:cubicBezTo>
                  <a:pt x="0" y="87"/>
                  <a:pt x="15" y="101"/>
                  <a:pt x="32" y="101"/>
                </a:cubicBezTo>
                <a:cubicBezTo>
                  <a:pt x="146" y="101"/>
                  <a:pt x="146" y="101"/>
                  <a:pt x="146" y="101"/>
                </a:cubicBezTo>
                <a:cubicBezTo>
                  <a:pt x="167" y="101"/>
                  <a:pt x="185" y="84"/>
                  <a:pt x="185" y="62"/>
                </a:cubicBezTo>
                <a:cubicBezTo>
                  <a:pt x="185" y="41"/>
                  <a:pt x="167" y="24"/>
                  <a:pt x="146" y="24"/>
                </a:cubicBezTo>
              </a:path>
            </a:pathLst>
          </a:custGeom>
          <a:solidFill>
            <a:srgbClr val="737373">
              <a:lumMod val="20000"/>
              <a:lumOff val="80000"/>
            </a:srgb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endParaRPr>
          </a:p>
        </p:txBody>
      </p:sp>
      <p:sp>
        <p:nvSpPr>
          <p:cNvPr id="104" name="Title 1"/>
          <p:cNvSpPr txBox="1">
            <a:spLocks/>
          </p:cNvSpPr>
          <p:nvPr/>
        </p:nvSpPr>
        <p:spPr>
          <a:xfrm>
            <a:off x="274639" y="295274"/>
            <a:ext cx="11889564" cy="917575"/>
          </a:xfrm>
          <a:prstGeom prst="rect">
            <a:avLst/>
          </a:prstGeom>
        </p:spPr>
        <p:txBody>
          <a:bodyPr/>
          <a:lstStyle>
            <a:lvl1pPr algn="l" defTabSz="931863" rtl="0" eaLnBrk="0" fontAlgn="base" hangingPunct="0">
              <a:lnSpc>
                <a:spcPct val="90000"/>
              </a:lnSpc>
              <a:spcBef>
                <a:spcPct val="0"/>
              </a:spcBef>
              <a:spcAft>
                <a:spcPct val="0"/>
              </a:spcAft>
              <a:defRPr lang="en-US" sz="48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2pPr>
            <a:lvl3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3pPr>
            <a:lvl4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4pPr>
            <a:lvl5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5pPr>
            <a:lvl6pPr marL="4572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6pPr>
            <a:lvl7pPr marL="9144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7pPr>
            <a:lvl8pPr marL="13716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8pPr>
            <a:lvl9pPr marL="18288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9pPr>
          </a:lstStyle>
          <a:p>
            <a:r>
              <a:rPr lang="en-US" dirty="0">
                <a:solidFill>
                  <a:schemeClr val="bg1"/>
                </a:solidFill>
              </a:rPr>
              <a:t>Azure Stack</a:t>
            </a:r>
          </a:p>
          <a:p>
            <a:r>
              <a:rPr lang="en-US" sz="3600" dirty="0">
                <a:solidFill>
                  <a:schemeClr val="bg1"/>
                </a:solidFill>
              </a:rPr>
              <a:t>Power of Azure with the control of the datacenter</a:t>
            </a:r>
          </a:p>
        </p:txBody>
      </p:sp>
    </p:spTree>
    <p:extLst>
      <p:ext uri="{BB962C8B-B14F-4D97-AF65-F5344CB8AC3E}">
        <p14:creationId xmlns:p14="http://schemas.microsoft.com/office/powerpoint/2010/main" val="19764530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78" name="Group 77"/>
          <p:cNvGrpSpPr/>
          <p:nvPr/>
        </p:nvGrpSpPr>
        <p:grpSpPr>
          <a:xfrm>
            <a:off x="8123101" y="2198446"/>
            <a:ext cx="3483220" cy="3483786"/>
            <a:chOff x="9812682" y="2491258"/>
            <a:chExt cx="2011680" cy="2012008"/>
          </a:xfrm>
        </p:grpSpPr>
        <p:sp>
          <p:nvSpPr>
            <p:cNvPr id="8" name="Freeform 7"/>
            <p:cNvSpPr/>
            <p:nvPr/>
          </p:nvSpPr>
          <p:spPr>
            <a:xfrm>
              <a:off x="9812682" y="2491422"/>
              <a:ext cx="2011680" cy="2011680"/>
            </a:xfrm>
            <a:custGeom>
              <a:avLst/>
              <a:gdLst>
                <a:gd name="connsiteX0" fmla="*/ 0 w 2012090"/>
                <a:gd name="connsiteY0" fmla="*/ 1006044 h 2012088"/>
                <a:gd name="connsiteX1" fmla="*/ 1006045 w 2012090"/>
                <a:gd name="connsiteY1" fmla="*/ 0 h 2012088"/>
                <a:gd name="connsiteX2" fmla="*/ 2012090 w 2012090"/>
                <a:gd name="connsiteY2" fmla="*/ 1006044 h 2012088"/>
                <a:gd name="connsiteX3" fmla="*/ 1006045 w 2012090"/>
                <a:gd name="connsiteY3" fmla="*/ 2012088 h 2012088"/>
                <a:gd name="connsiteX4" fmla="*/ 0 w 2012090"/>
                <a:gd name="connsiteY4" fmla="*/ 1006044 h 201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090" h="2012088">
                  <a:moveTo>
                    <a:pt x="0" y="1006044"/>
                  </a:moveTo>
                  <a:cubicBezTo>
                    <a:pt x="0" y="450421"/>
                    <a:pt x="450422" y="0"/>
                    <a:pt x="1006045" y="0"/>
                  </a:cubicBezTo>
                  <a:cubicBezTo>
                    <a:pt x="1561668" y="0"/>
                    <a:pt x="2012090" y="450421"/>
                    <a:pt x="2012090" y="1006044"/>
                  </a:cubicBezTo>
                  <a:cubicBezTo>
                    <a:pt x="2012090" y="1561667"/>
                    <a:pt x="1561668" y="2012088"/>
                    <a:pt x="1006045" y="2012088"/>
                  </a:cubicBezTo>
                  <a:cubicBezTo>
                    <a:pt x="450422" y="2012088"/>
                    <a:pt x="0" y="1561667"/>
                    <a:pt x="0" y="1006044"/>
                  </a:cubicBezTo>
                  <a:close/>
                </a:path>
              </a:pathLst>
            </a:custGeom>
            <a:solidFill>
              <a:schemeClr val="tx1">
                <a:alpha val="14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3813" tIns="343376" rIns="342666" bIns="343374" numCol="1" spcCol="1270" anchor="ctr" anchorCtr="0">
              <a:noAutofit/>
            </a:bodyPr>
            <a:lstStyle/>
            <a:p>
              <a:pPr algn="ctr" defTabSz="1955800">
                <a:lnSpc>
                  <a:spcPct val="90000"/>
                </a:lnSpc>
                <a:spcAft>
                  <a:spcPct val="35000"/>
                </a:spcAft>
              </a:pPr>
              <a:endParaRPr lang="en-US" sz="5400"/>
            </a:p>
          </p:txBody>
        </p:sp>
        <p:sp>
          <p:nvSpPr>
            <p:cNvPr id="45" name="TextBox 44"/>
            <p:cNvSpPr txBox="1"/>
            <p:nvPr/>
          </p:nvSpPr>
          <p:spPr>
            <a:xfrm>
              <a:off x="9951684" y="2657032"/>
              <a:ext cx="1733676" cy="1680460"/>
            </a:xfrm>
            <a:prstGeom prst="rect">
              <a:avLst/>
            </a:prstGeom>
            <a:noFill/>
          </p:spPr>
          <p:txBody>
            <a:bodyPr wrap="square" lIns="182880" tIns="146304" rIns="182880" bIns="146304" rtlCol="0" anchor="ctr" anchorCtr="0">
              <a:noAutofit/>
            </a:bodyPr>
            <a:lstStyle/>
            <a:p>
              <a:pPr marL="0" marR="0" lvl="0" indent="0" algn="ctr" defTabSz="932742" eaLnBrk="1" fontAlgn="auto" latinLnBrk="0" hangingPunct="1">
                <a:lnSpc>
                  <a:spcPct val="90000"/>
                </a:lnSpc>
                <a:spcBef>
                  <a:spcPts val="0"/>
                </a:spcBef>
                <a:spcAft>
                  <a:spcPts val="0"/>
                </a:spcAft>
                <a:buClrTx/>
                <a:buSzTx/>
                <a:buFontTx/>
                <a:buNone/>
                <a:tabLst/>
                <a:defRPr/>
              </a:pPr>
              <a:r>
                <a:rPr lang="en-US" sz="6600" dirty="0">
                  <a:solidFill>
                    <a:schemeClr val="bg1"/>
                  </a:solidFill>
                  <a:cs typeface="Segoe UI" panose="020B0502040204020203" pitchFamily="34" charset="0"/>
                </a:rPr>
                <a:t>&gt;50% </a:t>
              </a:r>
            </a:p>
            <a:p>
              <a:pPr marL="0" marR="0" lvl="0" indent="0" algn="ctr" defTabSz="932742" eaLnBrk="1" fontAlgn="auto" latinLnBrk="0" hangingPunct="1">
                <a:lnSpc>
                  <a:spcPct val="90000"/>
                </a:lnSpc>
                <a:spcBef>
                  <a:spcPts val="0"/>
                </a:spcBef>
                <a:spcAft>
                  <a:spcPts val="0"/>
                </a:spcAft>
                <a:buClrTx/>
                <a:buSzTx/>
                <a:buFontTx/>
                <a:buNone/>
                <a:tabLst/>
                <a:defRPr/>
              </a:pPr>
              <a:r>
                <a:rPr lang="en-US" sz="2800" dirty="0">
                  <a:solidFill>
                    <a:schemeClr val="bg1"/>
                  </a:solidFill>
                  <a:cs typeface="Segoe UI" panose="020B0502040204020203" pitchFamily="34" charset="0"/>
                </a:rPr>
                <a:t>workloads in public cloud</a:t>
              </a:r>
            </a:p>
          </p:txBody>
        </p:sp>
        <p:sp>
          <p:nvSpPr>
            <p:cNvPr id="7" name="Oval 6"/>
            <p:cNvSpPr/>
            <p:nvPr/>
          </p:nvSpPr>
          <p:spPr>
            <a:xfrm>
              <a:off x="9812682" y="2491258"/>
              <a:ext cx="2011678" cy="2012008"/>
            </a:xfrm>
            <a:prstGeom prst="ellipse">
              <a:avLst/>
            </a:prstGeom>
            <a:noFill/>
            <a:ln w="127000">
              <a:solidFill>
                <a:srgbClr val="96BB1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 name="Title 1"/>
          <p:cNvSpPr>
            <a:spLocks noGrp="1"/>
          </p:cNvSpPr>
          <p:nvPr>
            <p:ph type="title"/>
          </p:nvPr>
        </p:nvSpPr>
        <p:spPr/>
        <p:txBody>
          <a:bodyPr/>
          <a:lstStyle/>
          <a:p>
            <a:r>
              <a:rPr lang="en-US" dirty="0">
                <a:solidFill>
                  <a:schemeClr val="bg1"/>
                </a:solidFill>
              </a:rPr>
              <a:t>Begin the journey to hybrid cloud</a:t>
            </a:r>
          </a:p>
        </p:txBody>
      </p:sp>
      <p:grpSp>
        <p:nvGrpSpPr>
          <p:cNvPr id="77" name="Group 76"/>
          <p:cNvGrpSpPr/>
          <p:nvPr/>
        </p:nvGrpSpPr>
        <p:grpSpPr>
          <a:xfrm>
            <a:off x="3191346" y="4195951"/>
            <a:ext cx="2225297" cy="2225297"/>
            <a:chOff x="7404514" y="2384419"/>
            <a:chExt cx="2225297" cy="2225297"/>
          </a:xfrm>
        </p:grpSpPr>
        <p:sp>
          <p:nvSpPr>
            <p:cNvPr id="9" name="Teardrop 8"/>
            <p:cNvSpPr/>
            <p:nvPr/>
          </p:nvSpPr>
          <p:spPr>
            <a:xfrm rot="2700000">
              <a:off x="7404514" y="2384419"/>
              <a:ext cx="2225297" cy="2225297"/>
            </a:xfrm>
            <a:prstGeom prst="ellipse">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7511322" y="2491227"/>
              <a:ext cx="2011680" cy="2011680"/>
            </a:xfrm>
            <a:prstGeom prst="ellipse">
              <a:avLst/>
            </a:prstGeom>
            <a:solidFill>
              <a:srgbClr val="002D86"/>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932742" eaLnBrk="1" fontAlgn="auto" hangingPunct="1">
                <a:lnSpc>
                  <a:spcPct val="90000"/>
                </a:lnSpc>
                <a:spcBef>
                  <a:spcPts val="0"/>
                </a:spcBef>
                <a:spcAft>
                  <a:spcPts val="0"/>
                </a:spcAft>
              </a:pPr>
              <a: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t>Cloud </a:t>
              </a:r>
              <a:b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br>
              <a: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t>native app development</a:t>
              </a:r>
            </a:p>
          </p:txBody>
        </p:sp>
      </p:grpSp>
      <p:grpSp>
        <p:nvGrpSpPr>
          <p:cNvPr id="76" name="Group 75"/>
          <p:cNvGrpSpPr/>
          <p:nvPr/>
        </p:nvGrpSpPr>
        <p:grpSpPr>
          <a:xfrm>
            <a:off x="399550" y="4195951"/>
            <a:ext cx="2225297" cy="2225297"/>
            <a:chOff x="5105524" y="2384419"/>
            <a:chExt cx="2225297" cy="2225297"/>
          </a:xfrm>
        </p:grpSpPr>
        <p:sp>
          <p:nvSpPr>
            <p:cNvPr id="12" name="Teardrop 11"/>
            <p:cNvSpPr/>
            <p:nvPr/>
          </p:nvSpPr>
          <p:spPr>
            <a:xfrm rot="2700000">
              <a:off x="5105524" y="2384419"/>
              <a:ext cx="2225297" cy="2225297"/>
            </a:xfrm>
            <a:prstGeom prst="ellipse">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5212332" y="2491227"/>
              <a:ext cx="2011680" cy="2011680"/>
            </a:xfrm>
            <a:prstGeom prst="ellipse">
              <a:avLst/>
            </a:prstGeom>
            <a:solidFill>
              <a:srgbClr val="002D86"/>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932742" eaLnBrk="1" fontAlgn="auto" hangingPunct="1">
                <a:lnSpc>
                  <a:spcPct val="90000"/>
                </a:lnSpc>
                <a:spcBef>
                  <a:spcPts val="0"/>
                </a:spcBef>
                <a:spcAft>
                  <a:spcPts val="0"/>
                </a:spcAft>
              </a:pPr>
              <a: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t>Lift and shift packaged apps</a:t>
              </a:r>
            </a:p>
          </p:txBody>
        </p:sp>
      </p:grpSp>
      <p:grpSp>
        <p:nvGrpSpPr>
          <p:cNvPr id="75" name="Group 74"/>
          <p:cNvGrpSpPr/>
          <p:nvPr/>
        </p:nvGrpSpPr>
        <p:grpSpPr>
          <a:xfrm>
            <a:off x="3191346" y="1509779"/>
            <a:ext cx="2225297" cy="2225297"/>
            <a:chOff x="2805349" y="2384419"/>
            <a:chExt cx="2225297" cy="2225297"/>
          </a:xfrm>
        </p:grpSpPr>
        <p:sp>
          <p:nvSpPr>
            <p:cNvPr id="14" name="Teardrop 13"/>
            <p:cNvSpPr/>
            <p:nvPr/>
          </p:nvSpPr>
          <p:spPr>
            <a:xfrm rot="2700000">
              <a:off x="2805349" y="2384419"/>
              <a:ext cx="2225297" cy="2225297"/>
            </a:xfrm>
            <a:prstGeom prst="ellipse">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912157" y="2491227"/>
              <a:ext cx="2011680" cy="2011680"/>
            </a:xfrm>
            <a:prstGeom prst="ellipse">
              <a:avLst/>
            </a:prstGeom>
            <a:solidFill>
              <a:srgbClr val="002D86"/>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932742" eaLnBrk="1" fontAlgn="auto" hangingPunct="1">
                <a:lnSpc>
                  <a:spcPct val="90000"/>
                </a:lnSpc>
                <a:spcBef>
                  <a:spcPts val="0"/>
                </a:spcBef>
                <a:spcAft>
                  <a:spcPts val="0"/>
                </a:spcAft>
                <a:defRPr/>
              </a:pPr>
              <a: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t>Dev/Test infrastructure</a:t>
              </a:r>
            </a:p>
          </p:txBody>
        </p:sp>
      </p:grpSp>
      <p:grpSp>
        <p:nvGrpSpPr>
          <p:cNvPr id="74" name="Group 73"/>
          <p:cNvGrpSpPr/>
          <p:nvPr/>
        </p:nvGrpSpPr>
        <p:grpSpPr>
          <a:xfrm>
            <a:off x="399550" y="1509779"/>
            <a:ext cx="2225297" cy="2225297"/>
            <a:chOff x="505175" y="2384419"/>
            <a:chExt cx="2225297" cy="2225297"/>
          </a:xfrm>
        </p:grpSpPr>
        <p:sp>
          <p:nvSpPr>
            <p:cNvPr id="16" name="Teardrop 15"/>
            <p:cNvSpPr/>
            <p:nvPr/>
          </p:nvSpPr>
          <p:spPr>
            <a:xfrm rot="2700000">
              <a:off x="505175" y="2384419"/>
              <a:ext cx="2225297" cy="2225297"/>
            </a:xfrm>
            <a:prstGeom prst="ellipse">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611983" y="2491227"/>
              <a:ext cx="2011680" cy="2011680"/>
            </a:xfrm>
            <a:prstGeom prst="ellipse">
              <a:avLst/>
            </a:prstGeom>
            <a:solidFill>
              <a:srgbClr val="002D86"/>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932742" eaLnBrk="1" fontAlgn="auto" hangingPunct="1">
                <a:lnSpc>
                  <a:spcPct val="90000"/>
                </a:lnSpc>
                <a:spcBef>
                  <a:spcPts val="0"/>
                </a:spcBef>
                <a:spcAft>
                  <a:spcPts val="0"/>
                </a:spcAft>
              </a:pPr>
              <a: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t>Backup </a:t>
              </a:r>
              <a:b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br>
              <a:r>
                <a:rPr lang="en-US" dirty="0">
                  <a:solidFill>
                    <a:schemeClr val="bg1"/>
                  </a:solidFill>
                  <a:latin typeface="Segoe UI" panose="020B0502040204020203" pitchFamily="34" charset="0"/>
                  <a:ea typeface="MS PGothic" panose="020B0600070205080204" pitchFamily="34" charset="-128"/>
                  <a:cs typeface="Segoe UI" panose="020B0502040204020203" pitchFamily="34" charset="0"/>
                </a:rPr>
                <a:t>and DR</a:t>
              </a:r>
            </a:p>
          </p:txBody>
        </p:sp>
      </p:grpSp>
      <p:sp>
        <p:nvSpPr>
          <p:cNvPr id="3" name="Chevron 2"/>
          <p:cNvSpPr/>
          <p:nvPr/>
        </p:nvSpPr>
        <p:spPr bwMode="auto">
          <a:xfrm>
            <a:off x="6536705" y="3459304"/>
            <a:ext cx="466335" cy="84345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92243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6" presetClass="emph" presetSubtype="0" accel="100000" autoRev="1" fill="hold" nodeType="withEffect">
                                  <p:stCondLst>
                                    <p:cond delay="0"/>
                                  </p:stCondLst>
                                  <p:childTnLst>
                                    <p:animScale>
                                      <p:cBhvr>
                                        <p:cTn id="9" dur="500" fill="hold"/>
                                        <p:tgtEl>
                                          <p:spTgt spid="74"/>
                                        </p:tgtEl>
                                      </p:cBhvr>
                                      <p:by x="80000" y="80000"/>
                                    </p:animScale>
                                  </p:childTnLst>
                                </p:cTn>
                              </p:par>
                              <p:par>
                                <p:cTn id="10" presetID="10" presetClass="entr" presetSubtype="0" fill="hold" nodeType="withEffect">
                                  <p:stCondLst>
                                    <p:cond delay="50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6" presetClass="emph" presetSubtype="0" accel="100000" autoRev="1" fill="hold" nodeType="withEffect">
                                  <p:stCondLst>
                                    <p:cond delay="0"/>
                                  </p:stCondLst>
                                  <p:childTnLst>
                                    <p:animScale>
                                      <p:cBhvr>
                                        <p:cTn id="14" dur="500" fill="hold"/>
                                        <p:tgtEl>
                                          <p:spTgt spid="75"/>
                                        </p:tgtEl>
                                      </p:cBhvr>
                                      <p:by x="80000" y="80000"/>
                                    </p:animScale>
                                  </p:childTnLst>
                                </p:cTn>
                              </p:par>
                              <p:par>
                                <p:cTn id="15" presetID="10" presetClass="entr" presetSubtype="0" fill="hold" nodeType="withEffect">
                                  <p:stCondLst>
                                    <p:cond delay="50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par>
                                <p:cTn id="18" presetID="6" presetClass="emph" presetSubtype="0" accel="100000" autoRev="1" fill="hold" nodeType="withEffect">
                                  <p:stCondLst>
                                    <p:cond delay="0"/>
                                  </p:stCondLst>
                                  <p:childTnLst>
                                    <p:animScale>
                                      <p:cBhvr>
                                        <p:cTn id="19" dur="500" fill="hold"/>
                                        <p:tgtEl>
                                          <p:spTgt spid="76"/>
                                        </p:tgtEl>
                                      </p:cBhvr>
                                      <p:by x="80000" y="80000"/>
                                    </p:animScale>
                                  </p:childTnLst>
                                </p:cTn>
                              </p:par>
                              <p:par>
                                <p:cTn id="20" presetID="10" presetClass="entr" presetSubtype="0" fill="hold" nodeType="withEffect">
                                  <p:stCondLst>
                                    <p:cond delay="50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6" presetClass="emph" presetSubtype="0" accel="100000" autoRev="1" fill="hold" nodeType="withEffect">
                                  <p:stCondLst>
                                    <p:cond delay="0"/>
                                  </p:stCondLst>
                                  <p:childTnLst>
                                    <p:animScale>
                                      <p:cBhvr>
                                        <p:cTn id="24" dur="500" fill="hold"/>
                                        <p:tgtEl>
                                          <p:spTgt spid="77"/>
                                        </p:tgtEl>
                                      </p:cBhvr>
                                      <p:by x="80000" y="80000"/>
                                    </p:animScale>
                                  </p:childTnLst>
                                </p:cTn>
                              </p:par>
                              <p:par>
                                <p:cTn id="25" presetID="10" presetClass="entr" presetSubtype="0" fill="hold" grpId="0" nodeType="withEffect">
                                  <p:stCondLst>
                                    <p:cond delay="75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125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par>
                                <p:cTn id="31" presetID="6" presetClass="emph" presetSubtype="0" accel="100000" autoRev="1" fill="hold" nodeType="withEffect">
                                  <p:stCondLst>
                                    <p:cond delay="750"/>
                                  </p:stCondLst>
                                  <p:childTnLst>
                                    <p:animScale>
                                      <p:cBhvr>
                                        <p:cTn id="32" dur="500" fill="hold"/>
                                        <p:tgtEl>
                                          <p:spTgt spid="7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2" name="Group 1"/>
          <p:cNvGrpSpPr/>
          <p:nvPr/>
        </p:nvGrpSpPr>
        <p:grpSpPr>
          <a:xfrm>
            <a:off x="5882530" y="2371330"/>
            <a:ext cx="2182814" cy="2369574"/>
            <a:chOff x="5617042" y="2027055"/>
            <a:chExt cx="2182814" cy="2369574"/>
          </a:xfrm>
        </p:grpSpPr>
        <p:sp>
          <p:nvSpPr>
            <p:cNvPr id="23" name="Oval 22"/>
            <p:cNvSpPr/>
            <p:nvPr/>
          </p:nvSpPr>
          <p:spPr bwMode="auto">
            <a:xfrm>
              <a:off x="5976109" y="2027055"/>
              <a:ext cx="1464681" cy="1464681"/>
            </a:xfrm>
            <a:prstGeom prst="ellipse">
              <a:avLst/>
            </a:prstGeom>
            <a:solidFill>
              <a:srgbClr val="00336A"/>
            </a:solidFill>
            <a:ln w="1270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7" name="Rectangle 26"/>
            <p:cNvSpPr/>
            <p:nvPr/>
          </p:nvSpPr>
          <p:spPr bwMode="auto">
            <a:xfrm>
              <a:off x="5617042" y="3729879"/>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Hyper-scale</a:t>
              </a:r>
            </a:p>
          </p:txBody>
        </p:sp>
        <p:grpSp>
          <p:nvGrpSpPr>
            <p:cNvPr id="13" name="Group 12"/>
            <p:cNvGrpSpPr/>
            <p:nvPr/>
          </p:nvGrpSpPr>
          <p:grpSpPr>
            <a:xfrm>
              <a:off x="6239671" y="2490872"/>
              <a:ext cx="937556" cy="537047"/>
              <a:chOff x="6054725" y="2508250"/>
              <a:chExt cx="490538" cy="280988"/>
            </a:xfrm>
          </p:grpSpPr>
          <p:sp>
            <p:nvSpPr>
              <p:cNvPr id="10" name="Freeform 8"/>
              <p:cNvSpPr>
                <a:spLocks/>
              </p:cNvSpPr>
              <p:nvPr/>
            </p:nvSpPr>
            <p:spPr bwMode="auto">
              <a:xfrm>
                <a:off x="6438900" y="2508250"/>
                <a:ext cx="92075" cy="93662"/>
              </a:xfrm>
              <a:custGeom>
                <a:avLst/>
                <a:gdLst>
                  <a:gd name="T0" fmla="*/ 58 w 58"/>
                  <a:gd name="T1" fmla="*/ 59 h 59"/>
                  <a:gd name="T2" fmla="*/ 58 w 58"/>
                  <a:gd name="T3" fmla="*/ 0 h 59"/>
                  <a:gd name="T4" fmla="*/ 0 w 58"/>
                  <a:gd name="T5" fmla="*/ 0 h 59"/>
                </a:gdLst>
                <a:ahLst/>
                <a:cxnLst>
                  <a:cxn ang="0">
                    <a:pos x="T0" y="T1"/>
                  </a:cxn>
                  <a:cxn ang="0">
                    <a:pos x="T2" y="T3"/>
                  </a:cxn>
                  <a:cxn ang="0">
                    <a:pos x="T4" y="T5"/>
                  </a:cxn>
                </a:cxnLst>
                <a:rect l="0" t="0" r="r" b="b"/>
                <a:pathLst>
                  <a:path w="58" h="59">
                    <a:moveTo>
                      <a:pt x="58" y="59"/>
                    </a:moveTo>
                    <a:lnTo>
                      <a:pt x="58" y="0"/>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7" name="Line 5"/>
              <p:cNvSpPr>
                <a:spLocks noChangeShapeType="1"/>
              </p:cNvSpPr>
              <p:nvPr/>
            </p:nvSpPr>
            <p:spPr bwMode="auto">
              <a:xfrm>
                <a:off x="6054725"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8" name="Line 6"/>
              <p:cNvSpPr>
                <a:spLocks noChangeShapeType="1"/>
              </p:cNvSpPr>
              <p:nvPr/>
            </p:nvSpPr>
            <p:spPr bwMode="auto">
              <a:xfrm>
                <a:off x="6146800"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9" name="Freeform 7"/>
              <p:cNvSpPr>
                <a:spLocks/>
              </p:cNvSpPr>
              <p:nvPr/>
            </p:nvSpPr>
            <p:spPr bwMode="auto">
              <a:xfrm>
                <a:off x="6238875" y="2508250"/>
                <a:ext cx="292100" cy="219075"/>
              </a:xfrm>
              <a:custGeom>
                <a:avLst/>
                <a:gdLst>
                  <a:gd name="T0" fmla="*/ 0 w 184"/>
                  <a:gd name="T1" fmla="*/ 138 h 138"/>
                  <a:gd name="T2" fmla="*/ 48 w 184"/>
                  <a:gd name="T3" fmla="*/ 138 h 138"/>
                  <a:gd name="T4" fmla="*/ 184 w 184"/>
                  <a:gd name="T5" fmla="*/ 0 h 138"/>
                </a:gdLst>
                <a:ahLst/>
                <a:cxnLst>
                  <a:cxn ang="0">
                    <a:pos x="T0" y="T1"/>
                  </a:cxn>
                  <a:cxn ang="0">
                    <a:pos x="T2" y="T3"/>
                  </a:cxn>
                  <a:cxn ang="0">
                    <a:pos x="T4" y="T5"/>
                  </a:cxn>
                </a:cxnLst>
                <a:rect l="0" t="0" r="r" b="b"/>
                <a:pathLst>
                  <a:path w="184" h="138">
                    <a:moveTo>
                      <a:pt x="0" y="138"/>
                    </a:moveTo>
                    <a:lnTo>
                      <a:pt x="48" y="138"/>
                    </a:lnTo>
                    <a:lnTo>
                      <a:pt x="184"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11" name="Line 9"/>
              <p:cNvSpPr>
                <a:spLocks noChangeShapeType="1"/>
              </p:cNvSpPr>
              <p:nvPr/>
            </p:nvSpPr>
            <p:spPr bwMode="auto">
              <a:xfrm>
                <a:off x="6054725" y="2789238"/>
                <a:ext cx="490538"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grpSp>
        <p:nvGrpSpPr>
          <p:cNvPr id="5" name="Group 4"/>
          <p:cNvGrpSpPr/>
          <p:nvPr/>
        </p:nvGrpSpPr>
        <p:grpSpPr>
          <a:xfrm>
            <a:off x="9885005" y="2371330"/>
            <a:ext cx="2182814" cy="2369574"/>
            <a:chOff x="7748292" y="2135948"/>
            <a:chExt cx="2182814" cy="2369574"/>
          </a:xfrm>
        </p:grpSpPr>
        <p:sp>
          <p:nvSpPr>
            <p:cNvPr id="17" name="Oval 16"/>
            <p:cNvSpPr/>
            <p:nvPr/>
          </p:nvSpPr>
          <p:spPr bwMode="auto">
            <a:xfrm>
              <a:off x="8107359" y="2135948"/>
              <a:ext cx="1464681" cy="1464681"/>
            </a:xfrm>
            <a:prstGeom prst="ellipse">
              <a:avLst/>
            </a:prstGeom>
            <a:solidFill>
              <a:srgbClr val="00B050"/>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6" name="Rectangle 25"/>
            <p:cNvSpPr/>
            <p:nvPr/>
          </p:nvSpPr>
          <p:spPr bwMode="auto">
            <a:xfrm>
              <a:off x="7748292"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Trustworthy</a:t>
              </a:r>
            </a:p>
          </p:txBody>
        </p:sp>
        <p:sp>
          <p:nvSpPr>
            <p:cNvPr id="29" name="Freeform 13"/>
            <p:cNvSpPr>
              <a:spLocks noEditPoints="1"/>
            </p:cNvSpPr>
            <p:nvPr/>
          </p:nvSpPr>
          <p:spPr bwMode="auto">
            <a:xfrm>
              <a:off x="8350924" y="2558559"/>
              <a:ext cx="977551" cy="619459"/>
            </a:xfrm>
            <a:custGeom>
              <a:avLst/>
              <a:gdLst>
                <a:gd name="T0" fmla="*/ 141 w 198"/>
                <a:gd name="T1" fmla="*/ 22 h 124"/>
                <a:gd name="T2" fmla="*/ 88 w 198"/>
                <a:gd name="T3" fmla="*/ 11 h 124"/>
                <a:gd name="T4" fmla="*/ 0 w 198"/>
                <a:gd name="T5" fmla="*/ 54 h 124"/>
                <a:gd name="T6" fmla="*/ 38 w 198"/>
                <a:gd name="T7" fmla="*/ 97 h 124"/>
                <a:gd name="T8" fmla="*/ 52 w 198"/>
                <a:gd name="T9" fmla="*/ 104 h 124"/>
                <a:gd name="T10" fmla="*/ 61 w 198"/>
                <a:gd name="T11" fmla="*/ 107 h 124"/>
                <a:gd name="T12" fmla="*/ 78 w 198"/>
                <a:gd name="T13" fmla="*/ 120 h 124"/>
                <a:gd name="T14" fmla="*/ 97 w 198"/>
                <a:gd name="T15" fmla="*/ 118 h 124"/>
                <a:gd name="T16" fmla="*/ 103 w 198"/>
                <a:gd name="T17" fmla="*/ 116 h 124"/>
                <a:gd name="T18" fmla="*/ 122 w 198"/>
                <a:gd name="T19" fmla="*/ 112 h 124"/>
                <a:gd name="T20" fmla="*/ 135 w 198"/>
                <a:gd name="T21" fmla="*/ 103 h 124"/>
                <a:gd name="T22" fmla="*/ 147 w 198"/>
                <a:gd name="T23" fmla="*/ 96 h 124"/>
                <a:gd name="T24" fmla="*/ 162 w 198"/>
                <a:gd name="T25" fmla="*/ 83 h 124"/>
                <a:gd name="T26" fmla="*/ 53 w 198"/>
                <a:gd name="T27" fmla="*/ 86 h 124"/>
                <a:gd name="T28" fmla="*/ 44 w 198"/>
                <a:gd name="T29" fmla="*/ 91 h 124"/>
                <a:gd name="T30" fmla="*/ 55 w 198"/>
                <a:gd name="T31" fmla="*/ 75 h 124"/>
                <a:gd name="T32" fmla="*/ 60 w 198"/>
                <a:gd name="T33" fmla="*/ 80 h 124"/>
                <a:gd name="T34" fmla="*/ 64 w 198"/>
                <a:gd name="T35" fmla="*/ 97 h 124"/>
                <a:gd name="T36" fmla="*/ 61 w 198"/>
                <a:gd name="T37" fmla="*/ 99 h 124"/>
                <a:gd name="T38" fmla="*/ 67 w 198"/>
                <a:gd name="T39" fmla="*/ 84 h 124"/>
                <a:gd name="T40" fmla="*/ 73 w 198"/>
                <a:gd name="T41" fmla="*/ 88 h 124"/>
                <a:gd name="T42" fmla="*/ 78 w 198"/>
                <a:gd name="T43" fmla="*/ 104 h 124"/>
                <a:gd name="T44" fmla="*/ 70 w 198"/>
                <a:gd name="T45" fmla="*/ 107 h 124"/>
                <a:gd name="T46" fmla="*/ 79 w 198"/>
                <a:gd name="T47" fmla="*/ 93 h 124"/>
                <a:gd name="T48" fmla="*/ 85 w 198"/>
                <a:gd name="T49" fmla="*/ 92 h 124"/>
                <a:gd name="T50" fmla="*/ 96 w 198"/>
                <a:gd name="T51" fmla="*/ 107 h 124"/>
                <a:gd name="T52" fmla="*/ 82 w 198"/>
                <a:gd name="T53" fmla="*/ 112 h 124"/>
                <a:gd name="T54" fmla="*/ 86 w 198"/>
                <a:gd name="T55" fmla="*/ 107 h 124"/>
                <a:gd name="T56" fmla="*/ 91 w 198"/>
                <a:gd name="T57" fmla="*/ 102 h 124"/>
                <a:gd name="T58" fmla="*/ 96 w 198"/>
                <a:gd name="T59" fmla="*/ 107 h 124"/>
                <a:gd name="T60" fmla="*/ 128 w 198"/>
                <a:gd name="T61" fmla="*/ 67 h 124"/>
                <a:gd name="T62" fmla="*/ 122 w 198"/>
                <a:gd name="T63" fmla="*/ 72 h 124"/>
                <a:gd name="T64" fmla="*/ 139 w 198"/>
                <a:gd name="T65" fmla="*/ 94 h 124"/>
                <a:gd name="T66" fmla="*/ 132 w 198"/>
                <a:gd name="T67" fmla="*/ 93 h 124"/>
                <a:gd name="T68" fmla="*/ 125 w 198"/>
                <a:gd name="T69" fmla="*/ 97 h 124"/>
                <a:gd name="T70" fmla="*/ 128 w 198"/>
                <a:gd name="T71" fmla="*/ 101 h 124"/>
                <a:gd name="T72" fmla="*/ 119 w 198"/>
                <a:gd name="T73" fmla="*/ 101 h 124"/>
                <a:gd name="T74" fmla="*/ 106 w 198"/>
                <a:gd name="T75" fmla="*/ 88 h 124"/>
                <a:gd name="T76" fmla="*/ 113 w 198"/>
                <a:gd name="T77" fmla="*/ 111 h 124"/>
                <a:gd name="T78" fmla="*/ 105 w 198"/>
                <a:gd name="T79" fmla="*/ 104 h 124"/>
                <a:gd name="T80" fmla="*/ 90 w 198"/>
                <a:gd name="T81" fmla="*/ 87 h 124"/>
                <a:gd name="T82" fmla="*/ 70 w 198"/>
                <a:gd name="T83" fmla="*/ 74 h 124"/>
                <a:gd name="T84" fmla="*/ 49 w 198"/>
                <a:gd name="T85" fmla="*/ 70 h 124"/>
                <a:gd name="T86" fmla="*/ 36 w 198"/>
                <a:gd name="T87" fmla="*/ 14 h 124"/>
                <a:gd name="T88" fmla="*/ 81 w 198"/>
                <a:gd name="T89" fmla="*/ 18 h 124"/>
                <a:gd name="T90" fmla="*/ 77 w 198"/>
                <a:gd name="T91" fmla="*/ 39 h 124"/>
                <a:gd name="T92" fmla="*/ 104 w 198"/>
                <a:gd name="T93" fmla="*/ 33 h 124"/>
                <a:gd name="T94" fmla="*/ 153 w 198"/>
                <a:gd name="T95" fmla="*/ 82 h 124"/>
                <a:gd name="T96" fmla="*/ 158 w 198"/>
                <a:gd name="T97" fmla="*/ 76 h 124"/>
                <a:gd name="T98" fmla="*/ 116 w 198"/>
                <a:gd name="T99" fmla="*/ 47 h 124"/>
                <a:gd name="T100" fmla="*/ 97 w 198"/>
                <a:gd name="T101" fmla="*/ 25 h 124"/>
                <a:gd name="T102" fmla="*/ 81 w 198"/>
                <a:gd name="T103" fmla="*/ 30 h 124"/>
                <a:gd name="T104" fmla="*/ 110 w 198"/>
                <a:gd name="T105" fmla="*/ 15 h 124"/>
                <a:gd name="T106" fmla="*/ 188 w 198"/>
                <a:gd name="T10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24">
                  <a:moveTo>
                    <a:pt x="198" y="65"/>
                  </a:moveTo>
                  <a:cubicBezTo>
                    <a:pt x="176" y="8"/>
                    <a:pt x="176" y="8"/>
                    <a:pt x="176" y="8"/>
                  </a:cubicBezTo>
                  <a:cubicBezTo>
                    <a:pt x="141" y="22"/>
                    <a:pt x="141" y="22"/>
                    <a:pt x="141" y="22"/>
                  </a:cubicBezTo>
                  <a:cubicBezTo>
                    <a:pt x="114" y="8"/>
                    <a:pt x="114" y="8"/>
                    <a:pt x="114" y="8"/>
                  </a:cubicBezTo>
                  <a:cubicBezTo>
                    <a:pt x="113" y="8"/>
                    <a:pt x="99" y="0"/>
                    <a:pt x="90" y="9"/>
                  </a:cubicBezTo>
                  <a:cubicBezTo>
                    <a:pt x="88" y="11"/>
                    <a:pt x="88" y="11"/>
                    <a:pt x="88" y="11"/>
                  </a:cubicBezTo>
                  <a:cubicBezTo>
                    <a:pt x="80" y="8"/>
                    <a:pt x="68" y="7"/>
                    <a:pt x="56" y="16"/>
                  </a:cubicBezTo>
                  <a:cubicBezTo>
                    <a:pt x="33" y="3"/>
                    <a:pt x="33" y="3"/>
                    <a:pt x="33" y="3"/>
                  </a:cubicBezTo>
                  <a:cubicBezTo>
                    <a:pt x="0" y="54"/>
                    <a:pt x="0" y="54"/>
                    <a:pt x="0" y="54"/>
                  </a:cubicBezTo>
                  <a:cubicBezTo>
                    <a:pt x="37" y="82"/>
                    <a:pt x="37" y="82"/>
                    <a:pt x="37" y="82"/>
                  </a:cubicBezTo>
                  <a:cubicBezTo>
                    <a:pt x="35" y="84"/>
                    <a:pt x="34" y="86"/>
                    <a:pt x="34" y="89"/>
                  </a:cubicBezTo>
                  <a:cubicBezTo>
                    <a:pt x="34" y="92"/>
                    <a:pt x="36" y="95"/>
                    <a:pt x="38" y="97"/>
                  </a:cubicBezTo>
                  <a:cubicBezTo>
                    <a:pt x="40" y="99"/>
                    <a:pt x="43" y="100"/>
                    <a:pt x="46" y="100"/>
                  </a:cubicBezTo>
                  <a:cubicBezTo>
                    <a:pt x="47" y="100"/>
                    <a:pt x="49" y="100"/>
                    <a:pt x="50" y="100"/>
                  </a:cubicBezTo>
                  <a:cubicBezTo>
                    <a:pt x="50" y="101"/>
                    <a:pt x="51" y="102"/>
                    <a:pt x="52" y="104"/>
                  </a:cubicBezTo>
                  <a:cubicBezTo>
                    <a:pt x="55" y="106"/>
                    <a:pt x="57" y="107"/>
                    <a:pt x="61" y="107"/>
                  </a:cubicBezTo>
                  <a:cubicBezTo>
                    <a:pt x="61" y="107"/>
                    <a:pt x="61" y="107"/>
                    <a:pt x="61" y="107"/>
                  </a:cubicBezTo>
                  <a:cubicBezTo>
                    <a:pt x="61" y="107"/>
                    <a:pt x="61" y="107"/>
                    <a:pt x="61" y="107"/>
                  </a:cubicBezTo>
                  <a:cubicBezTo>
                    <a:pt x="62" y="109"/>
                    <a:pt x="63" y="111"/>
                    <a:pt x="64" y="113"/>
                  </a:cubicBezTo>
                  <a:cubicBezTo>
                    <a:pt x="67" y="116"/>
                    <a:pt x="71" y="117"/>
                    <a:pt x="75" y="116"/>
                  </a:cubicBezTo>
                  <a:cubicBezTo>
                    <a:pt x="76" y="117"/>
                    <a:pt x="76" y="119"/>
                    <a:pt x="78" y="120"/>
                  </a:cubicBezTo>
                  <a:cubicBezTo>
                    <a:pt x="80" y="123"/>
                    <a:pt x="83" y="124"/>
                    <a:pt x="86" y="124"/>
                  </a:cubicBezTo>
                  <a:cubicBezTo>
                    <a:pt x="89" y="124"/>
                    <a:pt x="92" y="123"/>
                    <a:pt x="94" y="120"/>
                  </a:cubicBezTo>
                  <a:cubicBezTo>
                    <a:pt x="97" y="118"/>
                    <a:pt x="97" y="118"/>
                    <a:pt x="97" y="118"/>
                  </a:cubicBezTo>
                  <a:cubicBezTo>
                    <a:pt x="97" y="118"/>
                    <a:pt x="97" y="118"/>
                    <a:pt x="97" y="118"/>
                  </a:cubicBezTo>
                  <a:cubicBezTo>
                    <a:pt x="100" y="114"/>
                    <a:pt x="100" y="114"/>
                    <a:pt x="100" y="114"/>
                  </a:cubicBezTo>
                  <a:cubicBezTo>
                    <a:pt x="103" y="116"/>
                    <a:pt x="103" y="116"/>
                    <a:pt x="103" y="116"/>
                  </a:cubicBezTo>
                  <a:cubicBezTo>
                    <a:pt x="105" y="119"/>
                    <a:pt x="108" y="120"/>
                    <a:pt x="111" y="120"/>
                  </a:cubicBezTo>
                  <a:cubicBezTo>
                    <a:pt x="114" y="120"/>
                    <a:pt x="117" y="119"/>
                    <a:pt x="119" y="116"/>
                  </a:cubicBezTo>
                  <a:cubicBezTo>
                    <a:pt x="120" y="115"/>
                    <a:pt x="121" y="114"/>
                    <a:pt x="122" y="112"/>
                  </a:cubicBezTo>
                  <a:cubicBezTo>
                    <a:pt x="122" y="112"/>
                    <a:pt x="123" y="112"/>
                    <a:pt x="124" y="112"/>
                  </a:cubicBezTo>
                  <a:cubicBezTo>
                    <a:pt x="127" y="112"/>
                    <a:pt x="130" y="111"/>
                    <a:pt x="132" y="109"/>
                  </a:cubicBezTo>
                  <a:cubicBezTo>
                    <a:pt x="134" y="107"/>
                    <a:pt x="135" y="105"/>
                    <a:pt x="135" y="103"/>
                  </a:cubicBezTo>
                  <a:cubicBezTo>
                    <a:pt x="136" y="103"/>
                    <a:pt x="136" y="103"/>
                    <a:pt x="136" y="103"/>
                  </a:cubicBezTo>
                  <a:cubicBezTo>
                    <a:pt x="139" y="103"/>
                    <a:pt x="142" y="102"/>
                    <a:pt x="144" y="100"/>
                  </a:cubicBezTo>
                  <a:cubicBezTo>
                    <a:pt x="145" y="99"/>
                    <a:pt x="146" y="97"/>
                    <a:pt x="147" y="96"/>
                  </a:cubicBezTo>
                  <a:cubicBezTo>
                    <a:pt x="148" y="96"/>
                    <a:pt x="149" y="96"/>
                    <a:pt x="151" y="96"/>
                  </a:cubicBezTo>
                  <a:cubicBezTo>
                    <a:pt x="154" y="96"/>
                    <a:pt x="157" y="95"/>
                    <a:pt x="159" y="93"/>
                  </a:cubicBezTo>
                  <a:cubicBezTo>
                    <a:pt x="162" y="90"/>
                    <a:pt x="163" y="87"/>
                    <a:pt x="162" y="83"/>
                  </a:cubicBezTo>
                  <a:lnTo>
                    <a:pt x="198" y="65"/>
                  </a:lnTo>
                  <a:close/>
                  <a:moveTo>
                    <a:pt x="53" y="86"/>
                  </a:moveTo>
                  <a:cubicBezTo>
                    <a:pt x="53" y="86"/>
                    <a:pt x="53" y="86"/>
                    <a:pt x="53" y="86"/>
                  </a:cubicBezTo>
                  <a:cubicBezTo>
                    <a:pt x="53" y="86"/>
                    <a:pt x="53" y="86"/>
                    <a:pt x="53" y="86"/>
                  </a:cubicBezTo>
                  <a:cubicBezTo>
                    <a:pt x="48" y="91"/>
                    <a:pt x="48" y="91"/>
                    <a:pt x="48" y="91"/>
                  </a:cubicBezTo>
                  <a:cubicBezTo>
                    <a:pt x="47" y="93"/>
                    <a:pt x="45" y="93"/>
                    <a:pt x="44" y="91"/>
                  </a:cubicBezTo>
                  <a:cubicBezTo>
                    <a:pt x="43" y="91"/>
                    <a:pt x="42" y="90"/>
                    <a:pt x="42" y="89"/>
                  </a:cubicBezTo>
                  <a:cubicBezTo>
                    <a:pt x="42" y="88"/>
                    <a:pt x="43" y="87"/>
                    <a:pt x="44" y="86"/>
                  </a:cubicBezTo>
                  <a:cubicBezTo>
                    <a:pt x="55" y="75"/>
                    <a:pt x="55" y="75"/>
                    <a:pt x="55" y="75"/>
                  </a:cubicBezTo>
                  <a:cubicBezTo>
                    <a:pt x="56" y="74"/>
                    <a:pt x="58" y="74"/>
                    <a:pt x="60" y="75"/>
                  </a:cubicBezTo>
                  <a:cubicBezTo>
                    <a:pt x="61" y="77"/>
                    <a:pt x="61" y="79"/>
                    <a:pt x="60" y="80"/>
                  </a:cubicBezTo>
                  <a:cubicBezTo>
                    <a:pt x="60" y="80"/>
                    <a:pt x="60" y="80"/>
                    <a:pt x="60" y="80"/>
                  </a:cubicBezTo>
                  <a:cubicBezTo>
                    <a:pt x="54" y="86"/>
                    <a:pt x="54" y="86"/>
                    <a:pt x="54" y="86"/>
                  </a:cubicBezTo>
                  <a:lnTo>
                    <a:pt x="53" y="86"/>
                  </a:lnTo>
                  <a:close/>
                  <a:moveTo>
                    <a:pt x="64" y="97"/>
                  </a:moveTo>
                  <a:cubicBezTo>
                    <a:pt x="63" y="98"/>
                    <a:pt x="63" y="98"/>
                    <a:pt x="63" y="98"/>
                  </a:cubicBezTo>
                  <a:cubicBezTo>
                    <a:pt x="62" y="99"/>
                    <a:pt x="61" y="99"/>
                    <a:pt x="61" y="99"/>
                  </a:cubicBezTo>
                  <a:cubicBezTo>
                    <a:pt x="61" y="99"/>
                    <a:pt x="61" y="99"/>
                    <a:pt x="61" y="99"/>
                  </a:cubicBezTo>
                  <a:cubicBezTo>
                    <a:pt x="60" y="99"/>
                    <a:pt x="59" y="99"/>
                    <a:pt x="58" y="98"/>
                  </a:cubicBezTo>
                  <a:cubicBezTo>
                    <a:pt x="57" y="97"/>
                    <a:pt x="57" y="94"/>
                    <a:pt x="59" y="92"/>
                  </a:cubicBezTo>
                  <a:cubicBezTo>
                    <a:pt x="67" y="84"/>
                    <a:pt x="67" y="84"/>
                    <a:pt x="67" y="84"/>
                  </a:cubicBezTo>
                  <a:cubicBezTo>
                    <a:pt x="68" y="83"/>
                    <a:pt x="69" y="82"/>
                    <a:pt x="71" y="82"/>
                  </a:cubicBezTo>
                  <a:cubicBezTo>
                    <a:pt x="72" y="82"/>
                    <a:pt x="73" y="82"/>
                    <a:pt x="73" y="83"/>
                  </a:cubicBezTo>
                  <a:cubicBezTo>
                    <a:pt x="75" y="84"/>
                    <a:pt x="75" y="86"/>
                    <a:pt x="73" y="88"/>
                  </a:cubicBezTo>
                  <a:cubicBezTo>
                    <a:pt x="64" y="96"/>
                    <a:pt x="64" y="96"/>
                    <a:pt x="64" y="96"/>
                  </a:cubicBezTo>
                  <a:cubicBezTo>
                    <a:pt x="64" y="96"/>
                    <a:pt x="64" y="96"/>
                    <a:pt x="64" y="97"/>
                  </a:cubicBezTo>
                  <a:close/>
                  <a:moveTo>
                    <a:pt x="78" y="104"/>
                  </a:moveTo>
                  <a:cubicBezTo>
                    <a:pt x="78" y="104"/>
                    <a:pt x="78" y="104"/>
                    <a:pt x="77" y="104"/>
                  </a:cubicBezTo>
                  <a:cubicBezTo>
                    <a:pt x="75" y="107"/>
                    <a:pt x="75" y="107"/>
                    <a:pt x="75" y="107"/>
                  </a:cubicBezTo>
                  <a:cubicBezTo>
                    <a:pt x="74" y="108"/>
                    <a:pt x="71" y="108"/>
                    <a:pt x="70" y="107"/>
                  </a:cubicBezTo>
                  <a:cubicBezTo>
                    <a:pt x="69" y="106"/>
                    <a:pt x="69" y="104"/>
                    <a:pt x="70" y="102"/>
                  </a:cubicBezTo>
                  <a:cubicBezTo>
                    <a:pt x="79" y="93"/>
                    <a:pt x="79" y="93"/>
                    <a:pt x="79" y="93"/>
                  </a:cubicBezTo>
                  <a:cubicBezTo>
                    <a:pt x="79" y="93"/>
                    <a:pt x="79" y="93"/>
                    <a:pt x="79" y="93"/>
                  </a:cubicBezTo>
                  <a:cubicBezTo>
                    <a:pt x="80" y="92"/>
                    <a:pt x="80" y="92"/>
                    <a:pt x="80" y="92"/>
                  </a:cubicBezTo>
                  <a:cubicBezTo>
                    <a:pt x="80" y="92"/>
                    <a:pt x="81" y="91"/>
                    <a:pt x="82" y="91"/>
                  </a:cubicBezTo>
                  <a:cubicBezTo>
                    <a:pt x="83" y="91"/>
                    <a:pt x="84" y="92"/>
                    <a:pt x="85" y="92"/>
                  </a:cubicBezTo>
                  <a:cubicBezTo>
                    <a:pt x="86" y="94"/>
                    <a:pt x="86" y="95"/>
                    <a:pt x="85" y="97"/>
                  </a:cubicBezTo>
                  <a:cubicBezTo>
                    <a:pt x="78" y="104"/>
                    <a:pt x="78" y="104"/>
                    <a:pt x="78" y="104"/>
                  </a:cubicBezTo>
                  <a:close/>
                  <a:moveTo>
                    <a:pt x="96" y="107"/>
                  </a:moveTo>
                  <a:cubicBezTo>
                    <a:pt x="88" y="115"/>
                    <a:pt x="88" y="115"/>
                    <a:pt x="88" y="115"/>
                  </a:cubicBezTo>
                  <a:cubicBezTo>
                    <a:pt x="87" y="116"/>
                    <a:pt x="85" y="116"/>
                    <a:pt x="83" y="115"/>
                  </a:cubicBezTo>
                  <a:cubicBezTo>
                    <a:pt x="83" y="114"/>
                    <a:pt x="82" y="113"/>
                    <a:pt x="82" y="112"/>
                  </a:cubicBezTo>
                  <a:cubicBezTo>
                    <a:pt x="82" y="111"/>
                    <a:pt x="83" y="111"/>
                    <a:pt x="83" y="110"/>
                  </a:cubicBezTo>
                  <a:cubicBezTo>
                    <a:pt x="86" y="107"/>
                    <a:pt x="86" y="107"/>
                    <a:pt x="86" y="107"/>
                  </a:cubicBezTo>
                  <a:cubicBezTo>
                    <a:pt x="86" y="107"/>
                    <a:pt x="86" y="107"/>
                    <a:pt x="86" y="107"/>
                  </a:cubicBezTo>
                  <a:cubicBezTo>
                    <a:pt x="90" y="103"/>
                    <a:pt x="90" y="103"/>
                    <a:pt x="90" y="103"/>
                  </a:cubicBezTo>
                  <a:cubicBezTo>
                    <a:pt x="91" y="103"/>
                    <a:pt x="91" y="102"/>
                    <a:pt x="91" y="102"/>
                  </a:cubicBezTo>
                  <a:cubicBezTo>
                    <a:pt x="91" y="102"/>
                    <a:pt x="91" y="102"/>
                    <a:pt x="91" y="102"/>
                  </a:cubicBezTo>
                  <a:cubicBezTo>
                    <a:pt x="93" y="101"/>
                    <a:pt x="95" y="101"/>
                    <a:pt x="96" y="102"/>
                  </a:cubicBezTo>
                  <a:cubicBezTo>
                    <a:pt x="97" y="103"/>
                    <a:pt x="97" y="103"/>
                    <a:pt x="97" y="104"/>
                  </a:cubicBezTo>
                  <a:cubicBezTo>
                    <a:pt x="97" y="105"/>
                    <a:pt x="97" y="106"/>
                    <a:pt x="96" y="107"/>
                  </a:cubicBezTo>
                  <a:close/>
                  <a:moveTo>
                    <a:pt x="153" y="87"/>
                  </a:moveTo>
                  <a:cubicBezTo>
                    <a:pt x="152" y="89"/>
                    <a:pt x="150" y="89"/>
                    <a:pt x="148" y="87"/>
                  </a:cubicBezTo>
                  <a:cubicBezTo>
                    <a:pt x="128" y="67"/>
                    <a:pt x="128" y="67"/>
                    <a:pt x="128" y="67"/>
                  </a:cubicBezTo>
                  <a:cubicBezTo>
                    <a:pt x="128" y="67"/>
                    <a:pt x="128" y="67"/>
                    <a:pt x="128" y="67"/>
                  </a:cubicBezTo>
                  <a:cubicBezTo>
                    <a:pt x="128" y="67"/>
                    <a:pt x="128" y="67"/>
                    <a:pt x="128" y="67"/>
                  </a:cubicBezTo>
                  <a:cubicBezTo>
                    <a:pt x="122" y="72"/>
                    <a:pt x="122" y="72"/>
                    <a:pt x="122" y="72"/>
                  </a:cubicBezTo>
                  <a:cubicBezTo>
                    <a:pt x="137" y="88"/>
                    <a:pt x="137" y="88"/>
                    <a:pt x="137" y="88"/>
                  </a:cubicBezTo>
                  <a:cubicBezTo>
                    <a:pt x="138" y="89"/>
                    <a:pt x="139" y="91"/>
                    <a:pt x="139" y="92"/>
                  </a:cubicBezTo>
                  <a:cubicBezTo>
                    <a:pt x="139" y="93"/>
                    <a:pt x="139" y="94"/>
                    <a:pt x="139" y="94"/>
                  </a:cubicBezTo>
                  <a:cubicBezTo>
                    <a:pt x="137" y="95"/>
                    <a:pt x="135" y="95"/>
                    <a:pt x="134" y="94"/>
                  </a:cubicBezTo>
                  <a:cubicBezTo>
                    <a:pt x="132" y="93"/>
                    <a:pt x="132" y="93"/>
                    <a:pt x="132" y="93"/>
                  </a:cubicBezTo>
                  <a:cubicBezTo>
                    <a:pt x="132" y="93"/>
                    <a:pt x="132" y="93"/>
                    <a:pt x="132" y="93"/>
                  </a:cubicBezTo>
                  <a:cubicBezTo>
                    <a:pt x="117" y="77"/>
                    <a:pt x="117" y="77"/>
                    <a:pt x="117" y="77"/>
                  </a:cubicBezTo>
                  <a:cubicBezTo>
                    <a:pt x="111" y="83"/>
                    <a:pt x="111" y="83"/>
                    <a:pt x="111" y="83"/>
                  </a:cubicBezTo>
                  <a:cubicBezTo>
                    <a:pt x="125" y="97"/>
                    <a:pt x="125" y="97"/>
                    <a:pt x="125" y="97"/>
                  </a:cubicBezTo>
                  <a:cubicBezTo>
                    <a:pt x="125" y="97"/>
                    <a:pt x="125" y="97"/>
                    <a:pt x="125" y="97"/>
                  </a:cubicBezTo>
                  <a:cubicBezTo>
                    <a:pt x="127" y="98"/>
                    <a:pt x="127" y="98"/>
                    <a:pt x="127" y="98"/>
                  </a:cubicBezTo>
                  <a:cubicBezTo>
                    <a:pt x="127" y="99"/>
                    <a:pt x="128" y="100"/>
                    <a:pt x="128" y="101"/>
                  </a:cubicBezTo>
                  <a:cubicBezTo>
                    <a:pt x="128" y="102"/>
                    <a:pt x="127" y="102"/>
                    <a:pt x="127" y="103"/>
                  </a:cubicBezTo>
                  <a:cubicBezTo>
                    <a:pt x="125" y="104"/>
                    <a:pt x="123" y="104"/>
                    <a:pt x="122" y="103"/>
                  </a:cubicBezTo>
                  <a:cubicBezTo>
                    <a:pt x="119" y="101"/>
                    <a:pt x="119" y="101"/>
                    <a:pt x="119" y="101"/>
                  </a:cubicBezTo>
                  <a:cubicBezTo>
                    <a:pt x="119" y="101"/>
                    <a:pt x="119" y="100"/>
                    <a:pt x="119" y="100"/>
                  </a:cubicBezTo>
                  <a:cubicBezTo>
                    <a:pt x="119" y="100"/>
                    <a:pt x="119" y="100"/>
                    <a:pt x="119" y="100"/>
                  </a:cubicBezTo>
                  <a:cubicBezTo>
                    <a:pt x="106" y="88"/>
                    <a:pt x="106" y="88"/>
                    <a:pt x="106" y="88"/>
                  </a:cubicBezTo>
                  <a:cubicBezTo>
                    <a:pt x="101" y="93"/>
                    <a:pt x="101" y="93"/>
                    <a:pt x="101" y="93"/>
                  </a:cubicBezTo>
                  <a:cubicBezTo>
                    <a:pt x="113" y="106"/>
                    <a:pt x="113" y="106"/>
                    <a:pt x="113" y="106"/>
                  </a:cubicBezTo>
                  <a:cubicBezTo>
                    <a:pt x="115" y="107"/>
                    <a:pt x="115" y="110"/>
                    <a:pt x="113" y="111"/>
                  </a:cubicBezTo>
                  <a:cubicBezTo>
                    <a:pt x="112" y="112"/>
                    <a:pt x="110" y="112"/>
                    <a:pt x="108" y="111"/>
                  </a:cubicBezTo>
                  <a:cubicBezTo>
                    <a:pt x="105" y="107"/>
                    <a:pt x="105" y="107"/>
                    <a:pt x="105" y="107"/>
                  </a:cubicBezTo>
                  <a:cubicBezTo>
                    <a:pt x="105" y="106"/>
                    <a:pt x="105" y="105"/>
                    <a:pt x="105" y="104"/>
                  </a:cubicBezTo>
                  <a:cubicBezTo>
                    <a:pt x="105" y="101"/>
                    <a:pt x="104" y="98"/>
                    <a:pt x="102" y="96"/>
                  </a:cubicBezTo>
                  <a:cubicBezTo>
                    <a:pt x="100" y="94"/>
                    <a:pt x="97" y="93"/>
                    <a:pt x="94" y="93"/>
                  </a:cubicBezTo>
                  <a:cubicBezTo>
                    <a:pt x="93" y="91"/>
                    <a:pt x="92" y="88"/>
                    <a:pt x="90" y="87"/>
                  </a:cubicBezTo>
                  <a:cubicBezTo>
                    <a:pt x="88" y="84"/>
                    <a:pt x="85" y="83"/>
                    <a:pt x="82" y="83"/>
                  </a:cubicBezTo>
                  <a:cubicBezTo>
                    <a:pt x="82" y="81"/>
                    <a:pt x="81" y="79"/>
                    <a:pt x="79" y="77"/>
                  </a:cubicBezTo>
                  <a:cubicBezTo>
                    <a:pt x="77" y="75"/>
                    <a:pt x="73" y="74"/>
                    <a:pt x="70" y="74"/>
                  </a:cubicBezTo>
                  <a:cubicBezTo>
                    <a:pt x="69" y="74"/>
                    <a:pt x="69" y="75"/>
                    <a:pt x="68" y="75"/>
                  </a:cubicBezTo>
                  <a:cubicBezTo>
                    <a:pt x="68" y="73"/>
                    <a:pt x="67" y="71"/>
                    <a:pt x="65" y="70"/>
                  </a:cubicBezTo>
                  <a:cubicBezTo>
                    <a:pt x="61" y="65"/>
                    <a:pt x="53" y="65"/>
                    <a:pt x="49" y="70"/>
                  </a:cubicBezTo>
                  <a:cubicBezTo>
                    <a:pt x="43" y="76"/>
                    <a:pt x="43" y="76"/>
                    <a:pt x="43" y="76"/>
                  </a:cubicBezTo>
                  <a:cubicBezTo>
                    <a:pt x="11" y="52"/>
                    <a:pt x="11" y="52"/>
                    <a:pt x="11" y="52"/>
                  </a:cubicBezTo>
                  <a:cubicBezTo>
                    <a:pt x="36" y="14"/>
                    <a:pt x="36" y="14"/>
                    <a:pt x="36" y="14"/>
                  </a:cubicBezTo>
                  <a:cubicBezTo>
                    <a:pt x="57" y="26"/>
                    <a:pt x="57" y="26"/>
                    <a:pt x="57" y="26"/>
                  </a:cubicBezTo>
                  <a:cubicBezTo>
                    <a:pt x="59" y="24"/>
                    <a:pt x="59" y="24"/>
                    <a:pt x="59" y="24"/>
                  </a:cubicBezTo>
                  <a:cubicBezTo>
                    <a:pt x="68" y="16"/>
                    <a:pt x="76" y="16"/>
                    <a:pt x="81" y="18"/>
                  </a:cubicBezTo>
                  <a:cubicBezTo>
                    <a:pt x="77" y="22"/>
                    <a:pt x="77" y="22"/>
                    <a:pt x="77" y="22"/>
                  </a:cubicBezTo>
                  <a:cubicBezTo>
                    <a:pt x="75" y="24"/>
                    <a:pt x="73" y="27"/>
                    <a:pt x="73" y="30"/>
                  </a:cubicBezTo>
                  <a:cubicBezTo>
                    <a:pt x="73" y="33"/>
                    <a:pt x="75" y="36"/>
                    <a:pt x="77" y="39"/>
                  </a:cubicBezTo>
                  <a:cubicBezTo>
                    <a:pt x="82" y="43"/>
                    <a:pt x="89" y="43"/>
                    <a:pt x="94" y="39"/>
                  </a:cubicBezTo>
                  <a:cubicBezTo>
                    <a:pt x="100" y="33"/>
                    <a:pt x="100" y="33"/>
                    <a:pt x="100" y="33"/>
                  </a:cubicBezTo>
                  <a:cubicBezTo>
                    <a:pt x="104" y="33"/>
                    <a:pt x="104" y="33"/>
                    <a:pt x="104" y="33"/>
                  </a:cubicBezTo>
                  <a:cubicBezTo>
                    <a:pt x="104" y="38"/>
                    <a:pt x="105" y="46"/>
                    <a:pt x="110" y="52"/>
                  </a:cubicBezTo>
                  <a:cubicBezTo>
                    <a:pt x="115" y="58"/>
                    <a:pt x="122" y="61"/>
                    <a:pt x="132" y="61"/>
                  </a:cubicBezTo>
                  <a:cubicBezTo>
                    <a:pt x="153" y="82"/>
                    <a:pt x="153" y="82"/>
                    <a:pt x="153" y="82"/>
                  </a:cubicBezTo>
                  <a:cubicBezTo>
                    <a:pt x="154" y="83"/>
                    <a:pt x="154" y="84"/>
                    <a:pt x="154" y="85"/>
                  </a:cubicBezTo>
                  <a:cubicBezTo>
                    <a:pt x="154" y="86"/>
                    <a:pt x="154" y="87"/>
                    <a:pt x="153" y="87"/>
                  </a:cubicBezTo>
                  <a:close/>
                  <a:moveTo>
                    <a:pt x="158" y="76"/>
                  </a:moveTo>
                  <a:cubicBezTo>
                    <a:pt x="135" y="53"/>
                    <a:pt x="135" y="53"/>
                    <a:pt x="135" y="53"/>
                  </a:cubicBezTo>
                  <a:cubicBezTo>
                    <a:pt x="133" y="53"/>
                    <a:pt x="133" y="53"/>
                    <a:pt x="133" y="53"/>
                  </a:cubicBezTo>
                  <a:cubicBezTo>
                    <a:pt x="125" y="53"/>
                    <a:pt x="120" y="51"/>
                    <a:pt x="116" y="47"/>
                  </a:cubicBezTo>
                  <a:cubicBezTo>
                    <a:pt x="110" y="40"/>
                    <a:pt x="112" y="30"/>
                    <a:pt x="112" y="29"/>
                  </a:cubicBezTo>
                  <a:cubicBezTo>
                    <a:pt x="113" y="25"/>
                    <a:pt x="113" y="25"/>
                    <a:pt x="113" y="25"/>
                  </a:cubicBezTo>
                  <a:cubicBezTo>
                    <a:pt x="97" y="25"/>
                    <a:pt x="97" y="25"/>
                    <a:pt x="97" y="25"/>
                  </a:cubicBezTo>
                  <a:cubicBezTo>
                    <a:pt x="88" y="33"/>
                    <a:pt x="88" y="33"/>
                    <a:pt x="88" y="33"/>
                  </a:cubicBezTo>
                  <a:cubicBezTo>
                    <a:pt x="87" y="35"/>
                    <a:pt x="84" y="35"/>
                    <a:pt x="83" y="33"/>
                  </a:cubicBezTo>
                  <a:cubicBezTo>
                    <a:pt x="82" y="32"/>
                    <a:pt x="81" y="31"/>
                    <a:pt x="81" y="30"/>
                  </a:cubicBezTo>
                  <a:cubicBezTo>
                    <a:pt x="81" y="29"/>
                    <a:pt x="82" y="28"/>
                    <a:pt x="83" y="27"/>
                  </a:cubicBezTo>
                  <a:cubicBezTo>
                    <a:pt x="95" y="15"/>
                    <a:pt x="95" y="15"/>
                    <a:pt x="95" y="15"/>
                  </a:cubicBezTo>
                  <a:cubicBezTo>
                    <a:pt x="100" y="10"/>
                    <a:pt x="110" y="15"/>
                    <a:pt x="110" y="15"/>
                  </a:cubicBezTo>
                  <a:cubicBezTo>
                    <a:pt x="141" y="31"/>
                    <a:pt x="141" y="31"/>
                    <a:pt x="141" y="31"/>
                  </a:cubicBezTo>
                  <a:cubicBezTo>
                    <a:pt x="171" y="19"/>
                    <a:pt x="171" y="19"/>
                    <a:pt x="171" y="19"/>
                  </a:cubicBezTo>
                  <a:cubicBezTo>
                    <a:pt x="188" y="61"/>
                    <a:pt x="188" y="61"/>
                    <a:pt x="188" y="61"/>
                  </a:cubicBezTo>
                  <a:lnTo>
                    <a:pt x="158" y="76"/>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nvGrpSpPr>
          <p:cNvPr id="4" name="Group 3"/>
          <p:cNvGrpSpPr/>
          <p:nvPr/>
        </p:nvGrpSpPr>
        <p:grpSpPr>
          <a:xfrm>
            <a:off x="7883768" y="2371330"/>
            <a:ext cx="2182814" cy="2369574"/>
            <a:chOff x="10052406" y="2135948"/>
            <a:chExt cx="2182814" cy="2369574"/>
          </a:xfrm>
        </p:grpSpPr>
        <p:sp>
          <p:nvSpPr>
            <p:cNvPr id="20" name="Oval 19"/>
            <p:cNvSpPr/>
            <p:nvPr/>
          </p:nvSpPr>
          <p:spPr bwMode="auto">
            <a:xfrm>
              <a:off x="10411473" y="2135948"/>
              <a:ext cx="1464681" cy="1464681"/>
            </a:xfrm>
            <a:prstGeom prst="ellipse">
              <a:avLst/>
            </a:prstGeom>
            <a:solidFill>
              <a:srgbClr val="00336A"/>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8" name="Rectangle 27"/>
            <p:cNvSpPr/>
            <p:nvPr/>
          </p:nvSpPr>
          <p:spPr bwMode="auto">
            <a:xfrm>
              <a:off x="10052406"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yb</a:t>
              </a: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rid</a:t>
              </a:r>
            </a:p>
          </p:txBody>
        </p:sp>
        <p:grpSp>
          <p:nvGrpSpPr>
            <p:cNvPr id="43" name="Group 42"/>
            <p:cNvGrpSpPr/>
            <p:nvPr/>
          </p:nvGrpSpPr>
          <p:grpSpPr>
            <a:xfrm>
              <a:off x="10834251" y="2480145"/>
              <a:ext cx="619125" cy="776287"/>
              <a:chOff x="13906501" y="3886200"/>
              <a:chExt cx="619125" cy="776287"/>
            </a:xfrm>
          </p:grpSpPr>
          <p:sp>
            <p:nvSpPr>
              <p:cNvPr id="33" name="Freeform 17"/>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5" name="Freeform 18"/>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6" name="Line 19"/>
              <p:cNvSpPr>
                <a:spLocks noChangeShapeType="1"/>
              </p:cNvSpPr>
              <p:nvPr/>
            </p:nvSpPr>
            <p:spPr bwMode="auto">
              <a:xfrm>
                <a:off x="14216063" y="4221163"/>
                <a:ext cx="0" cy="0"/>
              </a:xfrm>
              <a:prstGeom prst="line">
                <a:avLst/>
              </a:prstGeom>
              <a:noFill/>
              <a:ln w="476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7" name="Freeform 20"/>
              <p:cNvSpPr>
                <a:spLocks/>
              </p:cNvSpPr>
              <p:nvPr/>
            </p:nvSpPr>
            <p:spPr bwMode="auto">
              <a:xfrm>
                <a:off x="14177963" y="3886200"/>
                <a:ext cx="76200" cy="16033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9" name="Line 21"/>
              <p:cNvSpPr>
                <a:spLocks noChangeShapeType="1"/>
              </p:cNvSpPr>
              <p:nvPr/>
            </p:nvSpPr>
            <p:spPr bwMode="auto">
              <a:xfrm>
                <a:off x="14216063" y="3967163"/>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0" name="Freeform 22"/>
              <p:cNvSpPr>
                <a:spLocks/>
              </p:cNvSpPr>
              <p:nvPr/>
            </p:nvSpPr>
            <p:spPr bwMode="auto">
              <a:xfrm>
                <a:off x="14177963" y="4502150"/>
                <a:ext cx="76200" cy="16033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1" name="Line 23"/>
              <p:cNvSpPr>
                <a:spLocks noChangeShapeType="1"/>
              </p:cNvSpPr>
              <p:nvPr/>
            </p:nvSpPr>
            <p:spPr bwMode="auto">
              <a:xfrm flipH="1">
                <a:off x="14177963" y="4581525"/>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sp>
        <p:nvSpPr>
          <p:cNvPr id="30" name="Rectangle 29"/>
          <p:cNvSpPr/>
          <p:nvPr/>
        </p:nvSpPr>
        <p:spPr>
          <a:xfrm>
            <a:off x="603542" y="2615529"/>
            <a:ext cx="10585978" cy="1495794"/>
          </a:xfrm>
          <a:prstGeom prst="rect">
            <a:avLst/>
          </a:prstGeom>
        </p:spPr>
        <p:txBody>
          <a:bodyPr wrap="square" anchor="t">
            <a:spAutoFit/>
          </a:bodyPr>
          <a:lstStyle/>
          <a:p>
            <a:pPr marL="0" marR="0" lvl="0" indent="0" algn="l" defTabSz="932472" rtl="0" eaLnBrk="1" fontAlgn="base" latinLnBrk="0" hangingPunct="1">
              <a:lnSpc>
                <a:spcPct val="95000"/>
              </a:lnSpc>
              <a:spcBef>
                <a:spcPct val="0"/>
              </a:spcBef>
              <a:spcAft>
                <a:spcPts val="1200"/>
              </a:spcAft>
              <a:buClrTx/>
              <a:buSzTx/>
              <a:buFontTx/>
              <a:buNone/>
              <a:tabLst/>
              <a:defRPr/>
            </a:pP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Infrastructure for the</a:t>
            </a:r>
            <a:b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b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Intelligent Cloud</a:t>
            </a:r>
          </a:p>
        </p:txBody>
      </p:sp>
    </p:spTree>
    <p:extLst>
      <p:ext uri="{BB962C8B-B14F-4D97-AF65-F5344CB8AC3E}">
        <p14:creationId xmlns:p14="http://schemas.microsoft.com/office/powerpoint/2010/main" val="11112980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223001" y="3038475"/>
            <a:ext cx="6213474" cy="917575"/>
          </a:xfrm>
          <a:prstGeom prst="rect">
            <a:avLst/>
          </a:prstGeom>
        </p:spPr>
        <p:txBody>
          <a:bodyPr lIns="182880" tIns="91440" rIns="146304" bIns="91440"/>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spc="120" dirty="0">
                <a:gradFill>
                  <a:gsLst>
                    <a:gs pos="0">
                      <a:srgbClr val="96BB11"/>
                    </a:gs>
                    <a:gs pos="100000">
                      <a:srgbClr val="96BB11"/>
                    </a:gs>
                  </a:gsLst>
                  <a:lin ang="5400000" scaled="1"/>
                </a:gradFill>
                <a:latin typeface="Segoe UI"/>
                <a:ea typeface="Segoe UI Black" panose="020B0A02040204020203" pitchFamily="34" charset="0"/>
                <a:cs typeface="Segoe UI Black" panose="020B0A02040204020203" pitchFamily="34" charset="0"/>
              </a:rPr>
              <a:t>EMPOWERING YOU</a:t>
            </a:r>
          </a:p>
        </p:txBody>
      </p:sp>
      <p:sp>
        <p:nvSpPr>
          <p:cNvPr id="7" name="Rectangle 6"/>
          <p:cNvSpPr/>
          <p:nvPr/>
        </p:nvSpPr>
        <p:spPr bwMode="auto">
          <a:xfrm>
            <a:off x="1954" y="14230"/>
            <a:ext cx="6223000" cy="6994525"/>
          </a:xfrm>
          <a:prstGeom prst="rect">
            <a:avLst/>
          </a:prstGeom>
          <a:solidFill>
            <a:schemeClr val="accent1">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1" y="0"/>
            <a:ext cx="6223000" cy="6994525"/>
          </a:xfrm>
          <a:prstGeom prst="rect">
            <a:avLst/>
          </a:prstGeom>
          <a:solidFill>
            <a:schemeClr val="accent5">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Freeform 2"/>
          <p:cNvSpPr/>
          <p:nvPr/>
        </p:nvSpPr>
        <p:spPr bwMode="auto">
          <a:xfrm>
            <a:off x="0" y="-93785"/>
            <a:ext cx="12449908" cy="7057293"/>
          </a:xfrm>
          <a:custGeom>
            <a:avLst/>
            <a:gdLst>
              <a:gd name="connsiteX0" fmla="*/ 0 w 12449908"/>
              <a:gd name="connsiteY0" fmla="*/ 0 h 7057293"/>
              <a:gd name="connsiteX1" fmla="*/ 0 w 12449908"/>
              <a:gd name="connsiteY1" fmla="*/ 0 h 7057293"/>
              <a:gd name="connsiteX2" fmla="*/ 70338 w 12449908"/>
              <a:gd name="connsiteY2" fmla="*/ 515816 h 7057293"/>
              <a:gd name="connsiteX3" fmla="*/ 187569 w 12449908"/>
              <a:gd name="connsiteY3" fmla="*/ 703385 h 7057293"/>
              <a:gd name="connsiteX4" fmla="*/ 257908 w 12449908"/>
              <a:gd name="connsiteY4" fmla="*/ 937847 h 7057293"/>
              <a:gd name="connsiteX5" fmla="*/ 328246 w 12449908"/>
              <a:gd name="connsiteY5" fmla="*/ 1055077 h 7057293"/>
              <a:gd name="connsiteX6" fmla="*/ 351692 w 12449908"/>
              <a:gd name="connsiteY6" fmla="*/ 1125416 h 7057293"/>
              <a:gd name="connsiteX7" fmla="*/ 398585 w 12449908"/>
              <a:gd name="connsiteY7" fmla="*/ 1219200 h 7057293"/>
              <a:gd name="connsiteX8" fmla="*/ 375138 w 12449908"/>
              <a:gd name="connsiteY8" fmla="*/ 2321170 h 7057293"/>
              <a:gd name="connsiteX9" fmla="*/ 351692 w 12449908"/>
              <a:gd name="connsiteY9" fmla="*/ 2508739 h 7057293"/>
              <a:gd name="connsiteX10" fmla="*/ 304800 w 12449908"/>
              <a:gd name="connsiteY10" fmla="*/ 2625970 h 7057293"/>
              <a:gd name="connsiteX11" fmla="*/ 281354 w 12449908"/>
              <a:gd name="connsiteY11" fmla="*/ 2696308 h 7057293"/>
              <a:gd name="connsiteX12" fmla="*/ 257908 w 12449908"/>
              <a:gd name="connsiteY12" fmla="*/ 2813539 h 7057293"/>
              <a:gd name="connsiteX13" fmla="*/ 187569 w 12449908"/>
              <a:gd name="connsiteY13" fmla="*/ 2977662 h 7057293"/>
              <a:gd name="connsiteX14" fmla="*/ 140677 w 12449908"/>
              <a:gd name="connsiteY14" fmla="*/ 3235570 h 7057293"/>
              <a:gd name="connsiteX15" fmla="*/ 93785 w 12449908"/>
              <a:gd name="connsiteY15" fmla="*/ 3446585 h 7057293"/>
              <a:gd name="connsiteX16" fmla="*/ 46892 w 12449908"/>
              <a:gd name="connsiteY16" fmla="*/ 4267200 h 7057293"/>
              <a:gd name="connsiteX17" fmla="*/ 70338 w 12449908"/>
              <a:gd name="connsiteY17" fmla="*/ 5322277 h 7057293"/>
              <a:gd name="connsiteX18" fmla="*/ 93785 w 12449908"/>
              <a:gd name="connsiteY18" fmla="*/ 5533293 h 7057293"/>
              <a:gd name="connsiteX19" fmla="*/ 117231 w 12449908"/>
              <a:gd name="connsiteY19" fmla="*/ 6424247 h 7057293"/>
              <a:gd name="connsiteX20" fmla="*/ 93785 w 12449908"/>
              <a:gd name="connsiteY20" fmla="*/ 6658708 h 7057293"/>
              <a:gd name="connsiteX21" fmla="*/ 23446 w 12449908"/>
              <a:gd name="connsiteY21" fmla="*/ 6940062 h 7057293"/>
              <a:gd name="connsiteX22" fmla="*/ 23446 w 12449908"/>
              <a:gd name="connsiteY22" fmla="*/ 7057293 h 7057293"/>
              <a:gd name="connsiteX23" fmla="*/ 23446 w 12449908"/>
              <a:gd name="connsiteY23" fmla="*/ 7057293 h 7057293"/>
              <a:gd name="connsiteX24" fmla="*/ 234462 w 12449908"/>
              <a:gd name="connsiteY24" fmla="*/ 7010400 h 7057293"/>
              <a:gd name="connsiteX25" fmla="*/ 328246 w 12449908"/>
              <a:gd name="connsiteY25" fmla="*/ 6986954 h 7057293"/>
              <a:gd name="connsiteX26" fmla="*/ 492369 w 12449908"/>
              <a:gd name="connsiteY26" fmla="*/ 6893170 h 7057293"/>
              <a:gd name="connsiteX27" fmla="*/ 703385 w 12449908"/>
              <a:gd name="connsiteY27" fmla="*/ 6846277 h 7057293"/>
              <a:gd name="connsiteX28" fmla="*/ 914400 w 12449908"/>
              <a:gd name="connsiteY28" fmla="*/ 6775939 h 7057293"/>
              <a:gd name="connsiteX29" fmla="*/ 1406769 w 12449908"/>
              <a:gd name="connsiteY29" fmla="*/ 6588370 h 7057293"/>
              <a:gd name="connsiteX30" fmla="*/ 1688123 w 12449908"/>
              <a:gd name="connsiteY30" fmla="*/ 6494585 h 7057293"/>
              <a:gd name="connsiteX31" fmla="*/ 1969477 w 12449908"/>
              <a:gd name="connsiteY31" fmla="*/ 6447693 h 7057293"/>
              <a:gd name="connsiteX32" fmla="*/ 2203938 w 12449908"/>
              <a:gd name="connsiteY32" fmla="*/ 6377354 h 7057293"/>
              <a:gd name="connsiteX33" fmla="*/ 2485292 w 12449908"/>
              <a:gd name="connsiteY33" fmla="*/ 6307016 h 7057293"/>
              <a:gd name="connsiteX34" fmla="*/ 2649415 w 12449908"/>
              <a:gd name="connsiteY34" fmla="*/ 6260123 h 7057293"/>
              <a:gd name="connsiteX35" fmla="*/ 3141785 w 12449908"/>
              <a:gd name="connsiteY35" fmla="*/ 6213231 h 7057293"/>
              <a:gd name="connsiteX36" fmla="*/ 3235569 w 12449908"/>
              <a:gd name="connsiteY36" fmla="*/ 6142893 h 7057293"/>
              <a:gd name="connsiteX37" fmla="*/ 3399692 w 12449908"/>
              <a:gd name="connsiteY37" fmla="*/ 6096000 h 7057293"/>
              <a:gd name="connsiteX38" fmla="*/ 3563815 w 12449908"/>
              <a:gd name="connsiteY38" fmla="*/ 6049108 h 7057293"/>
              <a:gd name="connsiteX39" fmla="*/ 3681046 w 12449908"/>
              <a:gd name="connsiteY39" fmla="*/ 5978770 h 7057293"/>
              <a:gd name="connsiteX40" fmla="*/ 3915508 w 12449908"/>
              <a:gd name="connsiteY40" fmla="*/ 5884985 h 7057293"/>
              <a:gd name="connsiteX41" fmla="*/ 4009292 w 12449908"/>
              <a:gd name="connsiteY41" fmla="*/ 5861539 h 7057293"/>
              <a:gd name="connsiteX42" fmla="*/ 4103077 w 12449908"/>
              <a:gd name="connsiteY42" fmla="*/ 5814647 h 7057293"/>
              <a:gd name="connsiteX43" fmla="*/ 4360985 w 12449908"/>
              <a:gd name="connsiteY43" fmla="*/ 5744308 h 7057293"/>
              <a:gd name="connsiteX44" fmla="*/ 4454769 w 12449908"/>
              <a:gd name="connsiteY44" fmla="*/ 5697416 h 7057293"/>
              <a:gd name="connsiteX45" fmla="*/ 4853354 w 12449908"/>
              <a:gd name="connsiteY45" fmla="*/ 5556739 h 7057293"/>
              <a:gd name="connsiteX46" fmla="*/ 4970585 w 12449908"/>
              <a:gd name="connsiteY46" fmla="*/ 5533293 h 7057293"/>
              <a:gd name="connsiteX47" fmla="*/ 5462954 w 12449908"/>
              <a:gd name="connsiteY47" fmla="*/ 5298831 h 7057293"/>
              <a:gd name="connsiteX48" fmla="*/ 5627077 w 12449908"/>
              <a:gd name="connsiteY48" fmla="*/ 5251939 h 7057293"/>
              <a:gd name="connsiteX49" fmla="*/ 5838092 w 12449908"/>
              <a:gd name="connsiteY49" fmla="*/ 5087816 h 7057293"/>
              <a:gd name="connsiteX50" fmla="*/ 6025662 w 12449908"/>
              <a:gd name="connsiteY50" fmla="*/ 5017477 h 7057293"/>
              <a:gd name="connsiteX51" fmla="*/ 6119446 w 12449908"/>
              <a:gd name="connsiteY51" fmla="*/ 4900247 h 7057293"/>
              <a:gd name="connsiteX52" fmla="*/ 6307015 w 12449908"/>
              <a:gd name="connsiteY52" fmla="*/ 4783016 h 7057293"/>
              <a:gd name="connsiteX53" fmla="*/ 6869723 w 12449908"/>
              <a:gd name="connsiteY53" fmla="*/ 4337539 h 7057293"/>
              <a:gd name="connsiteX54" fmla="*/ 7104185 w 12449908"/>
              <a:gd name="connsiteY54" fmla="*/ 4149970 h 7057293"/>
              <a:gd name="connsiteX55" fmla="*/ 7385538 w 12449908"/>
              <a:gd name="connsiteY55" fmla="*/ 3915508 h 7057293"/>
              <a:gd name="connsiteX56" fmla="*/ 7549662 w 12449908"/>
              <a:gd name="connsiteY56" fmla="*/ 3774831 h 7057293"/>
              <a:gd name="connsiteX57" fmla="*/ 7784123 w 12449908"/>
              <a:gd name="connsiteY57" fmla="*/ 3634154 h 7057293"/>
              <a:gd name="connsiteX58" fmla="*/ 7924800 w 12449908"/>
              <a:gd name="connsiteY58" fmla="*/ 3493477 h 7057293"/>
              <a:gd name="connsiteX59" fmla="*/ 8229600 w 12449908"/>
              <a:gd name="connsiteY59" fmla="*/ 3259016 h 7057293"/>
              <a:gd name="connsiteX60" fmla="*/ 8346831 w 12449908"/>
              <a:gd name="connsiteY60" fmla="*/ 3165231 h 7057293"/>
              <a:gd name="connsiteX61" fmla="*/ 8464062 w 12449908"/>
              <a:gd name="connsiteY61" fmla="*/ 3094893 h 7057293"/>
              <a:gd name="connsiteX62" fmla="*/ 8745415 w 12449908"/>
              <a:gd name="connsiteY62" fmla="*/ 2883877 h 7057293"/>
              <a:gd name="connsiteX63" fmla="*/ 8956431 w 12449908"/>
              <a:gd name="connsiteY63" fmla="*/ 2790093 h 7057293"/>
              <a:gd name="connsiteX64" fmla="*/ 9542585 w 12449908"/>
              <a:gd name="connsiteY64" fmla="*/ 2414954 h 7057293"/>
              <a:gd name="connsiteX65" fmla="*/ 10175631 w 12449908"/>
              <a:gd name="connsiteY65" fmla="*/ 2157047 h 7057293"/>
              <a:gd name="connsiteX66" fmla="*/ 10410092 w 12449908"/>
              <a:gd name="connsiteY66" fmla="*/ 2016370 h 7057293"/>
              <a:gd name="connsiteX67" fmla="*/ 10503877 w 12449908"/>
              <a:gd name="connsiteY67" fmla="*/ 1946031 h 7057293"/>
              <a:gd name="connsiteX68" fmla="*/ 10644554 w 12449908"/>
              <a:gd name="connsiteY68" fmla="*/ 1875693 h 7057293"/>
              <a:gd name="connsiteX69" fmla="*/ 10691446 w 12449908"/>
              <a:gd name="connsiteY69" fmla="*/ 1828800 h 7057293"/>
              <a:gd name="connsiteX70" fmla="*/ 10949354 w 12449908"/>
              <a:gd name="connsiteY70" fmla="*/ 1664677 h 7057293"/>
              <a:gd name="connsiteX71" fmla="*/ 11136923 w 12449908"/>
              <a:gd name="connsiteY71" fmla="*/ 1524000 h 7057293"/>
              <a:gd name="connsiteX72" fmla="*/ 11230708 w 12449908"/>
              <a:gd name="connsiteY72" fmla="*/ 1406770 h 7057293"/>
              <a:gd name="connsiteX73" fmla="*/ 11301046 w 12449908"/>
              <a:gd name="connsiteY73" fmla="*/ 1336431 h 7057293"/>
              <a:gd name="connsiteX74" fmla="*/ 11347938 w 12449908"/>
              <a:gd name="connsiteY74" fmla="*/ 1242647 h 7057293"/>
              <a:gd name="connsiteX75" fmla="*/ 11512062 w 12449908"/>
              <a:gd name="connsiteY75" fmla="*/ 1078523 h 7057293"/>
              <a:gd name="connsiteX76" fmla="*/ 11629292 w 12449908"/>
              <a:gd name="connsiteY76" fmla="*/ 937847 h 7057293"/>
              <a:gd name="connsiteX77" fmla="*/ 11769969 w 12449908"/>
              <a:gd name="connsiteY77" fmla="*/ 797170 h 7057293"/>
              <a:gd name="connsiteX78" fmla="*/ 11910646 w 12449908"/>
              <a:gd name="connsiteY78" fmla="*/ 703385 h 7057293"/>
              <a:gd name="connsiteX79" fmla="*/ 11957538 w 12449908"/>
              <a:gd name="connsiteY79" fmla="*/ 633047 h 7057293"/>
              <a:gd name="connsiteX80" fmla="*/ 12004431 w 12449908"/>
              <a:gd name="connsiteY80" fmla="*/ 586154 h 7057293"/>
              <a:gd name="connsiteX81" fmla="*/ 12027877 w 12449908"/>
              <a:gd name="connsiteY81" fmla="*/ 492370 h 7057293"/>
              <a:gd name="connsiteX82" fmla="*/ 12145108 w 12449908"/>
              <a:gd name="connsiteY82" fmla="*/ 375139 h 7057293"/>
              <a:gd name="connsiteX83" fmla="*/ 12285785 w 12449908"/>
              <a:gd name="connsiteY83" fmla="*/ 257908 h 7057293"/>
              <a:gd name="connsiteX84" fmla="*/ 12379569 w 12449908"/>
              <a:gd name="connsiteY84" fmla="*/ 211016 h 7057293"/>
              <a:gd name="connsiteX85" fmla="*/ 12449908 w 12449908"/>
              <a:gd name="connsiteY85" fmla="*/ 211016 h 705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449908" h="7057293">
                <a:moveTo>
                  <a:pt x="0" y="0"/>
                </a:moveTo>
                <a:lnTo>
                  <a:pt x="0" y="0"/>
                </a:lnTo>
                <a:cubicBezTo>
                  <a:pt x="9731" y="136230"/>
                  <a:pt x="7597" y="372408"/>
                  <a:pt x="70338" y="515816"/>
                </a:cubicBezTo>
                <a:cubicBezTo>
                  <a:pt x="99890" y="583364"/>
                  <a:pt x="187569" y="703385"/>
                  <a:pt x="187569" y="703385"/>
                </a:cubicBezTo>
                <a:cubicBezTo>
                  <a:pt x="211015" y="781539"/>
                  <a:pt x="227604" y="862088"/>
                  <a:pt x="257908" y="937847"/>
                </a:cubicBezTo>
                <a:cubicBezTo>
                  <a:pt x="274833" y="980158"/>
                  <a:pt x="307866" y="1014317"/>
                  <a:pt x="328246" y="1055077"/>
                </a:cubicBezTo>
                <a:cubicBezTo>
                  <a:pt x="339299" y="1077182"/>
                  <a:pt x="341956" y="1102700"/>
                  <a:pt x="351692" y="1125416"/>
                </a:cubicBezTo>
                <a:cubicBezTo>
                  <a:pt x="365460" y="1157541"/>
                  <a:pt x="382954" y="1187939"/>
                  <a:pt x="398585" y="1219200"/>
                </a:cubicBezTo>
                <a:cubicBezTo>
                  <a:pt x="390769" y="1586523"/>
                  <a:pt x="388490" y="1954006"/>
                  <a:pt x="375138" y="2321170"/>
                </a:cubicBezTo>
                <a:cubicBezTo>
                  <a:pt x="372848" y="2384138"/>
                  <a:pt x="365860" y="2447343"/>
                  <a:pt x="351692" y="2508739"/>
                </a:cubicBezTo>
                <a:cubicBezTo>
                  <a:pt x="342228" y="2549748"/>
                  <a:pt x="319578" y="2586563"/>
                  <a:pt x="304800" y="2625970"/>
                </a:cubicBezTo>
                <a:cubicBezTo>
                  <a:pt x="296122" y="2649111"/>
                  <a:pt x="287348" y="2672332"/>
                  <a:pt x="281354" y="2696308"/>
                </a:cubicBezTo>
                <a:cubicBezTo>
                  <a:pt x="271689" y="2734969"/>
                  <a:pt x="270510" y="2775733"/>
                  <a:pt x="257908" y="2813539"/>
                </a:cubicBezTo>
                <a:cubicBezTo>
                  <a:pt x="190804" y="3014850"/>
                  <a:pt x="228543" y="2813763"/>
                  <a:pt x="187569" y="2977662"/>
                </a:cubicBezTo>
                <a:cubicBezTo>
                  <a:pt x="162423" y="3078248"/>
                  <a:pt x="161581" y="3131050"/>
                  <a:pt x="140677" y="3235570"/>
                </a:cubicBezTo>
                <a:cubicBezTo>
                  <a:pt x="126546" y="3306225"/>
                  <a:pt x="109416" y="3376247"/>
                  <a:pt x="93785" y="3446585"/>
                </a:cubicBezTo>
                <a:cubicBezTo>
                  <a:pt x="69797" y="3734427"/>
                  <a:pt x="46892" y="3964312"/>
                  <a:pt x="46892" y="4267200"/>
                </a:cubicBezTo>
                <a:cubicBezTo>
                  <a:pt x="46892" y="4618979"/>
                  <a:pt x="57318" y="4970739"/>
                  <a:pt x="70338" y="5322277"/>
                </a:cubicBezTo>
                <a:cubicBezTo>
                  <a:pt x="72957" y="5393000"/>
                  <a:pt x="85969" y="5462954"/>
                  <a:pt x="93785" y="5533293"/>
                </a:cubicBezTo>
                <a:cubicBezTo>
                  <a:pt x="101600" y="5830278"/>
                  <a:pt x="117231" y="6127160"/>
                  <a:pt x="117231" y="6424247"/>
                </a:cubicBezTo>
                <a:cubicBezTo>
                  <a:pt x="117231" y="6502790"/>
                  <a:pt x="107835" y="6581431"/>
                  <a:pt x="93785" y="6658708"/>
                </a:cubicBezTo>
                <a:cubicBezTo>
                  <a:pt x="76492" y="6753820"/>
                  <a:pt x="23446" y="6843391"/>
                  <a:pt x="23446" y="6940062"/>
                </a:cubicBezTo>
                <a:lnTo>
                  <a:pt x="23446" y="7057293"/>
                </a:lnTo>
                <a:lnTo>
                  <a:pt x="23446" y="7057293"/>
                </a:lnTo>
                <a:lnTo>
                  <a:pt x="234462" y="7010400"/>
                </a:lnTo>
                <a:cubicBezTo>
                  <a:pt x="265860" y="7003154"/>
                  <a:pt x="298911" y="7000288"/>
                  <a:pt x="328246" y="6986954"/>
                </a:cubicBezTo>
                <a:cubicBezTo>
                  <a:pt x="385608" y="6960881"/>
                  <a:pt x="433371" y="6915294"/>
                  <a:pt x="492369" y="6893170"/>
                </a:cubicBezTo>
                <a:cubicBezTo>
                  <a:pt x="559836" y="6867870"/>
                  <a:pt x="633959" y="6865562"/>
                  <a:pt x="703385" y="6846277"/>
                </a:cubicBezTo>
                <a:cubicBezTo>
                  <a:pt x="774823" y="6826433"/>
                  <a:pt x="844789" y="6801463"/>
                  <a:pt x="914400" y="6775939"/>
                </a:cubicBezTo>
                <a:cubicBezTo>
                  <a:pt x="1079294" y="6715478"/>
                  <a:pt x="1241714" y="6648390"/>
                  <a:pt x="1406769" y="6588370"/>
                </a:cubicBezTo>
                <a:cubicBezTo>
                  <a:pt x="1499675" y="6554586"/>
                  <a:pt x="1590610" y="6510837"/>
                  <a:pt x="1688123" y="6494585"/>
                </a:cubicBezTo>
                <a:cubicBezTo>
                  <a:pt x="1781908" y="6478954"/>
                  <a:pt x="1876763" y="6468764"/>
                  <a:pt x="1969477" y="6447693"/>
                </a:cubicBezTo>
                <a:cubicBezTo>
                  <a:pt x="2049043" y="6429610"/>
                  <a:pt x="2125218" y="6398823"/>
                  <a:pt x="2203938" y="6377354"/>
                </a:cubicBezTo>
                <a:cubicBezTo>
                  <a:pt x="2297203" y="6351918"/>
                  <a:pt x="2391804" y="6331618"/>
                  <a:pt x="2485292" y="6307016"/>
                </a:cubicBezTo>
                <a:cubicBezTo>
                  <a:pt x="2540316" y="6292536"/>
                  <a:pt x="2593090" y="6268169"/>
                  <a:pt x="2649415" y="6260123"/>
                </a:cubicBezTo>
                <a:cubicBezTo>
                  <a:pt x="2812624" y="6236807"/>
                  <a:pt x="3141785" y="6213231"/>
                  <a:pt x="3141785" y="6213231"/>
                </a:cubicBezTo>
                <a:cubicBezTo>
                  <a:pt x="3173046" y="6189785"/>
                  <a:pt x="3199995" y="6159063"/>
                  <a:pt x="3235569" y="6142893"/>
                </a:cubicBezTo>
                <a:cubicBezTo>
                  <a:pt x="3287366" y="6119349"/>
                  <a:pt x="3345195" y="6112349"/>
                  <a:pt x="3399692" y="6096000"/>
                </a:cubicBezTo>
                <a:cubicBezTo>
                  <a:pt x="3567858" y="6045550"/>
                  <a:pt x="3358363" y="6100471"/>
                  <a:pt x="3563815" y="6049108"/>
                </a:cubicBezTo>
                <a:cubicBezTo>
                  <a:pt x="3634990" y="5977935"/>
                  <a:pt x="3582128" y="6016816"/>
                  <a:pt x="3681046" y="5978770"/>
                </a:cubicBezTo>
                <a:cubicBezTo>
                  <a:pt x="3759610" y="5948553"/>
                  <a:pt x="3833847" y="5905400"/>
                  <a:pt x="3915508" y="5884985"/>
                </a:cubicBezTo>
                <a:cubicBezTo>
                  <a:pt x="3946769" y="5877170"/>
                  <a:pt x="3979120" y="5872853"/>
                  <a:pt x="4009292" y="5861539"/>
                </a:cubicBezTo>
                <a:cubicBezTo>
                  <a:pt x="4042018" y="5849267"/>
                  <a:pt x="4070230" y="5826591"/>
                  <a:pt x="4103077" y="5814647"/>
                </a:cubicBezTo>
                <a:cubicBezTo>
                  <a:pt x="4164406" y="5792345"/>
                  <a:pt x="4287767" y="5762612"/>
                  <a:pt x="4360985" y="5744308"/>
                </a:cubicBezTo>
                <a:cubicBezTo>
                  <a:pt x="4392246" y="5728677"/>
                  <a:pt x="4422506" y="5710859"/>
                  <a:pt x="4454769" y="5697416"/>
                </a:cubicBezTo>
                <a:cubicBezTo>
                  <a:pt x="4540147" y="5661842"/>
                  <a:pt x="4769542" y="5580685"/>
                  <a:pt x="4853354" y="5556739"/>
                </a:cubicBezTo>
                <a:cubicBezTo>
                  <a:pt x="4891672" y="5545791"/>
                  <a:pt x="4931508" y="5541108"/>
                  <a:pt x="4970585" y="5533293"/>
                </a:cubicBezTo>
                <a:cubicBezTo>
                  <a:pt x="5067851" y="5484660"/>
                  <a:pt x="5324679" y="5348215"/>
                  <a:pt x="5462954" y="5298831"/>
                </a:cubicBezTo>
                <a:cubicBezTo>
                  <a:pt x="5516536" y="5279694"/>
                  <a:pt x="5572369" y="5267570"/>
                  <a:pt x="5627077" y="5251939"/>
                </a:cubicBezTo>
                <a:cubicBezTo>
                  <a:pt x="5697415" y="5197231"/>
                  <a:pt x="5761286" y="5132996"/>
                  <a:pt x="5838092" y="5087816"/>
                </a:cubicBezTo>
                <a:cubicBezTo>
                  <a:pt x="5895648" y="5053960"/>
                  <a:pt x="5970102" y="5054517"/>
                  <a:pt x="6025662" y="5017477"/>
                </a:cubicBezTo>
                <a:cubicBezTo>
                  <a:pt x="6067300" y="4989718"/>
                  <a:pt x="6081002" y="4932283"/>
                  <a:pt x="6119446" y="4900247"/>
                </a:cubicBezTo>
                <a:cubicBezTo>
                  <a:pt x="6176087" y="4853046"/>
                  <a:pt x="6248031" y="4827254"/>
                  <a:pt x="6307015" y="4783016"/>
                </a:cubicBezTo>
                <a:cubicBezTo>
                  <a:pt x="6498401" y="4639476"/>
                  <a:pt x="6682377" y="4486313"/>
                  <a:pt x="6869723" y="4337539"/>
                </a:cubicBezTo>
                <a:lnTo>
                  <a:pt x="7104185" y="4149970"/>
                </a:lnTo>
                <a:cubicBezTo>
                  <a:pt x="7198670" y="4072664"/>
                  <a:pt x="7292158" y="3994144"/>
                  <a:pt x="7385538" y="3915508"/>
                </a:cubicBezTo>
                <a:cubicBezTo>
                  <a:pt x="7440653" y="3869095"/>
                  <a:pt x="7487876" y="3811903"/>
                  <a:pt x="7549662" y="3774831"/>
                </a:cubicBezTo>
                <a:cubicBezTo>
                  <a:pt x="7627816" y="3727939"/>
                  <a:pt x="7711209" y="3688839"/>
                  <a:pt x="7784123" y="3634154"/>
                </a:cubicBezTo>
                <a:cubicBezTo>
                  <a:pt x="7837176" y="3594364"/>
                  <a:pt x="7874074" y="3536193"/>
                  <a:pt x="7924800" y="3493477"/>
                </a:cubicBezTo>
                <a:cubicBezTo>
                  <a:pt x="8022848" y="3410911"/>
                  <a:pt x="8128419" y="3337712"/>
                  <a:pt x="8229600" y="3259016"/>
                </a:cubicBezTo>
                <a:cubicBezTo>
                  <a:pt x="8269102" y="3228293"/>
                  <a:pt x="8303919" y="3190978"/>
                  <a:pt x="8346831" y="3165231"/>
                </a:cubicBezTo>
                <a:cubicBezTo>
                  <a:pt x="8385908" y="3141785"/>
                  <a:pt x="8427207" y="3121697"/>
                  <a:pt x="8464062" y="3094893"/>
                </a:cubicBezTo>
                <a:cubicBezTo>
                  <a:pt x="8606076" y="2991610"/>
                  <a:pt x="8592689" y="2965331"/>
                  <a:pt x="8745415" y="2883877"/>
                </a:cubicBezTo>
                <a:cubicBezTo>
                  <a:pt x="8813332" y="2847655"/>
                  <a:pt x="8889944" y="2828877"/>
                  <a:pt x="8956431" y="2790093"/>
                </a:cubicBezTo>
                <a:cubicBezTo>
                  <a:pt x="9048471" y="2736403"/>
                  <a:pt x="9404329" y="2478477"/>
                  <a:pt x="9542585" y="2414954"/>
                </a:cubicBezTo>
                <a:cubicBezTo>
                  <a:pt x="9749632" y="2319824"/>
                  <a:pt x="9980247" y="2274278"/>
                  <a:pt x="10175631" y="2157047"/>
                </a:cubicBezTo>
                <a:cubicBezTo>
                  <a:pt x="10253785" y="2110155"/>
                  <a:pt x="10333425" y="2065656"/>
                  <a:pt x="10410092" y="2016370"/>
                </a:cubicBezTo>
                <a:cubicBezTo>
                  <a:pt x="10442963" y="1995239"/>
                  <a:pt x="10470369" y="1966136"/>
                  <a:pt x="10503877" y="1946031"/>
                </a:cubicBezTo>
                <a:cubicBezTo>
                  <a:pt x="10548833" y="1919057"/>
                  <a:pt x="10597662" y="1899139"/>
                  <a:pt x="10644554" y="1875693"/>
                </a:cubicBezTo>
                <a:cubicBezTo>
                  <a:pt x="10660185" y="1860062"/>
                  <a:pt x="10673271" y="1841383"/>
                  <a:pt x="10691446" y="1828800"/>
                </a:cubicBezTo>
                <a:cubicBezTo>
                  <a:pt x="10775227" y="1770797"/>
                  <a:pt x="10877300" y="1736731"/>
                  <a:pt x="10949354" y="1664677"/>
                </a:cubicBezTo>
                <a:cubicBezTo>
                  <a:pt x="11051916" y="1562115"/>
                  <a:pt x="10991260" y="1611399"/>
                  <a:pt x="11136923" y="1524000"/>
                </a:cubicBezTo>
                <a:cubicBezTo>
                  <a:pt x="11168185" y="1484923"/>
                  <a:pt x="11197755" y="1444431"/>
                  <a:pt x="11230708" y="1406770"/>
                </a:cubicBezTo>
                <a:cubicBezTo>
                  <a:pt x="11252543" y="1381816"/>
                  <a:pt x="11281773" y="1363413"/>
                  <a:pt x="11301046" y="1336431"/>
                </a:cubicBezTo>
                <a:cubicBezTo>
                  <a:pt x="11321361" y="1307990"/>
                  <a:pt x="11325806" y="1269698"/>
                  <a:pt x="11347938" y="1242647"/>
                </a:cubicBezTo>
                <a:cubicBezTo>
                  <a:pt x="11396931" y="1182767"/>
                  <a:pt x="11462532" y="1137959"/>
                  <a:pt x="11512062" y="1078523"/>
                </a:cubicBezTo>
                <a:cubicBezTo>
                  <a:pt x="11551139" y="1031631"/>
                  <a:pt x="11588046" y="982843"/>
                  <a:pt x="11629292" y="937847"/>
                </a:cubicBezTo>
                <a:cubicBezTo>
                  <a:pt x="11674103" y="888962"/>
                  <a:pt x="11714791" y="833955"/>
                  <a:pt x="11769969" y="797170"/>
                </a:cubicBezTo>
                <a:lnTo>
                  <a:pt x="11910646" y="703385"/>
                </a:lnTo>
                <a:cubicBezTo>
                  <a:pt x="11926277" y="679939"/>
                  <a:pt x="11939935" y="655051"/>
                  <a:pt x="11957538" y="633047"/>
                </a:cubicBezTo>
                <a:cubicBezTo>
                  <a:pt x="11971347" y="615785"/>
                  <a:pt x="11994545" y="605926"/>
                  <a:pt x="12004431" y="586154"/>
                </a:cubicBezTo>
                <a:cubicBezTo>
                  <a:pt x="12018842" y="557333"/>
                  <a:pt x="12010003" y="519182"/>
                  <a:pt x="12027877" y="492370"/>
                </a:cubicBezTo>
                <a:cubicBezTo>
                  <a:pt x="12058532" y="446388"/>
                  <a:pt x="12106031" y="414216"/>
                  <a:pt x="12145108" y="375139"/>
                </a:cubicBezTo>
                <a:cubicBezTo>
                  <a:pt x="12209768" y="310478"/>
                  <a:pt x="12209615" y="301433"/>
                  <a:pt x="12285785" y="257908"/>
                </a:cubicBezTo>
                <a:cubicBezTo>
                  <a:pt x="12316131" y="240567"/>
                  <a:pt x="12345963" y="220618"/>
                  <a:pt x="12379569" y="211016"/>
                </a:cubicBezTo>
                <a:cubicBezTo>
                  <a:pt x="12402113" y="204575"/>
                  <a:pt x="12426462" y="211016"/>
                  <a:pt x="12449908" y="211016"/>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Title 1"/>
          <p:cNvSpPr txBox="1">
            <a:spLocks/>
          </p:cNvSpPr>
          <p:nvPr/>
        </p:nvSpPr>
        <p:spPr>
          <a:xfrm>
            <a:off x="274638" y="3038475"/>
            <a:ext cx="5948362" cy="917575"/>
          </a:xfrm>
          <a:prstGeom prst="rect">
            <a:avLst/>
          </a:prstGeom>
        </p:spPr>
        <p:txBody>
          <a:bodyPr lIns="146304" tIns="91440" rIns="146304" bIns="91440"/>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base" latinLnBrk="0" hangingPunct="1">
              <a:lnSpc>
                <a:spcPct val="90000"/>
              </a:lnSpc>
              <a:spcBef>
                <a:spcPct val="0"/>
              </a:spcBef>
              <a:spcAft>
                <a:spcPct val="0"/>
              </a:spcAft>
              <a:buClrTx/>
              <a:buSzTx/>
              <a:buFontTx/>
              <a:buNone/>
              <a:tabLst/>
              <a:defRPr/>
            </a:pPr>
            <a:r>
              <a:rPr lang="en-US" sz="3200" b="1" spc="120" dirty="0">
                <a:gradFill>
                  <a:gsLst>
                    <a:gs pos="0">
                      <a:srgbClr val="96BB11"/>
                    </a:gs>
                    <a:gs pos="100000">
                      <a:srgbClr val="96BB11"/>
                    </a:gs>
                  </a:gsLst>
                  <a:lin ang="5400000" scaled="1"/>
                </a:gradFill>
                <a:latin typeface="Segoe UI"/>
                <a:ea typeface="Segoe UI Black" panose="020B0A02040204020203" pitchFamily="34" charset="0"/>
                <a:cs typeface="Segoe UI Black" panose="020B0A02040204020203" pitchFamily="34" charset="0"/>
              </a:rPr>
              <a:t>SECURING THE PLATFORM</a:t>
            </a:r>
          </a:p>
        </p:txBody>
      </p:sp>
    </p:spTree>
    <p:extLst>
      <p:ext uri="{BB962C8B-B14F-4D97-AF65-F5344CB8AC3E}">
        <p14:creationId xmlns:p14="http://schemas.microsoft.com/office/powerpoint/2010/main" val="2285027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35" presetClass="path" presetSubtype="0" decel="100000" fill="hold" grpId="1" nodeType="withEffect">
                                  <p:stCondLst>
                                    <p:cond delay="250"/>
                                  </p:stCondLst>
                                  <p:childTnLst>
                                    <p:animMotion origin="layout" path="M 7.3781E-7 0 L -0.05285 0 " pathEditMode="relative" rAng="0" ptsTypes="AA">
                                      <p:cBhvr>
                                        <p:cTn id="9" dur="750" spd="-100000" fill="hold"/>
                                        <p:tgtEl>
                                          <p:spTgt spid="13"/>
                                        </p:tgtEl>
                                        <p:attrNameLst>
                                          <p:attrName>ppt_x</p:attrName>
                                          <p:attrName>ppt_y</p:attrName>
                                        </p:attrNameLst>
                                      </p:cBhvr>
                                      <p:rCtr x="-2642"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63" presetClass="path" presetSubtype="0" decel="100000" fill="hold" grpId="1" nodeType="withEffect">
                                  <p:stCondLst>
                                    <p:cond delay="0"/>
                                  </p:stCondLst>
                                  <p:childTnLst>
                                    <p:animMotion origin="layout" path="M -1.47307E-6 0 L 0.07761 0 " pathEditMode="relative" rAng="0" ptsTypes="AA">
                                      <p:cBhvr>
                                        <p:cTn id="15" dur="750" spd="-100000" fill="hold"/>
                                        <p:tgtEl>
                                          <p:spTgt spid="14"/>
                                        </p:tgtEl>
                                        <p:attrNameLst>
                                          <p:attrName>ppt_x</p:attrName>
                                          <p:attrName>ppt_y</p:attrName>
                                        </p:attrNameLst>
                                      </p:cBhvr>
                                      <p:rCtr x="38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223001" y="3038475"/>
            <a:ext cx="6213474" cy="917575"/>
          </a:xfrm>
          <a:prstGeom prst="rect">
            <a:avLst/>
          </a:prstGeom>
        </p:spPr>
        <p:txBody>
          <a:bodyPr lIns="182880" tIns="91440" rIns="146304" bIns="91440"/>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120" normalizeH="0" baseline="0" noProof="0" dirty="0">
                <a:ln w="3175">
                  <a:noFill/>
                </a:ln>
                <a:gradFill>
                  <a:gsLst>
                    <a:gs pos="0">
                      <a:srgbClr val="96BB11"/>
                    </a:gs>
                    <a:gs pos="100000">
                      <a:srgbClr val="96BB11"/>
                    </a:gs>
                  </a:gsLst>
                  <a:lin ang="5400000" scaled="1"/>
                </a:gradFill>
                <a:effectLst/>
                <a:uLnTx/>
                <a:uFillTx/>
                <a:latin typeface="Segoe UI"/>
                <a:ea typeface="Segoe UI Black" panose="020B0A02040204020203" pitchFamily="34" charset="0"/>
                <a:cs typeface="Segoe UI Black" panose="020B0A02040204020203" pitchFamily="34" charset="0"/>
              </a:rPr>
              <a:t>EMPOWERING YOU</a:t>
            </a:r>
          </a:p>
        </p:txBody>
      </p:sp>
      <p:sp>
        <p:nvSpPr>
          <p:cNvPr id="7" name="Rectangle 6"/>
          <p:cNvSpPr/>
          <p:nvPr/>
        </p:nvSpPr>
        <p:spPr bwMode="auto">
          <a:xfrm>
            <a:off x="1954" y="14230"/>
            <a:ext cx="6223000" cy="6994525"/>
          </a:xfrm>
          <a:prstGeom prst="rect">
            <a:avLst/>
          </a:prstGeom>
          <a:solidFill>
            <a:schemeClr val="accent1">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Rectangle 1"/>
          <p:cNvSpPr/>
          <p:nvPr/>
        </p:nvSpPr>
        <p:spPr bwMode="auto">
          <a:xfrm>
            <a:off x="1" y="0"/>
            <a:ext cx="6223000" cy="6994525"/>
          </a:xfrm>
          <a:prstGeom prst="rect">
            <a:avLst/>
          </a:prstGeom>
          <a:solidFill>
            <a:schemeClr val="accent5">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Freeform 2"/>
          <p:cNvSpPr/>
          <p:nvPr/>
        </p:nvSpPr>
        <p:spPr bwMode="auto">
          <a:xfrm>
            <a:off x="0" y="-93785"/>
            <a:ext cx="12449908" cy="7057293"/>
          </a:xfrm>
          <a:custGeom>
            <a:avLst/>
            <a:gdLst>
              <a:gd name="connsiteX0" fmla="*/ 0 w 12449908"/>
              <a:gd name="connsiteY0" fmla="*/ 0 h 7057293"/>
              <a:gd name="connsiteX1" fmla="*/ 0 w 12449908"/>
              <a:gd name="connsiteY1" fmla="*/ 0 h 7057293"/>
              <a:gd name="connsiteX2" fmla="*/ 70338 w 12449908"/>
              <a:gd name="connsiteY2" fmla="*/ 515816 h 7057293"/>
              <a:gd name="connsiteX3" fmla="*/ 187569 w 12449908"/>
              <a:gd name="connsiteY3" fmla="*/ 703385 h 7057293"/>
              <a:gd name="connsiteX4" fmla="*/ 257908 w 12449908"/>
              <a:gd name="connsiteY4" fmla="*/ 937847 h 7057293"/>
              <a:gd name="connsiteX5" fmla="*/ 328246 w 12449908"/>
              <a:gd name="connsiteY5" fmla="*/ 1055077 h 7057293"/>
              <a:gd name="connsiteX6" fmla="*/ 351692 w 12449908"/>
              <a:gd name="connsiteY6" fmla="*/ 1125416 h 7057293"/>
              <a:gd name="connsiteX7" fmla="*/ 398585 w 12449908"/>
              <a:gd name="connsiteY7" fmla="*/ 1219200 h 7057293"/>
              <a:gd name="connsiteX8" fmla="*/ 375138 w 12449908"/>
              <a:gd name="connsiteY8" fmla="*/ 2321170 h 7057293"/>
              <a:gd name="connsiteX9" fmla="*/ 351692 w 12449908"/>
              <a:gd name="connsiteY9" fmla="*/ 2508739 h 7057293"/>
              <a:gd name="connsiteX10" fmla="*/ 304800 w 12449908"/>
              <a:gd name="connsiteY10" fmla="*/ 2625970 h 7057293"/>
              <a:gd name="connsiteX11" fmla="*/ 281354 w 12449908"/>
              <a:gd name="connsiteY11" fmla="*/ 2696308 h 7057293"/>
              <a:gd name="connsiteX12" fmla="*/ 257908 w 12449908"/>
              <a:gd name="connsiteY12" fmla="*/ 2813539 h 7057293"/>
              <a:gd name="connsiteX13" fmla="*/ 187569 w 12449908"/>
              <a:gd name="connsiteY13" fmla="*/ 2977662 h 7057293"/>
              <a:gd name="connsiteX14" fmla="*/ 140677 w 12449908"/>
              <a:gd name="connsiteY14" fmla="*/ 3235570 h 7057293"/>
              <a:gd name="connsiteX15" fmla="*/ 93785 w 12449908"/>
              <a:gd name="connsiteY15" fmla="*/ 3446585 h 7057293"/>
              <a:gd name="connsiteX16" fmla="*/ 46892 w 12449908"/>
              <a:gd name="connsiteY16" fmla="*/ 4267200 h 7057293"/>
              <a:gd name="connsiteX17" fmla="*/ 70338 w 12449908"/>
              <a:gd name="connsiteY17" fmla="*/ 5322277 h 7057293"/>
              <a:gd name="connsiteX18" fmla="*/ 93785 w 12449908"/>
              <a:gd name="connsiteY18" fmla="*/ 5533293 h 7057293"/>
              <a:gd name="connsiteX19" fmla="*/ 117231 w 12449908"/>
              <a:gd name="connsiteY19" fmla="*/ 6424247 h 7057293"/>
              <a:gd name="connsiteX20" fmla="*/ 93785 w 12449908"/>
              <a:gd name="connsiteY20" fmla="*/ 6658708 h 7057293"/>
              <a:gd name="connsiteX21" fmla="*/ 23446 w 12449908"/>
              <a:gd name="connsiteY21" fmla="*/ 6940062 h 7057293"/>
              <a:gd name="connsiteX22" fmla="*/ 23446 w 12449908"/>
              <a:gd name="connsiteY22" fmla="*/ 7057293 h 7057293"/>
              <a:gd name="connsiteX23" fmla="*/ 23446 w 12449908"/>
              <a:gd name="connsiteY23" fmla="*/ 7057293 h 7057293"/>
              <a:gd name="connsiteX24" fmla="*/ 234462 w 12449908"/>
              <a:gd name="connsiteY24" fmla="*/ 7010400 h 7057293"/>
              <a:gd name="connsiteX25" fmla="*/ 328246 w 12449908"/>
              <a:gd name="connsiteY25" fmla="*/ 6986954 h 7057293"/>
              <a:gd name="connsiteX26" fmla="*/ 492369 w 12449908"/>
              <a:gd name="connsiteY26" fmla="*/ 6893170 h 7057293"/>
              <a:gd name="connsiteX27" fmla="*/ 703385 w 12449908"/>
              <a:gd name="connsiteY27" fmla="*/ 6846277 h 7057293"/>
              <a:gd name="connsiteX28" fmla="*/ 914400 w 12449908"/>
              <a:gd name="connsiteY28" fmla="*/ 6775939 h 7057293"/>
              <a:gd name="connsiteX29" fmla="*/ 1406769 w 12449908"/>
              <a:gd name="connsiteY29" fmla="*/ 6588370 h 7057293"/>
              <a:gd name="connsiteX30" fmla="*/ 1688123 w 12449908"/>
              <a:gd name="connsiteY30" fmla="*/ 6494585 h 7057293"/>
              <a:gd name="connsiteX31" fmla="*/ 1969477 w 12449908"/>
              <a:gd name="connsiteY31" fmla="*/ 6447693 h 7057293"/>
              <a:gd name="connsiteX32" fmla="*/ 2203938 w 12449908"/>
              <a:gd name="connsiteY32" fmla="*/ 6377354 h 7057293"/>
              <a:gd name="connsiteX33" fmla="*/ 2485292 w 12449908"/>
              <a:gd name="connsiteY33" fmla="*/ 6307016 h 7057293"/>
              <a:gd name="connsiteX34" fmla="*/ 2649415 w 12449908"/>
              <a:gd name="connsiteY34" fmla="*/ 6260123 h 7057293"/>
              <a:gd name="connsiteX35" fmla="*/ 3141785 w 12449908"/>
              <a:gd name="connsiteY35" fmla="*/ 6213231 h 7057293"/>
              <a:gd name="connsiteX36" fmla="*/ 3235569 w 12449908"/>
              <a:gd name="connsiteY36" fmla="*/ 6142893 h 7057293"/>
              <a:gd name="connsiteX37" fmla="*/ 3399692 w 12449908"/>
              <a:gd name="connsiteY37" fmla="*/ 6096000 h 7057293"/>
              <a:gd name="connsiteX38" fmla="*/ 3563815 w 12449908"/>
              <a:gd name="connsiteY38" fmla="*/ 6049108 h 7057293"/>
              <a:gd name="connsiteX39" fmla="*/ 3681046 w 12449908"/>
              <a:gd name="connsiteY39" fmla="*/ 5978770 h 7057293"/>
              <a:gd name="connsiteX40" fmla="*/ 3915508 w 12449908"/>
              <a:gd name="connsiteY40" fmla="*/ 5884985 h 7057293"/>
              <a:gd name="connsiteX41" fmla="*/ 4009292 w 12449908"/>
              <a:gd name="connsiteY41" fmla="*/ 5861539 h 7057293"/>
              <a:gd name="connsiteX42" fmla="*/ 4103077 w 12449908"/>
              <a:gd name="connsiteY42" fmla="*/ 5814647 h 7057293"/>
              <a:gd name="connsiteX43" fmla="*/ 4360985 w 12449908"/>
              <a:gd name="connsiteY43" fmla="*/ 5744308 h 7057293"/>
              <a:gd name="connsiteX44" fmla="*/ 4454769 w 12449908"/>
              <a:gd name="connsiteY44" fmla="*/ 5697416 h 7057293"/>
              <a:gd name="connsiteX45" fmla="*/ 4853354 w 12449908"/>
              <a:gd name="connsiteY45" fmla="*/ 5556739 h 7057293"/>
              <a:gd name="connsiteX46" fmla="*/ 4970585 w 12449908"/>
              <a:gd name="connsiteY46" fmla="*/ 5533293 h 7057293"/>
              <a:gd name="connsiteX47" fmla="*/ 5462954 w 12449908"/>
              <a:gd name="connsiteY47" fmla="*/ 5298831 h 7057293"/>
              <a:gd name="connsiteX48" fmla="*/ 5627077 w 12449908"/>
              <a:gd name="connsiteY48" fmla="*/ 5251939 h 7057293"/>
              <a:gd name="connsiteX49" fmla="*/ 5838092 w 12449908"/>
              <a:gd name="connsiteY49" fmla="*/ 5087816 h 7057293"/>
              <a:gd name="connsiteX50" fmla="*/ 6025662 w 12449908"/>
              <a:gd name="connsiteY50" fmla="*/ 5017477 h 7057293"/>
              <a:gd name="connsiteX51" fmla="*/ 6119446 w 12449908"/>
              <a:gd name="connsiteY51" fmla="*/ 4900247 h 7057293"/>
              <a:gd name="connsiteX52" fmla="*/ 6307015 w 12449908"/>
              <a:gd name="connsiteY52" fmla="*/ 4783016 h 7057293"/>
              <a:gd name="connsiteX53" fmla="*/ 6869723 w 12449908"/>
              <a:gd name="connsiteY53" fmla="*/ 4337539 h 7057293"/>
              <a:gd name="connsiteX54" fmla="*/ 7104185 w 12449908"/>
              <a:gd name="connsiteY54" fmla="*/ 4149970 h 7057293"/>
              <a:gd name="connsiteX55" fmla="*/ 7385538 w 12449908"/>
              <a:gd name="connsiteY55" fmla="*/ 3915508 h 7057293"/>
              <a:gd name="connsiteX56" fmla="*/ 7549662 w 12449908"/>
              <a:gd name="connsiteY56" fmla="*/ 3774831 h 7057293"/>
              <a:gd name="connsiteX57" fmla="*/ 7784123 w 12449908"/>
              <a:gd name="connsiteY57" fmla="*/ 3634154 h 7057293"/>
              <a:gd name="connsiteX58" fmla="*/ 7924800 w 12449908"/>
              <a:gd name="connsiteY58" fmla="*/ 3493477 h 7057293"/>
              <a:gd name="connsiteX59" fmla="*/ 8229600 w 12449908"/>
              <a:gd name="connsiteY59" fmla="*/ 3259016 h 7057293"/>
              <a:gd name="connsiteX60" fmla="*/ 8346831 w 12449908"/>
              <a:gd name="connsiteY60" fmla="*/ 3165231 h 7057293"/>
              <a:gd name="connsiteX61" fmla="*/ 8464062 w 12449908"/>
              <a:gd name="connsiteY61" fmla="*/ 3094893 h 7057293"/>
              <a:gd name="connsiteX62" fmla="*/ 8745415 w 12449908"/>
              <a:gd name="connsiteY62" fmla="*/ 2883877 h 7057293"/>
              <a:gd name="connsiteX63" fmla="*/ 8956431 w 12449908"/>
              <a:gd name="connsiteY63" fmla="*/ 2790093 h 7057293"/>
              <a:gd name="connsiteX64" fmla="*/ 9542585 w 12449908"/>
              <a:gd name="connsiteY64" fmla="*/ 2414954 h 7057293"/>
              <a:gd name="connsiteX65" fmla="*/ 10175631 w 12449908"/>
              <a:gd name="connsiteY65" fmla="*/ 2157047 h 7057293"/>
              <a:gd name="connsiteX66" fmla="*/ 10410092 w 12449908"/>
              <a:gd name="connsiteY66" fmla="*/ 2016370 h 7057293"/>
              <a:gd name="connsiteX67" fmla="*/ 10503877 w 12449908"/>
              <a:gd name="connsiteY67" fmla="*/ 1946031 h 7057293"/>
              <a:gd name="connsiteX68" fmla="*/ 10644554 w 12449908"/>
              <a:gd name="connsiteY68" fmla="*/ 1875693 h 7057293"/>
              <a:gd name="connsiteX69" fmla="*/ 10691446 w 12449908"/>
              <a:gd name="connsiteY69" fmla="*/ 1828800 h 7057293"/>
              <a:gd name="connsiteX70" fmla="*/ 10949354 w 12449908"/>
              <a:gd name="connsiteY70" fmla="*/ 1664677 h 7057293"/>
              <a:gd name="connsiteX71" fmla="*/ 11136923 w 12449908"/>
              <a:gd name="connsiteY71" fmla="*/ 1524000 h 7057293"/>
              <a:gd name="connsiteX72" fmla="*/ 11230708 w 12449908"/>
              <a:gd name="connsiteY72" fmla="*/ 1406770 h 7057293"/>
              <a:gd name="connsiteX73" fmla="*/ 11301046 w 12449908"/>
              <a:gd name="connsiteY73" fmla="*/ 1336431 h 7057293"/>
              <a:gd name="connsiteX74" fmla="*/ 11347938 w 12449908"/>
              <a:gd name="connsiteY74" fmla="*/ 1242647 h 7057293"/>
              <a:gd name="connsiteX75" fmla="*/ 11512062 w 12449908"/>
              <a:gd name="connsiteY75" fmla="*/ 1078523 h 7057293"/>
              <a:gd name="connsiteX76" fmla="*/ 11629292 w 12449908"/>
              <a:gd name="connsiteY76" fmla="*/ 937847 h 7057293"/>
              <a:gd name="connsiteX77" fmla="*/ 11769969 w 12449908"/>
              <a:gd name="connsiteY77" fmla="*/ 797170 h 7057293"/>
              <a:gd name="connsiteX78" fmla="*/ 11910646 w 12449908"/>
              <a:gd name="connsiteY78" fmla="*/ 703385 h 7057293"/>
              <a:gd name="connsiteX79" fmla="*/ 11957538 w 12449908"/>
              <a:gd name="connsiteY79" fmla="*/ 633047 h 7057293"/>
              <a:gd name="connsiteX80" fmla="*/ 12004431 w 12449908"/>
              <a:gd name="connsiteY80" fmla="*/ 586154 h 7057293"/>
              <a:gd name="connsiteX81" fmla="*/ 12027877 w 12449908"/>
              <a:gd name="connsiteY81" fmla="*/ 492370 h 7057293"/>
              <a:gd name="connsiteX82" fmla="*/ 12145108 w 12449908"/>
              <a:gd name="connsiteY82" fmla="*/ 375139 h 7057293"/>
              <a:gd name="connsiteX83" fmla="*/ 12285785 w 12449908"/>
              <a:gd name="connsiteY83" fmla="*/ 257908 h 7057293"/>
              <a:gd name="connsiteX84" fmla="*/ 12379569 w 12449908"/>
              <a:gd name="connsiteY84" fmla="*/ 211016 h 7057293"/>
              <a:gd name="connsiteX85" fmla="*/ 12449908 w 12449908"/>
              <a:gd name="connsiteY85" fmla="*/ 211016 h 705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449908" h="7057293">
                <a:moveTo>
                  <a:pt x="0" y="0"/>
                </a:moveTo>
                <a:lnTo>
                  <a:pt x="0" y="0"/>
                </a:lnTo>
                <a:cubicBezTo>
                  <a:pt x="9731" y="136230"/>
                  <a:pt x="7597" y="372408"/>
                  <a:pt x="70338" y="515816"/>
                </a:cubicBezTo>
                <a:cubicBezTo>
                  <a:pt x="99890" y="583364"/>
                  <a:pt x="187569" y="703385"/>
                  <a:pt x="187569" y="703385"/>
                </a:cubicBezTo>
                <a:cubicBezTo>
                  <a:pt x="211015" y="781539"/>
                  <a:pt x="227604" y="862088"/>
                  <a:pt x="257908" y="937847"/>
                </a:cubicBezTo>
                <a:cubicBezTo>
                  <a:pt x="274833" y="980158"/>
                  <a:pt x="307866" y="1014317"/>
                  <a:pt x="328246" y="1055077"/>
                </a:cubicBezTo>
                <a:cubicBezTo>
                  <a:pt x="339299" y="1077182"/>
                  <a:pt x="341956" y="1102700"/>
                  <a:pt x="351692" y="1125416"/>
                </a:cubicBezTo>
                <a:cubicBezTo>
                  <a:pt x="365460" y="1157541"/>
                  <a:pt x="382954" y="1187939"/>
                  <a:pt x="398585" y="1219200"/>
                </a:cubicBezTo>
                <a:cubicBezTo>
                  <a:pt x="390769" y="1586523"/>
                  <a:pt x="388490" y="1954006"/>
                  <a:pt x="375138" y="2321170"/>
                </a:cubicBezTo>
                <a:cubicBezTo>
                  <a:pt x="372848" y="2384138"/>
                  <a:pt x="365860" y="2447343"/>
                  <a:pt x="351692" y="2508739"/>
                </a:cubicBezTo>
                <a:cubicBezTo>
                  <a:pt x="342228" y="2549748"/>
                  <a:pt x="319578" y="2586563"/>
                  <a:pt x="304800" y="2625970"/>
                </a:cubicBezTo>
                <a:cubicBezTo>
                  <a:pt x="296122" y="2649111"/>
                  <a:pt x="287348" y="2672332"/>
                  <a:pt x="281354" y="2696308"/>
                </a:cubicBezTo>
                <a:cubicBezTo>
                  <a:pt x="271689" y="2734969"/>
                  <a:pt x="270510" y="2775733"/>
                  <a:pt x="257908" y="2813539"/>
                </a:cubicBezTo>
                <a:cubicBezTo>
                  <a:pt x="190804" y="3014850"/>
                  <a:pt x="228543" y="2813763"/>
                  <a:pt x="187569" y="2977662"/>
                </a:cubicBezTo>
                <a:cubicBezTo>
                  <a:pt x="162423" y="3078248"/>
                  <a:pt x="161581" y="3131050"/>
                  <a:pt x="140677" y="3235570"/>
                </a:cubicBezTo>
                <a:cubicBezTo>
                  <a:pt x="126546" y="3306225"/>
                  <a:pt x="109416" y="3376247"/>
                  <a:pt x="93785" y="3446585"/>
                </a:cubicBezTo>
                <a:cubicBezTo>
                  <a:pt x="69797" y="3734427"/>
                  <a:pt x="46892" y="3964312"/>
                  <a:pt x="46892" y="4267200"/>
                </a:cubicBezTo>
                <a:cubicBezTo>
                  <a:pt x="46892" y="4618979"/>
                  <a:pt x="57318" y="4970739"/>
                  <a:pt x="70338" y="5322277"/>
                </a:cubicBezTo>
                <a:cubicBezTo>
                  <a:pt x="72957" y="5393000"/>
                  <a:pt x="85969" y="5462954"/>
                  <a:pt x="93785" y="5533293"/>
                </a:cubicBezTo>
                <a:cubicBezTo>
                  <a:pt x="101600" y="5830278"/>
                  <a:pt x="117231" y="6127160"/>
                  <a:pt x="117231" y="6424247"/>
                </a:cubicBezTo>
                <a:cubicBezTo>
                  <a:pt x="117231" y="6502790"/>
                  <a:pt x="107835" y="6581431"/>
                  <a:pt x="93785" y="6658708"/>
                </a:cubicBezTo>
                <a:cubicBezTo>
                  <a:pt x="76492" y="6753820"/>
                  <a:pt x="23446" y="6843391"/>
                  <a:pt x="23446" y="6940062"/>
                </a:cubicBezTo>
                <a:lnTo>
                  <a:pt x="23446" y="7057293"/>
                </a:lnTo>
                <a:lnTo>
                  <a:pt x="23446" y="7057293"/>
                </a:lnTo>
                <a:lnTo>
                  <a:pt x="234462" y="7010400"/>
                </a:lnTo>
                <a:cubicBezTo>
                  <a:pt x="265860" y="7003154"/>
                  <a:pt x="298911" y="7000288"/>
                  <a:pt x="328246" y="6986954"/>
                </a:cubicBezTo>
                <a:cubicBezTo>
                  <a:pt x="385608" y="6960881"/>
                  <a:pt x="433371" y="6915294"/>
                  <a:pt x="492369" y="6893170"/>
                </a:cubicBezTo>
                <a:cubicBezTo>
                  <a:pt x="559836" y="6867870"/>
                  <a:pt x="633959" y="6865562"/>
                  <a:pt x="703385" y="6846277"/>
                </a:cubicBezTo>
                <a:cubicBezTo>
                  <a:pt x="774823" y="6826433"/>
                  <a:pt x="844789" y="6801463"/>
                  <a:pt x="914400" y="6775939"/>
                </a:cubicBezTo>
                <a:cubicBezTo>
                  <a:pt x="1079294" y="6715478"/>
                  <a:pt x="1241714" y="6648390"/>
                  <a:pt x="1406769" y="6588370"/>
                </a:cubicBezTo>
                <a:cubicBezTo>
                  <a:pt x="1499675" y="6554586"/>
                  <a:pt x="1590610" y="6510837"/>
                  <a:pt x="1688123" y="6494585"/>
                </a:cubicBezTo>
                <a:cubicBezTo>
                  <a:pt x="1781908" y="6478954"/>
                  <a:pt x="1876763" y="6468764"/>
                  <a:pt x="1969477" y="6447693"/>
                </a:cubicBezTo>
                <a:cubicBezTo>
                  <a:pt x="2049043" y="6429610"/>
                  <a:pt x="2125218" y="6398823"/>
                  <a:pt x="2203938" y="6377354"/>
                </a:cubicBezTo>
                <a:cubicBezTo>
                  <a:pt x="2297203" y="6351918"/>
                  <a:pt x="2391804" y="6331618"/>
                  <a:pt x="2485292" y="6307016"/>
                </a:cubicBezTo>
                <a:cubicBezTo>
                  <a:pt x="2540316" y="6292536"/>
                  <a:pt x="2593090" y="6268169"/>
                  <a:pt x="2649415" y="6260123"/>
                </a:cubicBezTo>
                <a:cubicBezTo>
                  <a:pt x="2812624" y="6236807"/>
                  <a:pt x="3141785" y="6213231"/>
                  <a:pt x="3141785" y="6213231"/>
                </a:cubicBezTo>
                <a:cubicBezTo>
                  <a:pt x="3173046" y="6189785"/>
                  <a:pt x="3199995" y="6159063"/>
                  <a:pt x="3235569" y="6142893"/>
                </a:cubicBezTo>
                <a:cubicBezTo>
                  <a:pt x="3287366" y="6119349"/>
                  <a:pt x="3345195" y="6112349"/>
                  <a:pt x="3399692" y="6096000"/>
                </a:cubicBezTo>
                <a:cubicBezTo>
                  <a:pt x="3567858" y="6045550"/>
                  <a:pt x="3358363" y="6100471"/>
                  <a:pt x="3563815" y="6049108"/>
                </a:cubicBezTo>
                <a:cubicBezTo>
                  <a:pt x="3634990" y="5977935"/>
                  <a:pt x="3582128" y="6016816"/>
                  <a:pt x="3681046" y="5978770"/>
                </a:cubicBezTo>
                <a:cubicBezTo>
                  <a:pt x="3759610" y="5948553"/>
                  <a:pt x="3833847" y="5905400"/>
                  <a:pt x="3915508" y="5884985"/>
                </a:cubicBezTo>
                <a:cubicBezTo>
                  <a:pt x="3946769" y="5877170"/>
                  <a:pt x="3979120" y="5872853"/>
                  <a:pt x="4009292" y="5861539"/>
                </a:cubicBezTo>
                <a:cubicBezTo>
                  <a:pt x="4042018" y="5849267"/>
                  <a:pt x="4070230" y="5826591"/>
                  <a:pt x="4103077" y="5814647"/>
                </a:cubicBezTo>
                <a:cubicBezTo>
                  <a:pt x="4164406" y="5792345"/>
                  <a:pt x="4287767" y="5762612"/>
                  <a:pt x="4360985" y="5744308"/>
                </a:cubicBezTo>
                <a:cubicBezTo>
                  <a:pt x="4392246" y="5728677"/>
                  <a:pt x="4422506" y="5710859"/>
                  <a:pt x="4454769" y="5697416"/>
                </a:cubicBezTo>
                <a:cubicBezTo>
                  <a:pt x="4540147" y="5661842"/>
                  <a:pt x="4769542" y="5580685"/>
                  <a:pt x="4853354" y="5556739"/>
                </a:cubicBezTo>
                <a:cubicBezTo>
                  <a:pt x="4891672" y="5545791"/>
                  <a:pt x="4931508" y="5541108"/>
                  <a:pt x="4970585" y="5533293"/>
                </a:cubicBezTo>
                <a:cubicBezTo>
                  <a:pt x="5067851" y="5484660"/>
                  <a:pt x="5324679" y="5348215"/>
                  <a:pt x="5462954" y="5298831"/>
                </a:cubicBezTo>
                <a:cubicBezTo>
                  <a:pt x="5516536" y="5279694"/>
                  <a:pt x="5572369" y="5267570"/>
                  <a:pt x="5627077" y="5251939"/>
                </a:cubicBezTo>
                <a:cubicBezTo>
                  <a:pt x="5697415" y="5197231"/>
                  <a:pt x="5761286" y="5132996"/>
                  <a:pt x="5838092" y="5087816"/>
                </a:cubicBezTo>
                <a:cubicBezTo>
                  <a:pt x="5895648" y="5053960"/>
                  <a:pt x="5970102" y="5054517"/>
                  <a:pt x="6025662" y="5017477"/>
                </a:cubicBezTo>
                <a:cubicBezTo>
                  <a:pt x="6067300" y="4989718"/>
                  <a:pt x="6081002" y="4932283"/>
                  <a:pt x="6119446" y="4900247"/>
                </a:cubicBezTo>
                <a:cubicBezTo>
                  <a:pt x="6176087" y="4853046"/>
                  <a:pt x="6248031" y="4827254"/>
                  <a:pt x="6307015" y="4783016"/>
                </a:cubicBezTo>
                <a:cubicBezTo>
                  <a:pt x="6498401" y="4639476"/>
                  <a:pt x="6682377" y="4486313"/>
                  <a:pt x="6869723" y="4337539"/>
                </a:cubicBezTo>
                <a:lnTo>
                  <a:pt x="7104185" y="4149970"/>
                </a:lnTo>
                <a:cubicBezTo>
                  <a:pt x="7198670" y="4072664"/>
                  <a:pt x="7292158" y="3994144"/>
                  <a:pt x="7385538" y="3915508"/>
                </a:cubicBezTo>
                <a:cubicBezTo>
                  <a:pt x="7440653" y="3869095"/>
                  <a:pt x="7487876" y="3811903"/>
                  <a:pt x="7549662" y="3774831"/>
                </a:cubicBezTo>
                <a:cubicBezTo>
                  <a:pt x="7627816" y="3727939"/>
                  <a:pt x="7711209" y="3688839"/>
                  <a:pt x="7784123" y="3634154"/>
                </a:cubicBezTo>
                <a:cubicBezTo>
                  <a:pt x="7837176" y="3594364"/>
                  <a:pt x="7874074" y="3536193"/>
                  <a:pt x="7924800" y="3493477"/>
                </a:cubicBezTo>
                <a:cubicBezTo>
                  <a:pt x="8022848" y="3410911"/>
                  <a:pt x="8128419" y="3337712"/>
                  <a:pt x="8229600" y="3259016"/>
                </a:cubicBezTo>
                <a:cubicBezTo>
                  <a:pt x="8269102" y="3228293"/>
                  <a:pt x="8303919" y="3190978"/>
                  <a:pt x="8346831" y="3165231"/>
                </a:cubicBezTo>
                <a:cubicBezTo>
                  <a:pt x="8385908" y="3141785"/>
                  <a:pt x="8427207" y="3121697"/>
                  <a:pt x="8464062" y="3094893"/>
                </a:cubicBezTo>
                <a:cubicBezTo>
                  <a:pt x="8606076" y="2991610"/>
                  <a:pt x="8592689" y="2965331"/>
                  <a:pt x="8745415" y="2883877"/>
                </a:cubicBezTo>
                <a:cubicBezTo>
                  <a:pt x="8813332" y="2847655"/>
                  <a:pt x="8889944" y="2828877"/>
                  <a:pt x="8956431" y="2790093"/>
                </a:cubicBezTo>
                <a:cubicBezTo>
                  <a:pt x="9048471" y="2736403"/>
                  <a:pt x="9404329" y="2478477"/>
                  <a:pt x="9542585" y="2414954"/>
                </a:cubicBezTo>
                <a:cubicBezTo>
                  <a:pt x="9749632" y="2319824"/>
                  <a:pt x="9980247" y="2274278"/>
                  <a:pt x="10175631" y="2157047"/>
                </a:cubicBezTo>
                <a:cubicBezTo>
                  <a:pt x="10253785" y="2110155"/>
                  <a:pt x="10333425" y="2065656"/>
                  <a:pt x="10410092" y="2016370"/>
                </a:cubicBezTo>
                <a:cubicBezTo>
                  <a:pt x="10442963" y="1995239"/>
                  <a:pt x="10470369" y="1966136"/>
                  <a:pt x="10503877" y="1946031"/>
                </a:cubicBezTo>
                <a:cubicBezTo>
                  <a:pt x="10548833" y="1919057"/>
                  <a:pt x="10597662" y="1899139"/>
                  <a:pt x="10644554" y="1875693"/>
                </a:cubicBezTo>
                <a:cubicBezTo>
                  <a:pt x="10660185" y="1860062"/>
                  <a:pt x="10673271" y="1841383"/>
                  <a:pt x="10691446" y="1828800"/>
                </a:cubicBezTo>
                <a:cubicBezTo>
                  <a:pt x="10775227" y="1770797"/>
                  <a:pt x="10877300" y="1736731"/>
                  <a:pt x="10949354" y="1664677"/>
                </a:cubicBezTo>
                <a:cubicBezTo>
                  <a:pt x="11051916" y="1562115"/>
                  <a:pt x="10991260" y="1611399"/>
                  <a:pt x="11136923" y="1524000"/>
                </a:cubicBezTo>
                <a:cubicBezTo>
                  <a:pt x="11168185" y="1484923"/>
                  <a:pt x="11197755" y="1444431"/>
                  <a:pt x="11230708" y="1406770"/>
                </a:cubicBezTo>
                <a:cubicBezTo>
                  <a:pt x="11252543" y="1381816"/>
                  <a:pt x="11281773" y="1363413"/>
                  <a:pt x="11301046" y="1336431"/>
                </a:cubicBezTo>
                <a:cubicBezTo>
                  <a:pt x="11321361" y="1307990"/>
                  <a:pt x="11325806" y="1269698"/>
                  <a:pt x="11347938" y="1242647"/>
                </a:cubicBezTo>
                <a:cubicBezTo>
                  <a:pt x="11396931" y="1182767"/>
                  <a:pt x="11462532" y="1137959"/>
                  <a:pt x="11512062" y="1078523"/>
                </a:cubicBezTo>
                <a:cubicBezTo>
                  <a:pt x="11551139" y="1031631"/>
                  <a:pt x="11588046" y="982843"/>
                  <a:pt x="11629292" y="937847"/>
                </a:cubicBezTo>
                <a:cubicBezTo>
                  <a:pt x="11674103" y="888962"/>
                  <a:pt x="11714791" y="833955"/>
                  <a:pt x="11769969" y="797170"/>
                </a:cubicBezTo>
                <a:lnTo>
                  <a:pt x="11910646" y="703385"/>
                </a:lnTo>
                <a:cubicBezTo>
                  <a:pt x="11926277" y="679939"/>
                  <a:pt x="11939935" y="655051"/>
                  <a:pt x="11957538" y="633047"/>
                </a:cubicBezTo>
                <a:cubicBezTo>
                  <a:pt x="11971347" y="615785"/>
                  <a:pt x="11994545" y="605926"/>
                  <a:pt x="12004431" y="586154"/>
                </a:cubicBezTo>
                <a:cubicBezTo>
                  <a:pt x="12018842" y="557333"/>
                  <a:pt x="12010003" y="519182"/>
                  <a:pt x="12027877" y="492370"/>
                </a:cubicBezTo>
                <a:cubicBezTo>
                  <a:pt x="12058532" y="446388"/>
                  <a:pt x="12106031" y="414216"/>
                  <a:pt x="12145108" y="375139"/>
                </a:cubicBezTo>
                <a:cubicBezTo>
                  <a:pt x="12209768" y="310478"/>
                  <a:pt x="12209615" y="301433"/>
                  <a:pt x="12285785" y="257908"/>
                </a:cubicBezTo>
                <a:cubicBezTo>
                  <a:pt x="12316131" y="240567"/>
                  <a:pt x="12345963" y="220618"/>
                  <a:pt x="12379569" y="211016"/>
                </a:cubicBezTo>
                <a:cubicBezTo>
                  <a:pt x="12402113" y="204575"/>
                  <a:pt x="12426462" y="211016"/>
                  <a:pt x="12449908" y="211016"/>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Title 1"/>
          <p:cNvSpPr txBox="1">
            <a:spLocks/>
          </p:cNvSpPr>
          <p:nvPr/>
        </p:nvSpPr>
        <p:spPr>
          <a:xfrm>
            <a:off x="274638" y="3038475"/>
            <a:ext cx="5948362" cy="917575"/>
          </a:xfrm>
          <a:prstGeom prst="rect">
            <a:avLst/>
          </a:prstGeom>
        </p:spPr>
        <p:txBody>
          <a:bodyPr lIns="146304" tIns="91440" rIns="146304" bIns="91440"/>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120" normalizeH="0" baseline="0" noProof="0" dirty="0">
                <a:ln w="3175">
                  <a:noFill/>
                </a:ln>
                <a:gradFill>
                  <a:gsLst>
                    <a:gs pos="0">
                      <a:srgbClr val="96BB11"/>
                    </a:gs>
                    <a:gs pos="100000">
                      <a:srgbClr val="96BB11"/>
                    </a:gs>
                  </a:gsLst>
                  <a:lin ang="5400000" scaled="1"/>
                </a:gradFill>
                <a:effectLst/>
                <a:uLnTx/>
                <a:uFillTx/>
                <a:latin typeface="Segoe UI"/>
                <a:ea typeface="Segoe UI Black" panose="020B0A02040204020203" pitchFamily="34" charset="0"/>
                <a:cs typeface="Segoe UI Black" panose="020B0A02040204020203" pitchFamily="34" charset="0"/>
              </a:rPr>
              <a:t>SECURING THE PLATFORM</a:t>
            </a:r>
          </a:p>
        </p:txBody>
      </p:sp>
      <p:sp>
        <p:nvSpPr>
          <p:cNvPr id="12" name="TextBox 11"/>
          <p:cNvSpPr txBox="1"/>
          <p:nvPr/>
        </p:nvSpPr>
        <p:spPr>
          <a:xfrm>
            <a:off x="355918" y="1983547"/>
            <a:ext cx="2246321" cy="4667175"/>
          </a:xfrm>
          <a:prstGeom prst="rect">
            <a:avLst/>
          </a:prstGeom>
          <a:noFill/>
        </p:spPr>
        <p:txBody>
          <a:bodyPr wrap="none" lIns="146304" tIns="91440" rIns="146304" bIns="91440" rtlCol="0">
            <a:spAutoFit/>
          </a:bodyPr>
          <a:lstStyle/>
          <a:p>
            <a:pPr marL="0" marR="0" lvl="0" indent="0" algn="l" defTabSz="931863" rtl="0" eaLnBrk="0" fontAlgn="base" latinLnBrk="0" hangingPunct="0">
              <a:lnSpc>
                <a:spcPct val="20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ea typeface="MS PGothic" panose="020B0600070205080204" pitchFamily="34" charset="-128"/>
                <a:cs typeface="Segoe UI Light" panose="020B0502040204020203" pitchFamily="34" charset="0"/>
              </a:rPr>
              <a:t>Security</a:t>
            </a:r>
          </a:p>
          <a:p>
            <a:pPr marL="0" marR="0" lvl="0" indent="0" algn="l" defTabSz="931863" rtl="0" eaLnBrk="0" fontAlgn="base" latinLnBrk="0" hangingPunct="0">
              <a:lnSpc>
                <a:spcPct val="20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ea typeface="MS PGothic" panose="020B0600070205080204" pitchFamily="34" charset="-128"/>
                <a:cs typeface="Segoe UI Light" panose="020B0502040204020203" pitchFamily="34" charset="0"/>
              </a:rPr>
              <a:t>Privacy</a:t>
            </a:r>
          </a:p>
          <a:p>
            <a:pPr marL="0" marR="0" lvl="0" indent="0" algn="l" defTabSz="931863" rtl="0" eaLnBrk="0" fontAlgn="base" latinLnBrk="0" hangingPunct="0">
              <a:lnSpc>
                <a:spcPct val="20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ea typeface="MS PGothic" panose="020B0600070205080204" pitchFamily="34" charset="-128"/>
                <a:cs typeface="Segoe UI Light" panose="020B0502040204020203" pitchFamily="34" charset="0"/>
              </a:rPr>
              <a:t>Transparency</a:t>
            </a:r>
          </a:p>
          <a:p>
            <a:pPr marL="0" marR="0" lvl="0" indent="0" algn="l" defTabSz="931863" rtl="0" eaLnBrk="0" fontAlgn="base" latinLnBrk="0" hangingPunct="0">
              <a:lnSpc>
                <a:spcPct val="20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ea typeface="MS PGothic" panose="020B0600070205080204" pitchFamily="34" charset="-128"/>
                <a:cs typeface="Segoe UI Light" panose="020B0502040204020203" pitchFamily="34" charset="0"/>
              </a:rPr>
              <a:t>Compliance</a:t>
            </a:r>
          </a:p>
          <a:p>
            <a:pPr marL="0" marR="0" lvl="0" indent="0" algn="l" defTabSz="931863" rtl="0" eaLnBrk="0" fontAlgn="base" latinLnBrk="0" hangingPunct="0">
              <a:lnSpc>
                <a:spcPct val="200000"/>
              </a:lnSpc>
              <a:spcBef>
                <a:spcPct val="0"/>
              </a:spcBef>
              <a:spcAft>
                <a:spcPts val="600"/>
              </a:spcAft>
              <a:buClrTx/>
              <a:buSzTx/>
              <a:buFontTx/>
              <a:buNone/>
              <a:tabLst/>
              <a:defRPr/>
            </a:pP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S PGothic" panose="020B0600070205080204" pitchFamily="34" charset="-128"/>
              <a:cs typeface="+mn-cs"/>
            </a:endParaRPr>
          </a:p>
        </p:txBody>
      </p:sp>
      <p:grpSp>
        <p:nvGrpSpPr>
          <p:cNvPr id="4" name="Group 3"/>
          <p:cNvGrpSpPr/>
          <p:nvPr/>
        </p:nvGrpSpPr>
        <p:grpSpPr>
          <a:xfrm>
            <a:off x="5780589" y="2246475"/>
            <a:ext cx="6516720" cy="4141318"/>
            <a:chOff x="5535934" y="1619082"/>
            <a:chExt cx="6516720" cy="4141318"/>
          </a:xfrm>
        </p:grpSpPr>
        <p:sp>
          <p:nvSpPr>
            <p:cNvPr id="11" name="Rectangle 10"/>
            <p:cNvSpPr/>
            <p:nvPr/>
          </p:nvSpPr>
          <p:spPr bwMode="auto">
            <a:xfrm>
              <a:off x="5547040" y="1619082"/>
              <a:ext cx="6121796" cy="1065251"/>
            </a:xfrm>
            <a:prstGeom prst="rect">
              <a:avLst/>
            </a:prstGeom>
            <a:noFill/>
            <a:ln w="10795" cap="flat" cmpd="sng" algn="ctr">
              <a:noFill/>
              <a:prstDash val="solid"/>
            </a:ln>
            <a:effectLst/>
          </p:spPr>
          <p:txBody>
            <a:bodyPr anchor="ctr"/>
            <a:lstStyle/>
            <a:p>
              <a:pPr marL="932418" marR="0" lvl="2" indent="0" defTabSz="932384" eaLnBrk="1" fontAlgn="auto" latinLnBrk="0" hangingPunct="1">
                <a:lnSpc>
                  <a:spcPct val="90000"/>
                </a:lnSpc>
                <a:spcBef>
                  <a:spcPts val="0"/>
                </a:spcBef>
                <a:spcAft>
                  <a:spcPts val="0"/>
                </a:spcAft>
                <a:buClrTx/>
                <a:buSzTx/>
                <a:buFontTx/>
                <a:buNone/>
                <a:tabLst/>
                <a:defRPr/>
              </a:pPr>
              <a:r>
                <a:rPr kumimoji="0" lang="en-US" sz="4399" b="0" i="0" u="none" strike="noStrike" kern="0" cap="none" spc="0" normalizeH="0" baseline="0" noProof="0" dirty="0">
                  <a:ln>
                    <a:noFill/>
                  </a:ln>
                  <a:gradFill>
                    <a:gsLst>
                      <a:gs pos="83000">
                        <a:srgbClr val="FF8C00"/>
                      </a:gs>
                      <a:gs pos="100000">
                        <a:srgbClr val="FF8C00"/>
                      </a:gs>
                    </a:gsLst>
                    <a:lin ang="5400000" scaled="1"/>
                  </a:gradFill>
                  <a:effectLst/>
                  <a:uLnTx/>
                  <a:uFillTx/>
                  <a:latin typeface="Segoe UI Semilight" panose="020B0402040204020203" pitchFamily="34" charset="0"/>
                  <a:ea typeface="+mn-ea"/>
                  <a:cs typeface="Segoe UI Semilight" panose="020B0402040204020203" pitchFamily="34" charset="0"/>
                </a:rPr>
                <a:t>1B+</a:t>
              </a:r>
              <a:r>
                <a:rPr kumimoji="0" lang="en-US" sz="2400" b="0" i="0" u="none" strike="noStrike" kern="0" cap="none" spc="0" normalizeH="0" baseline="0" noProof="0" dirty="0">
                  <a:ln>
                    <a:noFill/>
                  </a:ln>
                  <a:gradFill>
                    <a:gsLst>
                      <a:gs pos="83000">
                        <a:srgbClr val="FF8C00"/>
                      </a:gs>
                      <a:gs pos="100000">
                        <a:srgbClr val="FF8C00"/>
                      </a:gs>
                    </a:gsLst>
                    <a:lin ang="5400000" scaled="1"/>
                  </a:gradFill>
                  <a:effectLst/>
                  <a:uLnTx/>
                  <a:uFillTx/>
                  <a:latin typeface="Segoe UI Semilight" panose="020B0402040204020203" pitchFamily="34" charset="0"/>
                  <a:ea typeface="+mn-ea"/>
                  <a:cs typeface="Segoe UI Semilight" panose="020B0402040204020203" pitchFamily="34" charset="0"/>
                </a:rPr>
                <a:t> </a:t>
              </a:r>
              <a:r>
                <a:rPr kumimoji="0" lang="en-US" sz="2800" b="0" i="0" u="none" strike="noStrike" kern="0" cap="none" spc="0" normalizeH="0" baseline="0" noProof="0" dirty="0">
                  <a:ln>
                    <a:noFill/>
                  </a:ln>
                  <a:gradFill>
                    <a:gsLst>
                      <a:gs pos="83000">
                        <a:srgbClr val="FFFFFF"/>
                      </a:gs>
                      <a:gs pos="100000">
                        <a:srgbClr val="FFFFFF"/>
                      </a:gs>
                    </a:gsLst>
                    <a:lin ang="5400000" scaled="1"/>
                  </a:gradFill>
                  <a:effectLst/>
                  <a:uLnTx/>
                  <a:uFillTx/>
                  <a:latin typeface="Segoe UI Semilight" panose="020B0402040204020203" pitchFamily="34" charset="0"/>
                  <a:ea typeface="+mn-ea"/>
                  <a:cs typeface="Segoe UI Semilight" panose="020B0402040204020203" pitchFamily="34" charset="0"/>
                </a:rPr>
                <a:t>customers supported by Microsoft Cloud infrastructure</a:t>
              </a:r>
            </a:p>
          </p:txBody>
        </p:sp>
        <p:sp>
          <p:nvSpPr>
            <p:cNvPr id="15" name="Rectangle 14"/>
            <p:cNvSpPr/>
            <p:nvPr/>
          </p:nvSpPr>
          <p:spPr bwMode="auto">
            <a:xfrm>
              <a:off x="5535934" y="3253655"/>
              <a:ext cx="6516720" cy="1065251"/>
            </a:xfrm>
            <a:prstGeom prst="rect">
              <a:avLst/>
            </a:prstGeom>
            <a:noFill/>
            <a:ln w="10795" cap="flat" cmpd="sng" algn="ctr">
              <a:noFill/>
              <a:prstDash val="solid"/>
            </a:ln>
            <a:effectLst/>
          </p:spPr>
          <p:txBody>
            <a:bodyPr anchor="ctr"/>
            <a:lstStyle/>
            <a:p>
              <a:pPr marL="932418" marR="0" lvl="2" indent="0" defTabSz="932384" eaLnBrk="1" fontAlgn="auto" latinLnBrk="0" hangingPunct="1">
                <a:lnSpc>
                  <a:spcPct val="90000"/>
                </a:lnSpc>
                <a:spcBef>
                  <a:spcPts val="0"/>
                </a:spcBef>
                <a:spcAft>
                  <a:spcPts val="0"/>
                </a:spcAft>
                <a:buClrTx/>
                <a:buSzTx/>
                <a:buFontTx/>
                <a:buNone/>
                <a:tabLst/>
                <a:defRPr/>
              </a:pPr>
              <a:r>
                <a:rPr kumimoji="0" lang="en-US" sz="4399" b="0" i="0" u="none" strike="noStrike" kern="0" cap="none" spc="0" normalizeH="0" baseline="0" noProof="0" dirty="0">
                  <a:ln>
                    <a:noFill/>
                  </a:ln>
                  <a:gradFill>
                    <a:gsLst>
                      <a:gs pos="1250">
                        <a:srgbClr val="FF8C00"/>
                      </a:gs>
                      <a:gs pos="100000">
                        <a:srgbClr val="FF8C00"/>
                      </a:gs>
                    </a:gsLst>
                    <a:lin ang="5400000" scaled="0"/>
                  </a:gradFill>
                  <a:effectLst/>
                  <a:uLnTx/>
                  <a:uFillTx/>
                  <a:latin typeface="Segoe UI Semilight" panose="020B0402040204020203" pitchFamily="34" charset="0"/>
                  <a:ea typeface="+mn-ea"/>
                  <a:cs typeface="Segoe UI Semilight" panose="020B0402040204020203" pitchFamily="34" charset="0"/>
                </a:rPr>
                <a:t>240M</a:t>
              </a:r>
              <a:r>
                <a:rPr kumimoji="0" lang="en-US" sz="4399" b="0" i="0" u="none" strike="noStrike" kern="0" cap="none" spc="0" normalizeH="0" baseline="0" noProof="0" dirty="0">
                  <a:ln>
                    <a:noFill/>
                  </a:ln>
                  <a:solidFill>
                    <a:srgbClr val="FF8C00"/>
                  </a:solidFill>
                  <a:effectLst/>
                  <a:uLnTx/>
                  <a:uFillTx/>
                  <a:latin typeface="Segoe UI Semilight" panose="020B0402040204020203" pitchFamily="34" charset="0"/>
                  <a:ea typeface="+mn-ea"/>
                  <a:cs typeface="Segoe UI Semilight" panose="020B0402040204020203" pitchFamily="34" charset="0"/>
                </a:rPr>
                <a:t> </a:t>
              </a:r>
              <a:r>
                <a:rPr kumimoji="0" lang="en-US" sz="2800" b="0" i="0" u="none" strike="noStrike" kern="0" cap="none" spc="0" normalizeH="0" baseline="0" noProof="0" dirty="0">
                  <a:ln>
                    <a:noFill/>
                  </a:ln>
                  <a:gradFill>
                    <a:gsLst>
                      <a:gs pos="83000">
                        <a:srgbClr val="FFFFFF"/>
                      </a:gs>
                      <a:gs pos="100000">
                        <a:srgbClr val="FFFFFF"/>
                      </a:gs>
                    </a:gsLst>
                    <a:lin ang="5400000" scaled="1"/>
                  </a:gradFill>
                  <a:effectLst/>
                  <a:uLnTx/>
                  <a:uFillTx/>
                  <a:latin typeface="Segoe UI Semilight" panose="020B0402040204020203" pitchFamily="34" charset="0"/>
                  <a:ea typeface="+mn-ea"/>
                  <a:cs typeface="Segoe UI Semilight" panose="020B0402040204020203" pitchFamily="34" charset="0"/>
                </a:rPr>
                <a:t>user accounts in Azure</a:t>
              </a:r>
            </a:p>
          </p:txBody>
        </p:sp>
        <p:sp>
          <p:nvSpPr>
            <p:cNvPr id="16" name="Rectangle 15"/>
            <p:cNvSpPr/>
            <p:nvPr/>
          </p:nvSpPr>
          <p:spPr bwMode="auto">
            <a:xfrm>
              <a:off x="5535934" y="4695149"/>
              <a:ext cx="6023720" cy="1065251"/>
            </a:xfrm>
            <a:prstGeom prst="rect">
              <a:avLst/>
            </a:prstGeom>
            <a:noFill/>
            <a:ln w="10795" cap="flat" cmpd="sng" algn="ctr">
              <a:noFill/>
              <a:prstDash val="solid"/>
            </a:ln>
            <a:effectLst/>
          </p:spPr>
          <p:txBody>
            <a:bodyPr anchor="ctr"/>
            <a:lstStyle/>
            <a:p>
              <a:pPr marL="932418" marR="0" lvl="2" indent="0" defTabSz="932384" eaLnBrk="1" fontAlgn="auto" latinLnBrk="0" hangingPunct="1">
                <a:lnSpc>
                  <a:spcPct val="90000"/>
                </a:lnSpc>
                <a:spcBef>
                  <a:spcPts val="0"/>
                </a:spcBef>
                <a:spcAft>
                  <a:spcPts val="0"/>
                </a:spcAft>
                <a:buClrTx/>
                <a:buSzTx/>
                <a:buFontTx/>
                <a:buNone/>
                <a:tabLst/>
                <a:defRPr/>
              </a:pPr>
              <a:r>
                <a:rPr kumimoji="0" lang="en-US" sz="4399" b="0" i="0" u="none" strike="noStrike" kern="0" cap="none" spc="0" normalizeH="0" baseline="0" noProof="0" dirty="0">
                  <a:ln>
                    <a:noFill/>
                  </a:ln>
                  <a:gradFill>
                    <a:gsLst>
                      <a:gs pos="1250">
                        <a:srgbClr val="FF8C00"/>
                      </a:gs>
                      <a:gs pos="100000">
                        <a:srgbClr val="FF8C00"/>
                      </a:gs>
                    </a:gsLst>
                    <a:lin ang="5400000" scaled="0"/>
                  </a:gradFill>
                  <a:effectLst/>
                  <a:uLnTx/>
                  <a:uFillTx/>
                  <a:latin typeface="Segoe UI Semilight" panose="020B0402040204020203" pitchFamily="34" charset="0"/>
                  <a:ea typeface="+mn-ea"/>
                  <a:cs typeface="Segoe UI Semilight" panose="020B0402040204020203" pitchFamily="34" charset="0"/>
                </a:rPr>
                <a:t>127</a:t>
              </a:r>
              <a:r>
                <a:rPr kumimoji="0" lang="en-US" sz="2400" b="0" i="0" u="none" strike="noStrike" kern="0" cap="none" spc="0" normalizeH="0" baseline="0" noProof="0" dirty="0">
                  <a:ln>
                    <a:noFill/>
                  </a:ln>
                  <a:solidFill>
                    <a:srgbClr val="008272"/>
                  </a:solidFill>
                  <a:effectLst/>
                  <a:uLnTx/>
                  <a:uFillTx/>
                  <a:latin typeface="Segoe UI Semilight" panose="020B0402040204020203" pitchFamily="34" charset="0"/>
                  <a:ea typeface="+mn-ea"/>
                  <a:cs typeface="Segoe UI Semilight" panose="020B0402040204020203" pitchFamily="34" charset="0"/>
                </a:rPr>
                <a:t> </a:t>
              </a:r>
              <a:r>
                <a:rPr kumimoji="0" lang="en-US" sz="2800" b="0" i="0" u="none" strike="noStrike" kern="0" cap="none" spc="0" normalizeH="0" baseline="0" noProof="0" dirty="0">
                  <a:ln>
                    <a:noFill/>
                  </a:ln>
                  <a:gradFill>
                    <a:gsLst>
                      <a:gs pos="83000">
                        <a:srgbClr val="FFFFFF"/>
                      </a:gs>
                      <a:gs pos="100000">
                        <a:srgbClr val="FFFFFF"/>
                      </a:gs>
                    </a:gsLst>
                    <a:lin ang="5400000" scaled="1"/>
                  </a:gradFill>
                  <a:effectLst/>
                  <a:uLnTx/>
                  <a:uFillTx/>
                  <a:latin typeface="Segoe UI Semilight" panose="020B0402040204020203" pitchFamily="34" charset="0"/>
                  <a:ea typeface="+mn-ea"/>
                  <a:cs typeface="Segoe UI Semilight" panose="020B0402040204020203" pitchFamily="34" charset="0"/>
                </a:rPr>
                <a:t>countries across the globe</a:t>
              </a:r>
            </a:p>
          </p:txBody>
        </p:sp>
      </p:grpSp>
    </p:spTree>
    <p:extLst>
      <p:ext uri="{BB962C8B-B14F-4D97-AF65-F5344CB8AC3E}">
        <p14:creationId xmlns:p14="http://schemas.microsoft.com/office/powerpoint/2010/main" val="680100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63" presetClass="path" presetSubtype="0" decel="100000" fill="hold" grpId="0" nodeType="withEffect">
                                  <p:stCondLst>
                                    <p:cond delay="0"/>
                                  </p:stCondLst>
                                  <p:childTnLst>
                                    <p:animMotion origin="layout" path="M 8.78223E-7 -2.66909E-6 L 0.49987 -0.00205 " pathEditMode="relative" rAng="0" ptsTypes="AA">
                                      <p:cBhvr>
                                        <p:cTn id="8" dur="1000" fill="hold"/>
                                        <p:tgtEl>
                                          <p:spTgt spid="7"/>
                                        </p:tgtEl>
                                        <p:attrNameLst>
                                          <p:attrName>ppt_x</p:attrName>
                                          <p:attrName>ppt_y</p:attrName>
                                        </p:attrNameLst>
                                      </p:cBhvr>
                                      <p:rCtr x="25057" y="0"/>
                                    </p:animMotion>
                                  </p:childTnLst>
                                </p:cTn>
                              </p:par>
                              <p:par>
                                <p:cTn id="9" presetID="64" presetClass="path" presetSubtype="0" decel="100000" fill="hold" grpId="0" nodeType="withEffect">
                                  <p:stCondLst>
                                    <p:cond delay="0"/>
                                  </p:stCondLst>
                                  <p:childTnLst>
                                    <p:animMotion origin="layout" path="M 7.3781E-7 0 L 7.3781E-7 -0.26237 " pathEditMode="relative" rAng="0" ptsTypes="AA">
                                      <p:cBhvr>
                                        <p:cTn id="10" dur="500" fill="hold"/>
                                        <p:tgtEl>
                                          <p:spTgt spid="13"/>
                                        </p:tgtEl>
                                        <p:attrNameLst>
                                          <p:attrName>ppt_x</p:attrName>
                                          <p:attrName>ppt_y</p:attrName>
                                        </p:attrNameLst>
                                      </p:cBhvr>
                                      <p:rCtr x="0" y="-13118"/>
                                    </p:animMotion>
                                  </p:childTnLst>
                                </p:cTn>
                              </p:par>
                              <p:par>
                                <p:cTn id="11" presetID="10"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35" presetClass="path" presetSubtype="0" decel="100000" fill="hold" grpId="1" nodeType="withEffect">
                                  <p:stCondLst>
                                    <p:cond delay="0"/>
                                  </p:stCondLst>
                                  <p:childTnLst>
                                    <p:animMotion origin="layout" path="M -9.49706E-7 -3.02769E-6 L -0.05285 -3.02769E-6 " pathEditMode="relative" rAng="0" ptsTypes="AA">
                                      <p:cBhvr>
                                        <p:cTn id="15" dur="750" spd="-100000" fill="hold"/>
                                        <p:tgtEl>
                                          <p:spTgt spid="12"/>
                                        </p:tgtEl>
                                        <p:attrNameLst>
                                          <p:attrName>ppt_x</p:attrName>
                                          <p:attrName>ppt_y</p:attrName>
                                        </p:attrNameLst>
                                      </p:cBhvr>
                                      <p:rCtr x="-2642" y="0"/>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13" grpId="0"/>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custDataLst>
              <p:tags r:id="rId2"/>
            </p:custDataLst>
            <p:extLst/>
          </p:nvPr>
        </p:nvGraphicFramePr>
        <p:xfrm>
          <a:off x="2470" y="2084"/>
          <a:ext cx="1587" cy="1587"/>
        </p:xfrm>
        <a:graphic>
          <a:graphicData uri="http://schemas.openxmlformats.org/presentationml/2006/ole">
            <mc:AlternateContent xmlns:mc="http://schemas.openxmlformats.org/markup-compatibility/2006">
              <mc:Choice xmlns:v="urn:schemas-microsoft-com:vml" Requires="v">
                <p:oleObj spid="_x0000_s1046" name="think-cell Slide" r:id="rId5" imgW="377" imgH="377" progId="TCLayout.ActiveDocument.1">
                  <p:embed/>
                </p:oleObj>
              </mc:Choice>
              <mc:Fallback>
                <p:oleObj name="think-cell Slide" r:id="rId5" imgW="377" imgH="377" progId="TCLayout.ActiveDocument.1">
                  <p:embed/>
                  <p:pic>
                    <p:nvPicPr>
                      <p:cNvPr id="5" name="Object 4"/>
                      <p:cNvPicPr/>
                      <p:nvPr/>
                    </p:nvPicPr>
                    <p:blipFill>
                      <a:blip r:embed="rId6"/>
                      <a:stretch>
                        <a:fillRect/>
                      </a:stretch>
                    </p:blipFill>
                    <p:spPr>
                      <a:xfrm>
                        <a:off x="2470" y="2084"/>
                        <a:ext cx="1587"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a:solidFill>
                  <a:schemeClr val="accent2"/>
                </a:solidFill>
              </a:rPr>
              <a:t>Azure Compliance</a:t>
            </a:r>
            <a:br>
              <a:rPr lang="en-US" sz="3200" dirty="0">
                <a:solidFill>
                  <a:schemeClr val="accent2"/>
                </a:solidFill>
              </a:rPr>
            </a:br>
            <a:r>
              <a:rPr lang="en-US" sz="3200" dirty="0">
                <a:solidFill>
                  <a:schemeClr val="accent2"/>
                </a:solidFill>
                <a:ea typeface="Segoe UI" pitchFamily="34" charset="0"/>
                <a:cs typeface="Segoe UI Semibold" panose="020B0702040204020203" pitchFamily="34" charset="0"/>
              </a:rPr>
              <a:t>The largest compliance portfolio in the industry</a:t>
            </a:r>
          </a:p>
        </p:txBody>
      </p:sp>
      <p:grpSp>
        <p:nvGrpSpPr>
          <p:cNvPr id="8" name="Group 7"/>
          <p:cNvGrpSpPr/>
          <p:nvPr/>
        </p:nvGrpSpPr>
        <p:grpSpPr>
          <a:xfrm>
            <a:off x="274639" y="1888903"/>
            <a:ext cx="11299410" cy="4787470"/>
            <a:chOff x="2419305" y="1976585"/>
            <a:chExt cx="9578922" cy="4182688"/>
          </a:xfrm>
        </p:grpSpPr>
        <p:grpSp>
          <p:nvGrpSpPr>
            <p:cNvPr id="2" name="Group 1"/>
            <p:cNvGrpSpPr/>
            <p:nvPr/>
          </p:nvGrpSpPr>
          <p:grpSpPr>
            <a:xfrm>
              <a:off x="2483667" y="3410649"/>
              <a:ext cx="9450199" cy="1223786"/>
              <a:chOff x="2419305" y="3410649"/>
              <a:chExt cx="9450199" cy="1223786"/>
            </a:xfrm>
          </p:grpSpPr>
          <p:pic>
            <p:nvPicPr>
              <p:cNvPr id="265"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19912" r="16881" b="43417"/>
              <a:stretch/>
            </p:blipFill>
            <p:spPr>
              <a:xfrm>
                <a:off x="3603650" y="3410649"/>
                <a:ext cx="884331" cy="787789"/>
              </a:xfrm>
              <a:prstGeom prst="rect">
                <a:avLst/>
              </a:prstGeom>
            </p:spPr>
          </p:pic>
          <p:sp>
            <p:nvSpPr>
              <p:cNvPr id="266" name="Rectangle 265"/>
              <p:cNvSpPr/>
              <p:nvPr/>
            </p:nvSpPr>
            <p:spPr>
              <a:xfrm>
                <a:off x="3628234" y="4247470"/>
                <a:ext cx="780585" cy="386965"/>
              </a:xfrm>
              <a:prstGeom prst="rect">
                <a:avLst/>
              </a:prstGeom>
            </p:spPr>
            <p:txBody>
              <a:bodyPr wrap="squar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HIPAA / HITECH</a:t>
                </a:r>
              </a:p>
            </p:txBody>
          </p:sp>
          <p:sp>
            <p:nvSpPr>
              <p:cNvPr id="267" name="Rectangle 266"/>
              <p:cNvSpPr/>
              <p:nvPr/>
            </p:nvSpPr>
            <p:spPr>
              <a:xfrm>
                <a:off x="2419305" y="4247470"/>
                <a:ext cx="968575" cy="386965"/>
              </a:xfrm>
              <a:prstGeom prst="rect">
                <a:avLst/>
              </a:prstGeom>
            </p:spPr>
            <p:txBody>
              <a:bodyPr wrap="squar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err="1">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FedRAMP</a:t>
                </a: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 JAB P-ATO</a:t>
                </a:r>
              </a:p>
            </p:txBody>
          </p:sp>
          <p:pic>
            <p:nvPicPr>
              <p:cNvPr id="268"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0144" y="3487404"/>
                <a:ext cx="640687" cy="634280"/>
              </a:xfrm>
              <a:prstGeom prst="rect">
                <a:avLst/>
              </a:prstGeom>
            </p:spPr>
          </p:pic>
          <p:sp>
            <p:nvSpPr>
              <p:cNvPr id="269" name="Rectangle 268"/>
              <p:cNvSpPr/>
              <p:nvPr/>
            </p:nvSpPr>
            <p:spPr>
              <a:xfrm>
                <a:off x="4656854" y="4247470"/>
                <a:ext cx="813043" cy="237629"/>
              </a:xfrm>
              <a:prstGeom prst="rect">
                <a:avLst/>
              </a:prstGeom>
            </p:spPr>
            <p:txBody>
              <a:bodyPr wrap="non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FIPS 140-2</a:t>
                </a:r>
              </a:p>
            </p:txBody>
          </p:sp>
          <p:pic>
            <p:nvPicPr>
              <p:cNvPr id="270" name="Picture 2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8241" y="3645187"/>
                <a:ext cx="790194" cy="318713"/>
              </a:xfrm>
              <a:prstGeom prst="rect">
                <a:avLst/>
              </a:prstGeom>
            </p:spPr>
          </p:pic>
          <p:sp>
            <p:nvSpPr>
              <p:cNvPr id="271" name="Rectangle 270"/>
              <p:cNvSpPr/>
              <p:nvPr/>
            </p:nvSpPr>
            <p:spPr>
              <a:xfrm>
                <a:off x="6706277" y="4247470"/>
                <a:ext cx="756953" cy="237629"/>
              </a:xfrm>
              <a:prstGeom prst="rect">
                <a:avLst/>
              </a:prstGeom>
            </p:spPr>
            <p:txBody>
              <a:bodyPr wrap="squar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FERPA</a:t>
                </a:r>
              </a:p>
            </p:txBody>
          </p:sp>
          <p:pic>
            <p:nvPicPr>
              <p:cNvPr id="272" name="Picture 2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3637" y="3496926"/>
                <a:ext cx="615235" cy="615235"/>
              </a:xfrm>
              <a:prstGeom prst="rect">
                <a:avLst/>
              </a:prstGeom>
            </p:spPr>
          </p:pic>
          <p:pic>
            <p:nvPicPr>
              <p:cNvPr id="273" name="Picture 2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7445" y="3496926"/>
                <a:ext cx="615237" cy="615235"/>
              </a:xfrm>
              <a:prstGeom prst="rect">
                <a:avLst/>
              </a:prstGeom>
            </p:spPr>
          </p:pic>
          <p:sp>
            <p:nvSpPr>
              <p:cNvPr id="274" name="Rectangle 273"/>
              <p:cNvSpPr/>
              <p:nvPr/>
            </p:nvSpPr>
            <p:spPr>
              <a:xfrm>
                <a:off x="7496250" y="4247470"/>
                <a:ext cx="920445" cy="237629"/>
              </a:xfrm>
              <a:prstGeom prst="rect">
                <a:avLst/>
              </a:prstGeom>
            </p:spPr>
            <p:txBody>
              <a:bodyPr wrap="non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DISA Level 2</a:t>
                </a:r>
              </a:p>
            </p:txBody>
          </p:sp>
          <p:pic>
            <p:nvPicPr>
              <p:cNvPr id="275" name="Picture 2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62249" y="3482038"/>
                <a:ext cx="645011" cy="645011"/>
              </a:xfrm>
              <a:prstGeom prst="rect">
                <a:avLst/>
              </a:prstGeom>
            </p:spPr>
          </p:pic>
          <p:pic>
            <p:nvPicPr>
              <p:cNvPr id="276" name="Picture 275" descr="http://1.bp.blogspot.com/-zsub2Ach6i8/T3qyuPps54I/AAAAAAAAAVY/2DAjv_gntto/s1600/irs-logo.jpeg.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97019" y="3484228"/>
                <a:ext cx="640631" cy="640631"/>
              </a:xfrm>
              <a:prstGeom prst="rect">
                <a:avLst/>
              </a:prstGeom>
              <a:noFill/>
              <a:ln>
                <a:noFill/>
              </a:ln>
            </p:spPr>
          </p:pic>
          <p:pic>
            <p:nvPicPr>
              <p:cNvPr id="277" name="Picture 276"/>
              <p:cNvPicPr>
                <a:picLocks noChangeAspect="1"/>
              </p:cNvPicPr>
              <p:nvPr/>
            </p:nvPicPr>
            <p:blipFill rotWithShape="1">
              <a:blip r:embed="rId14" cstate="print">
                <a:extLst>
                  <a:ext uri="{28A0092B-C50C-407E-A947-70E740481C1C}">
                    <a14:useLocalDpi xmlns:a14="http://schemas.microsoft.com/office/drawing/2010/main" val="0"/>
                  </a:ext>
                </a:extLst>
              </a:blip>
              <a:srcRect l="2855" t="2105" r="5136" b="14296"/>
              <a:stretch/>
            </p:blipFill>
            <p:spPr>
              <a:xfrm>
                <a:off x="2452036" y="3518761"/>
                <a:ext cx="919863" cy="571565"/>
              </a:xfrm>
              <a:prstGeom prst="rect">
                <a:avLst/>
              </a:prstGeom>
            </p:spPr>
          </p:pic>
          <p:pic>
            <p:nvPicPr>
              <p:cNvPr id="278" name="Picture 2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49327" y="3480620"/>
                <a:ext cx="664994" cy="647848"/>
              </a:xfrm>
              <a:prstGeom prst="rect">
                <a:avLst/>
              </a:prstGeom>
            </p:spPr>
          </p:pic>
          <p:sp>
            <p:nvSpPr>
              <p:cNvPr id="279" name="Rectangle 278"/>
              <p:cNvSpPr/>
              <p:nvPr/>
            </p:nvSpPr>
            <p:spPr>
              <a:xfrm>
                <a:off x="10160878" y="4247470"/>
                <a:ext cx="841897" cy="237629"/>
              </a:xfrm>
              <a:prstGeom prst="rect">
                <a:avLst/>
              </a:prstGeom>
            </p:spPr>
            <p:txBody>
              <a:bodyPr wrap="non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ITAR-ready</a:t>
                </a:r>
              </a:p>
            </p:txBody>
          </p:sp>
          <p:sp>
            <p:nvSpPr>
              <p:cNvPr id="280" name="Rectangle 279"/>
              <p:cNvSpPr/>
              <p:nvPr/>
            </p:nvSpPr>
            <p:spPr>
              <a:xfrm>
                <a:off x="8641347" y="4247470"/>
                <a:ext cx="423513" cy="237629"/>
              </a:xfrm>
              <a:prstGeom prst="rect">
                <a:avLst/>
              </a:prstGeom>
            </p:spPr>
            <p:txBody>
              <a:bodyPr wrap="non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CJIS</a:t>
                </a:r>
              </a:p>
            </p:txBody>
          </p:sp>
          <p:sp>
            <p:nvSpPr>
              <p:cNvPr id="281" name="Rectangle 280"/>
              <p:cNvSpPr/>
              <p:nvPr/>
            </p:nvSpPr>
            <p:spPr>
              <a:xfrm>
                <a:off x="5865272" y="4247470"/>
                <a:ext cx="601447" cy="382925"/>
              </a:xfrm>
              <a:prstGeom prst="rect">
                <a:avLst/>
              </a:prstGeom>
            </p:spPr>
            <p:txBody>
              <a:bodyPr wrap="non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21 CFR</a:t>
                </a:r>
              </a:p>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Part 11</a:t>
                </a:r>
              </a:p>
            </p:txBody>
          </p:sp>
          <p:sp>
            <p:nvSpPr>
              <p:cNvPr id="282" name="Rectangle 281"/>
              <p:cNvSpPr/>
              <p:nvPr/>
            </p:nvSpPr>
            <p:spPr>
              <a:xfrm>
                <a:off x="9368524" y="4247470"/>
                <a:ext cx="697627" cy="237629"/>
              </a:xfrm>
              <a:prstGeom prst="rect">
                <a:avLst/>
              </a:prstGeom>
            </p:spPr>
            <p:txBody>
              <a:bodyPr wrap="non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IRS 1075</a:t>
                </a:r>
              </a:p>
            </p:txBody>
          </p:sp>
          <p:pic>
            <p:nvPicPr>
              <p:cNvPr id="283" name="Picture 6" descr="image00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23528" y="3452623"/>
                <a:ext cx="703841" cy="7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 name="Rectangle 283"/>
              <p:cNvSpPr/>
              <p:nvPr/>
            </p:nvSpPr>
            <p:spPr>
              <a:xfrm>
                <a:off x="11081392" y="4247470"/>
                <a:ext cx="788112" cy="382925"/>
              </a:xfrm>
              <a:prstGeom prst="rect">
                <a:avLst/>
              </a:prstGeom>
            </p:spPr>
            <p:txBody>
              <a:bodyPr wrap="square">
                <a:spAutoFit/>
              </a:bodyPr>
              <a:lstStyle/>
              <a:p>
                <a:pPr marL="0" marR="0" lvl="0" indent="0" algn="ctr" defTabSz="582327" rtl="0" eaLnBrk="0" fontAlgn="ctr" latinLnBrk="0" hangingPunct="0">
                  <a:lnSpc>
                    <a:spcPct val="90000"/>
                  </a:lnSpc>
                  <a:spcBef>
                    <a:spcPct val="0"/>
                  </a:spcBef>
                  <a:spcAft>
                    <a:spcPct val="0"/>
                  </a:spcAft>
                  <a:buClrTx/>
                  <a:buSzTx/>
                  <a:buFontTx/>
                  <a:buNone/>
                  <a:tabLst/>
                  <a:defRPr/>
                </a:pPr>
                <a:r>
                  <a:rPr kumimoji="0" lang="en-US" sz="1049"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MS PGothic" panose="020B0600070205080204" pitchFamily="34" charset="-128"/>
                    <a:cs typeface="+mn-cs"/>
                  </a:rPr>
                  <a:t>Section 508 VPAT</a:t>
                </a:r>
              </a:p>
            </p:txBody>
          </p:sp>
        </p:grpSp>
        <p:grpSp>
          <p:nvGrpSpPr>
            <p:cNvPr id="67" name="Group 66"/>
            <p:cNvGrpSpPr/>
            <p:nvPr/>
          </p:nvGrpSpPr>
          <p:grpSpPr>
            <a:xfrm>
              <a:off x="2731445" y="1976585"/>
              <a:ext cx="8954642" cy="1085679"/>
              <a:chOff x="2519321" y="1938043"/>
              <a:chExt cx="8954642" cy="1085679"/>
            </a:xfrm>
          </p:grpSpPr>
          <p:pic>
            <p:nvPicPr>
              <p:cNvPr id="68" name="Picture 14" descr="http://www.theauditpeople.com/sites/default/files/pictures/iso-logo.pn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1599" y="1938043"/>
                <a:ext cx="807886" cy="61040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p:cNvPicPr>
                <a:picLocks noChangeAspect="1"/>
              </p:cNvPicPr>
              <p:nvPr/>
            </p:nvPicPr>
            <p:blipFill>
              <a:blip r:embed="rId18"/>
              <a:stretch>
                <a:fillRect/>
              </a:stretch>
            </p:blipFill>
            <p:spPr>
              <a:xfrm>
                <a:off x="4687686" y="1938043"/>
                <a:ext cx="666748" cy="610402"/>
              </a:xfrm>
              <a:prstGeom prst="rect">
                <a:avLst/>
              </a:prstGeom>
            </p:spPr>
          </p:pic>
          <p:pic>
            <p:nvPicPr>
              <p:cNvPr id="70" name="Picture 69"/>
              <p:cNvPicPr>
                <a:picLocks noChangeAspect="1"/>
              </p:cNvPicPr>
              <p:nvPr/>
            </p:nvPicPr>
            <p:blipFill>
              <a:blip r:embed="rId19"/>
              <a:stretch>
                <a:fillRect/>
              </a:stretch>
            </p:blipFill>
            <p:spPr>
              <a:xfrm>
                <a:off x="2519321" y="1938043"/>
                <a:ext cx="609112" cy="610402"/>
              </a:xfrm>
              <a:prstGeom prst="rect">
                <a:avLst/>
              </a:prstGeom>
            </p:spPr>
          </p:pic>
          <p:pic>
            <p:nvPicPr>
              <p:cNvPr id="71" name="Picture 70"/>
              <p:cNvPicPr>
                <a:picLocks noChangeAspect="1"/>
              </p:cNvPicPr>
              <p:nvPr/>
            </p:nvPicPr>
            <p:blipFill>
              <a:blip r:embed="rId18"/>
              <a:stretch>
                <a:fillRect/>
              </a:stretch>
            </p:blipFill>
            <p:spPr>
              <a:xfrm>
                <a:off x="3593041" y="1938043"/>
                <a:ext cx="666748" cy="610402"/>
              </a:xfrm>
              <a:prstGeom prst="rect">
                <a:avLst/>
              </a:prstGeom>
            </p:spPr>
          </p:pic>
          <p:pic>
            <p:nvPicPr>
              <p:cNvPr id="72" name="Picture 71"/>
              <p:cNvPicPr>
                <a:picLocks noChangeAspect="1"/>
              </p:cNvPicPr>
              <p:nvPr/>
            </p:nvPicPr>
            <p:blipFill>
              <a:blip r:embed="rId20"/>
              <a:stretch>
                <a:fillRect/>
              </a:stretch>
            </p:blipFill>
            <p:spPr>
              <a:xfrm>
                <a:off x="5700028" y="2009248"/>
                <a:ext cx="735635" cy="467992"/>
              </a:xfrm>
              <a:prstGeom prst="rect">
                <a:avLst/>
              </a:prstGeom>
            </p:spPr>
          </p:pic>
          <p:pic>
            <p:nvPicPr>
              <p:cNvPr id="73" name="Picture 72"/>
              <p:cNvPicPr>
                <a:picLocks noChangeAspect="1"/>
              </p:cNvPicPr>
              <p:nvPr/>
            </p:nvPicPr>
            <p:blipFill>
              <a:blip r:embed="rId21"/>
              <a:stretch>
                <a:fillRect/>
              </a:stretch>
            </p:blipFill>
            <p:spPr>
              <a:xfrm>
                <a:off x="6821462" y="2071754"/>
                <a:ext cx="894482" cy="342981"/>
              </a:xfrm>
              <a:prstGeom prst="rect">
                <a:avLst/>
              </a:prstGeom>
            </p:spPr>
          </p:pic>
          <p:pic>
            <p:nvPicPr>
              <p:cNvPr id="74" name="Picture 7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45039" y="1938043"/>
                <a:ext cx="610402" cy="610402"/>
              </a:xfrm>
              <a:prstGeom prst="rect">
                <a:avLst/>
              </a:prstGeom>
            </p:spPr>
          </p:pic>
          <p:sp>
            <p:nvSpPr>
              <p:cNvPr id="75" name="Rectangle 74"/>
              <p:cNvSpPr/>
              <p:nvPr/>
            </p:nvSpPr>
            <p:spPr>
              <a:xfrm>
                <a:off x="2536491" y="2721995"/>
                <a:ext cx="567309" cy="150863"/>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ISO 27001</a:t>
                </a:r>
              </a:p>
            </p:txBody>
          </p:sp>
          <p:sp>
            <p:nvSpPr>
              <p:cNvPr id="76" name="Rectangle 75"/>
              <p:cNvSpPr/>
              <p:nvPr/>
            </p:nvSpPr>
            <p:spPr>
              <a:xfrm>
                <a:off x="5713531" y="2721995"/>
                <a:ext cx="858035" cy="150863"/>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PCI DSS Level 1</a:t>
                </a:r>
              </a:p>
            </p:txBody>
          </p:sp>
          <p:sp>
            <p:nvSpPr>
              <p:cNvPr id="77" name="Rectangle 76"/>
              <p:cNvSpPr/>
              <p:nvPr/>
            </p:nvSpPr>
            <p:spPr>
              <a:xfrm>
                <a:off x="3565527" y="2721995"/>
                <a:ext cx="746459" cy="150863"/>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SOC 1 Type 2</a:t>
                </a:r>
              </a:p>
            </p:txBody>
          </p:sp>
          <p:sp>
            <p:nvSpPr>
              <p:cNvPr id="78" name="Rectangle 77"/>
              <p:cNvSpPr/>
              <p:nvPr/>
            </p:nvSpPr>
            <p:spPr>
              <a:xfrm>
                <a:off x="4657408" y="2721995"/>
                <a:ext cx="746459" cy="150863"/>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SOC 2 Type 2</a:t>
                </a:r>
              </a:p>
            </p:txBody>
          </p:sp>
          <p:sp>
            <p:nvSpPr>
              <p:cNvPr id="79" name="Rectangle 78"/>
              <p:cNvSpPr/>
              <p:nvPr/>
            </p:nvSpPr>
            <p:spPr>
              <a:xfrm>
                <a:off x="8072065" y="2721995"/>
                <a:ext cx="567308" cy="150863"/>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ISO 27018</a:t>
                </a:r>
              </a:p>
            </p:txBody>
          </p:sp>
          <p:sp>
            <p:nvSpPr>
              <p:cNvPr id="80" name="Rectangle 79"/>
              <p:cNvSpPr/>
              <p:nvPr/>
            </p:nvSpPr>
            <p:spPr>
              <a:xfrm>
                <a:off x="6854615" y="2721995"/>
                <a:ext cx="828176" cy="301727"/>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Cloud Controls</a:t>
                </a:r>
                <a:br>
                  <a:rPr lang="en-US" sz="1029" dirty="0">
                    <a:gradFill>
                      <a:gsLst>
                        <a:gs pos="0">
                          <a:srgbClr val="505050"/>
                        </a:gs>
                        <a:gs pos="100000">
                          <a:srgbClr val="505050"/>
                        </a:gs>
                      </a:gsLst>
                      <a:lin ang="5400000" scaled="0"/>
                    </a:gradFill>
                  </a:rPr>
                </a:br>
                <a:r>
                  <a:rPr lang="en-US" sz="1029" dirty="0">
                    <a:gradFill>
                      <a:gsLst>
                        <a:gs pos="0">
                          <a:srgbClr val="505050"/>
                        </a:gs>
                        <a:gs pos="100000">
                          <a:srgbClr val="505050"/>
                        </a:gs>
                      </a:gsLst>
                      <a:lin ang="5400000" scaled="0"/>
                    </a:gradFill>
                  </a:rPr>
                  <a:t>Matrix</a:t>
                </a:r>
              </a:p>
            </p:txBody>
          </p:sp>
          <p:sp>
            <p:nvSpPr>
              <p:cNvPr id="81" name="Rectangle 80"/>
              <p:cNvSpPr/>
              <p:nvPr/>
            </p:nvSpPr>
            <p:spPr>
              <a:xfrm>
                <a:off x="8969774" y="2721995"/>
                <a:ext cx="1167619" cy="301727"/>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Content Delivery and</a:t>
                </a:r>
                <a:br>
                  <a:rPr lang="en-US" sz="1029" dirty="0">
                    <a:gradFill>
                      <a:gsLst>
                        <a:gs pos="0">
                          <a:srgbClr val="505050"/>
                        </a:gs>
                        <a:gs pos="100000">
                          <a:srgbClr val="505050"/>
                        </a:gs>
                      </a:gsLst>
                      <a:lin ang="5400000" scaled="0"/>
                    </a:gradFill>
                  </a:rPr>
                </a:br>
                <a:r>
                  <a:rPr lang="en-US" sz="1029" dirty="0">
                    <a:gradFill>
                      <a:gsLst>
                        <a:gs pos="0">
                          <a:srgbClr val="505050"/>
                        </a:gs>
                        <a:gs pos="100000">
                          <a:srgbClr val="505050"/>
                        </a:gs>
                      </a:gsLst>
                      <a:lin ang="5400000" scaled="0"/>
                    </a:gradFill>
                  </a:rPr>
                  <a:t>Security Association</a:t>
                </a:r>
              </a:p>
            </p:txBody>
          </p:sp>
          <p:sp>
            <p:nvSpPr>
              <p:cNvPr id="82" name="Rectangle 81"/>
              <p:cNvSpPr/>
              <p:nvPr/>
            </p:nvSpPr>
            <p:spPr>
              <a:xfrm>
                <a:off x="10306344" y="2721995"/>
                <a:ext cx="1167619" cy="301727"/>
              </a:xfrm>
              <a:prstGeom prst="rect">
                <a:avLst/>
              </a:prstGeom>
            </p:spPr>
            <p:txBody>
              <a:bodyPr wrap="none" lIns="0" tIns="0" rIns="0" bIns="0">
                <a:noAutofit/>
              </a:bodyPr>
              <a:lstStyle/>
              <a:p>
                <a:pPr algn="ctr" defTabSz="597147" fontAlgn="ctr"/>
                <a:r>
                  <a:rPr lang="en-US" sz="1029" dirty="0">
                    <a:gradFill>
                      <a:gsLst>
                        <a:gs pos="0">
                          <a:srgbClr val="505050"/>
                        </a:gs>
                        <a:gs pos="100000">
                          <a:srgbClr val="505050"/>
                        </a:gs>
                      </a:gsLst>
                      <a:lin ang="5400000" scaled="0"/>
                    </a:gradFill>
                  </a:rPr>
                  <a:t>Shared</a:t>
                </a:r>
              </a:p>
              <a:p>
                <a:pPr algn="ctr" defTabSz="597147" fontAlgn="ctr"/>
                <a:r>
                  <a:rPr lang="en-US" sz="1029" dirty="0">
                    <a:gradFill>
                      <a:gsLst>
                        <a:gs pos="0">
                          <a:srgbClr val="505050"/>
                        </a:gs>
                        <a:gs pos="100000">
                          <a:srgbClr val="505050"/>
                        </a:gs>
                      </a:gsLst>
                      <a:lin ang="5400000" scaled="0"/>
                    </a:gradFill>
                  </a:rPr>
                  <a:t>Assessments</a:t>
                </a:r>
              </a:p>
            </p:txBody>
          </p:sp>
          <p:pic>
            <p:nvPicPr>
              <p:cNvPr id="83" name="Picture 8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465185" y="2019731"/>
                <a:ext cx="849936" cy="420638"/>
              </a:xfrm>
              <a:prstGeom prst="rect">
                <a:avLst/>
              </a:prstGeom>
            </p:spPr>
          </p:pic>
        </p:grpSp>
        <p:grpSp>
          <p:nvGrpSpPr>
            <p:cNvPr id="134" name="Group 133"/>
            <p:cNvGrpSpPr/>
            <p:nvPr/>
          </p:nvGrpSpPr>
          <p:grpSpPr>
            <a:xfrm>
              <a:off x="2419305" y="4918891"/>
              <a:ext cx="9578922" cy="1240382"/>
              <a:chOff x="2197351" y="4814116"/>
              <a:chExt cx="9578922" cy="1240382"/>
            </a:xfrm>
          </p:grpSpPr>
          <p:sp>
            <p:nvSpPr>
              <p:cNvPr id="135" name="Rectangle 134"/>
              <p:cNvSpPr/>
              <p:nvPr/>
            </p:nvSpPr>
            <p:spPr>
              <a:xfrm>
                <a:off x="2197351" y="5487035"/>
                <a:ext cx="1129567" cy="407330"/>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European Union</a:t>
                </a:r>
              </a:p>
              <a:p>
                <a:pPr algn="ctr" defTabSz="570965" fontAlgn="ctr"/>
                <a:r>
                  <a:rPr lang="en-US" sz="1029" dirty="0">
                    <a:gradFill>
                      <a:gsLst>
                        <a:gs pos="83000">
                          <a:schemeClr val="bg1"/>
                        </a:gs>
                        <a:gs pos="100000">
                          <a:schemeClr val="bg1"/>
                        </a:gs>
                      </a:gsLst>
                      <a:lin ang="5400000" scaled="1"/>
                    </a:gradFill>
                  </a:rPr>
                  <a:t>Model Clauses</a:t>
                </a:r>
              </a:p>
            </p:txBody>
          </p:sp>
          <p:grpSp>
            <p:nvGrpSpPr>
              <p:cNvPr id="136" name="Group 135"/>
              <p:cNvGrpSpPr/>
              <p:nvPr/>
            </p:nvGrpSpPr>
            <p:grpSpPr>
              <a:xfrm>
                <a:off x="2358769" y="4814116"/>
                <a:ext cx="9417504" cy="1240382"/>
                <a:chOff x="2358769" y="4814116"/>
                <a:chExt cx="9417504" cy="1240382"/>
              </a:xfrm>
            </p:grpSpPr>
            <p:pic>
              <p:nvPicPr>
                <p:cNvPr id="137" name="Picture 136"/>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4888167" y="4936078"/>
                  <a:ext cx="576702" cy="374283"/>
                </a:xfrm>
                <a:prstGeom prst="rect">
                  <a:avLst/>
                </a:prstGeom>
              </p:spPr>
            </p:pic>
            <p:sp>
              <p:nvSpPr>
                <p:cNvPr id="138" name="Rectangle 137"/>
                <p:cNvSpPr/>
                <p:nvPr/>
              </p:nvSpPr>
              <p:spPr>
                <a:xfrm>
                  <a:off x="3784259" y="5487035"/>
                  <a:ext cx="1118712" cy="567463"/>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United Kingdom </a:t>
                  </a:r>
                </a:p>
                <a:p>
                  <a:pPr algn="ctr" defTabSz="570965" fontAlgn="ctr"/>
                  <a:r>
                    <a:rPr lang="en-US" sz="1029" dirty="0">
                      <a:gradFill>
                        <a:gsLst>
                          <a:gs pos="83000">
                            <a:schemeClr val="bg1"/>
                          </a:gs>
                          <a:gs pos="100000">
                            <a:schemeClr val="bg1"/>
                          </a:gs>
                        </a:gsLst>
                        <a:lin ang="5400000" scaled="1"/>
                      </a:gradFill>
                    </a:rPr>
                    <a:t>G-Cloud</a:t>
                  </a:r>
                </a:p>
              </p:txBody>
            </p:sp>
            <p:pic>
              <p:nvPicPr>
                <p:cNvPr id="139" name="Picture 13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24425" y="4960051"/>
                  <a:ext cx="997139" cy="326336"/>
                </a:xfrm>
                <a:prstGeom prst="rect">
                  <a:avLst/>
                </a:prstGeom>
              </p:spPr>
            </p:pic>
            <p:sp>
              <p:nvSpPr>
                <p:cNvPr id="140" name="Rectangle 139"/>
                <p:cNvSpPr/>
                <p:nvPr/>
              </p:nvSpPr>
              <p:spPr>
                <a:xfrm>
                  <a:off x="7135155" y="5487035"/>
                  <a:ext cx="1175682" cy="409086"/>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Singapore</a:t>
                  </a:r>
                </a:p>
                <a:p>
                  <a:pPr algn="ctr" defTabSz="570965" fontAlgn="ctr"/>
                  <a:r>
                    <a:rPr lang="en-US" sz="1029" dirty="0">
                      <a:gradFill>
                        <a:gsLst>
                          <a:gs pos="83000">
                            <a:schemeClr val="bg1"/>
                          </a:gs>
                          <a:gs pos="100000">
                            <a:schemeClr val="bg1"/>
                          </a:gs>
                        </a:gsLst>
                        <a:lin ang="5400000" scaled="1"/>
                      </a:gradFill>
                    </a:rPr>
                    <a:t>MTCS Level 3 </a:t>
                  </a:r>
                </a:p>
              </p:txBody>
            </p:sp>
            <p:pic>
              <p:nvPicPr>
                <p:cNvPr id="141" name="Picture 4" descr="image00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440073" y="4913018"/>
                  <a:ext cx="677320" cy="4204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41"/>
                <p:cNvSpPr/>
                <p:nvPr/>
              </p:nvSpPr>
              <p:spPr>
                <a:xfrm>
                  <a:off x="8203215" y="5487035"/>
                  <a:ext cx="957835" cy="565737"/>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Australian Signals </a:t>
                  </a:r>
                </a:p>
                <a:p>
                  <a:pPr algn="ctr" defTabSz="570965" fontAlgn="ctr"/>
                  <a:r>
                    <a:rPr lang="en-US" sz="1029" dirty="0">
                      <a:gradFill>
                        <a:gsLst>
                          <a:gs pos="83000">
                            <a:schemeClr val="bg1"/>
                          </a:gs>
                          <a:gs pos="100000">
                            <a:schemeClr val="bg1"/>
                          </a:gs>
                        </a:gsLst>
                        <a:lin ang="5400000" scaled="1"/>
                      </a:gradFill>
                    </a:rPr>
                    <a:t>Directorate</a:t>
                  </a:r>
                </a:p>
              </p:txBody>
            </p:sp>
            <p:pic>
              <p:nvPicPr>
                <p:cNvPr id="143" name="Picture 14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72651" y="4852257"/>
                  <a:ext cx="541925" cy="541925"/>
                </a:xfrm>
                <a:prstGeom prst="rect">
                  <a:avLst/>
                </a:prstGeom>
              </p:spPr>
            </p:pic>
            <p:pic>
              <p:nvPicPr>
                <p:cNvPr id="144" name="Picture 143" descr="http://ts1.mm.bing.net/th?&amp;id=HN.607999990459468225&amp;w=300&amp;h=300&amp;c=0&amp;pid=1.9&amp;rs=0&amp;p=0"/>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188084" y="4842576"/>
                  <a:ext cx="580719" cy="561287"/>
                </a:xfrm>
                <a:prstGeom prst="rect">
                  <a:avLst/>
                </a:prstGeom>
                <a:noFill/>
                <a:ln>
                  <a:noFill/>
                </a:ln>
              </p:spPr>
            </p:pic>
            <p:pic>
              <p:nvPicPr>
                <p:cNvPr id="145" name="Picture 144" descr="IRAP logo">
                  <a:hlinkClick r:id="rId29"/>
                </p:cNvPr>
                <p:cNvPicPr/>
                <p:nvPr/>
              </p:nvPicPr>
              <p:blipFill>
                <a:blip r:embed="rId30">
                  <a:extLst>
                    <a:ext uri="{28A0092B-C50C-407E-A947-70E740481C1C}">
                      <a14:useLocalDpi xmlns:a14="http://schemas.microsoft.com/office/drawing/2010/main" val="0"/>
                    </a:ext>
                  </a:extLst>
                </a:blip>
                <a:srcRect/>
                <a:stretch>
                  <a:fillRect/>
                </a:stretch>
              </p:blipFill>
              <p:spPr bwMode="auto">
                <a:xfrm>
                  <a:off x="8291637" y="4874918"/>
                  <a:ext cx="780991" cy="496606"/>
                </a:xfrm>
                <a:prstGeom prst="rect">
                  <a:avLst/>
                </a:prstGeom>
                <a:noFill/>
                <a:ln>
                  <a:noFill/>
                </a:ln>
              </p:spPr>
            </p:pic>
            <p:pic>
              <p:nvPicPr>
                <p:cNvPr id="146" name="Picture 14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331269" y="5002216"/>
                  <a:ext cx="589752" cy="242007"/>
                </a:xfrm>
                <a:prstGeom prst="rect">
                  <a:avLst/>
                </a:prstGeom>
              </p:spPr>
            </p:pic>
            <p:pic>
              <p:nvPicPr>
                <p:cNvPr id="147" name="Picture 146" descr="FISC : The Center for Financial Industry Infomation System">
                  <a:hlinkClick r:id="rId32" tooltip="&quot;FISC HOME&quot;"/>
                </p:cNvPr>
                <p:cNvPicPr/>
                <p:nvPr/>
              </p:nvPicPr>
              <p:blipFill rotWithShape="1">
                <a:blip r:embed="rId33">
                  <a:extLst>
                    <a:ext uri="{28A0092B-C50C-407E-A947-70E740481C1C}">
                      <a14:useLocalDpi xmlns:a14="http://schemas.microsoft.com/office/drawing/2010/main" val="0"/>
                    </a:ext>
                  </a:extLst>
                </a:blip>
                <a:srcRect r="68254"/>
                <a:stretch/>
              </p:blipFill>
              <p:spPr bwMode="auto">
                <a:xfrm>
                  <a:off x="9875423" y="4954801"/>
                  <a:ext cx="911667" cy="377203"/>
                </a:xfrm>
                <a:prstGeom prst="rect">
                  <a:avLst/>
                </a:prstGeom>
                <a:noFill/>
                <a:ln>
                  <a:noFill/>
                </a:ln>
              </p:spPr>
            </p:pic>
            <p:sp>
              <p:nvSpPr>
                <p:cNvPr id="148" name="Rectangle 147"/>
                <p:cNvSpPr/>
                <p:nvPr/>
              </p:nvSpPr>
              <p:spPr>
                <a:xfrm>
                  <a:off x="9759775" y="5487035"/>
                  <a:ext cx="1152034" cy="567463"/>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Japan</a:t>
                  </a:r>
                </a:p>
                <a:p>
                  <a:pPr algn="ctr" defTabSz="570965" fontAlgn="ctr"/>
                  <a:r>
                    <a:rPr lang="en-US" sz="1029" dirty="0">
                      <a:gradFill>
                        <a:gsLst>
                          <a:gs pos="83000">
                            <a:schemeClr val="bg1"/>
                          </a:gs>
                          <a:gs pos="100000">
                            <a:schemeClr val="bg1"/>
                          </a:gs>
                        </a:gsLst>
                        <a:lin ang="5400000" scaled="1"/>
                      </a:gradFill>
                    </a:rPr>
                    <a:t>Financial Services</a:t>
                  </a:r>
                </a:p>
              </p:txBody>
            </p:sp>
            <p:pic>
              <p:nvPicPr>
                <p:cNvPr id="149" name="Picture 8" descr="image00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20659" y="4818257"/>
                  <a:ext cx="609928" cy="60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Rectangle 149"/>
                <p:cNvSpPr/>
                <p:nvPr/>
              </p:nvSpPr>
              <p:spPr>
                <a:xfrm>
                  <a:off x="4516357" y="5487035"/>
                  <a:ext cx="1320319" cy="567463"/>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China Multi</a:t>
                  </a:r>
                </a:p>
                <a:p>
                  <a:pPr algn="ctr" defTabSz="570965" fontAlgn="ctr"/>
                  <a:r>
                    <a:rPr lang="en-US" sz="1029" dirty="0">
                      <a:gradFill>
                        <a:gsLst>
                          <a:gs pos="83000">
                            <a:schemeClr val="bg1"/>
                          </a:gs>
                          <a:gs pos="100000">
                            <a:schemeClr val="bg1"/>
                          </a:gs>
                        </a:gsLst>
                        <a:lin ang="5400000" scaled="1"/>
                      </a:gradFill>
                    </a:rPr>
                    <a:t>Layer Protection Scheme</a:t>
                  </a:r>
                </a:p>
              </p:txBody>
            </p:sp>
            <p:sp>
              <p:nvSpPr>
                <p:cNvPr id="151" name="Rectangle 150"/>
                <p:cNvSpPr/>
                <p:nvPr/>
              </p:nvSpPr>
              <p:spPr>
                <a:xfrm>
                  <a:off x="6416230" y="5487035"/>
                  <a:ext cx="725005" cy="409086"/>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China</a:t>
                  </a:r>
                </a:p>
                <a:p>
                  <a:pPr algn="ctr" defTabSz="570965" fontAlgn="ctr"/>
                  <a:r>
                    <a:rPr lang="en-US" sz="1029" dirty="0">
                      <a:gradFill>
                        <a:gsLst>
                          <a:gs pos="83000">
                            <a:schemeClr val="bg1"/>
                          </a:gs>
                          <a:gs pos="100000">
                            <a:schemeClr val="bg1"/>
                          </a:gs>
                        </a:gsLst>
                        <a:lin ang="5400000" scaled="1"/>
                      </a:gradFill>
                    </a:rPr>
                    <a:t>CCCPPF</a:t>
                  </a:r>
                </a:p>
              </p:txBody>
            </p:sp>
            <p:sp>
              <p:nvSpPr>
                <p:cNvPr id="152" name="Rectangle 151"/>
                <p:cNvSpPr/>
                <p:nvPr/>
              </p:nvSpPr>
              <p:spPr>
                <a:xfrm>
                  <a:off x="8927190" y="5487035"/>
                  <a:ext cx="1102500" cy="567463"/>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 New </a:t>
                  </a:r>
                </a:p>
                <a:p>
                  <a:pPr algn="ctr" defTabSz="570965" fontAlgn="ctr"/>
                  <a:r>
                    <a:rPr lang="en-US" sz="1029" dirty="0">
                      <a:gradFill>
                        <a:gsLst>
                          <a:gs pos="83000">
                            <a:schemeClr val="bg1"/>
                          </a:gs>
                          <a:gs pos="100000">
                            <a:schemeClr val="bg1"/>
                          </a:gs>
                        </a:gsLst>
                        <a:lin ang="5400000" scaled="1"/>
                      </a:gradFill>
                    </a:rPr>
                    <a:t>Zealand </a:t>
                  </a:r>
                </a:p>
                <a:p>
                  <a:pPr algn="ctr" defTabSz="570965" fontAlgn="ctr"/>
                  <a:r>
                    <a:rPr lang="en-US" sz="1029" dirty="0">
                      <a:gradFill>
                        <a:gsLst>
                          <a:gs pos="83000">
                            <a:schemeClr val="bg1"/>
                          </a:gs>
                          <a:gs pos="100000">
                            <a:schemeClr val="bg1"/>
                          </a:gs>
                        </a:gsLst>
                        <a:lin ang="5400000" scaled="1"/>
                      </a:gradFill>
                    </a:rPr>
                    <a:t>GCIO</a:t>
                  </a:r>
                </a:p>
              </p:txBody>
            </p:sp>
            <p:sp>
              <p:nvSpPr>
                <p:cNvPr id="153" name="Rectangle 152"/>
                <p:cNvSpPr/>
                <p:nvPr/>
              </p:nvSpPr>
              <p:spPr>
                <a:xfrm>
                  <a:off x="5635812" y="5487035"/>
                  <a:ext cx="759061" cy="407330"/>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China</a:t>
                  </a:r>
                </a:p>
                <a:p>
                  <a:pPr algn="ctr" defTabSz="570965" fontAlgn="ctr"/>
                  <a:r>
                    <a:rPr lang="en-US" sz="1029" dirty="0">
                      <a:gradFill>
                        <a:gsLst>
                          <a:gs pos="83000">
                            <a:schemeClr val="bg1"/>
                          </a:gs>
                          <a:gs pos="100000">
                            <a:schemeClr val="bg1"/>
                          </a:gs>
                        </a:gsLst>
                        <a:lin ang="5400000" scaled="1"/>
                      </a:gradFill>
                    </a:rPr>
                    <a:t>GB 18030</a:t>
                  </a:r>
                </a:p>
              </p:txBody>
            </p:sp>
            <p:pic>
              <p:nvPicPr>
                <p:cNvPr id="154" name="Picture 15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358769" y="4843701"/>
                  <a:ext cx="806731" cy="559038"/>
                </a:xfrm>
                <a:prstGeom prst="rect">
                  <a:avLst/>
                </a:prstGeom>
              </p:spPr>
            </p:pic>
            <p:sp>
              <p:nvSpPr>
                <p:cNvPr id="155" name="Rectangle 154"/>
                <p:cNvSpPr/>
                <p:nvPr/>
              </p:nvSpPr>
              <p:spPr>
                <a:xfrm>
                  <a:off x="3266115" y="5487035"/>
                  <a:ext cx="720058" cy="409086"/>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EU Safe Harbor</a:t>
                  </a:r>
                </a:p>
              </p:txBody>
            </p:sp>
            <p:sp>
              <p:nvSpPr>
                <p:cNvPr id="156" name="Rectangle 155"/>
                <p:cNvSpPr/>
                <p:nvPr/>
              </p:nvSpPr>
              <p:spPr>
                <a:xfrm>
                  <a:off x="10624239" y="5511527"/>
                  <a:ext cx="1152034" cy="409086"/>
                </a:xfrm>
                <a:prstGeom prst="rect">
                  <a:avLst/>
                </a:prstGeom>
              </p:spPr>
              <p:txBody>
                <a:bodyPr wrap="square">
                  <a:spAutoFit/>
                </a:bodyPr>
                <a:lstStyle/>
                <a:p>
                  <a:pPr algn="ctr" defTabSz="570965" fontAlgn="ctr"/>
                  <a:r>
                    <a:rPr lang="en-US" sz="1029" dirty="0">
                      <a:gradFill>
                        <a:gsLst>
                          <a:gs pos="83000">
                            <a:schemeClr val="bg1"/>
                          </a:gs>
                          <a:gs pos="100000">
                            <a:schemeClr val="bg1"/>
                          </a:gs>
                        </a:gsLst>
                        <a:lin ang="5400000" scaled="1"/>
                      </a:gradFill>
                    </a:rPr>
                    <a:t>ENISA</a:t>
                  </a:r>
                </a:p>
                <a:p>
                  <a:pPr algn="ctr" defTabSz="570965" fontAlgn="ctr"/>
                  <a:r>
                    <a:rPr lang="en-US" sz="1029" dirty="0">
                      <a:gradFill>
                        <a:gsLst>
                          <a:gs pos="83000">
                            <a:schemeClr val="bg1"/>
                          </a:gs>
                          <a:gs pos="100000">
                            <a:schemeClr val="bg1"/>
                          </a:gs>
                        </a:gsLst>
                        <a:lin ang="5400000" scaled="1"/>
                      </a:gradFill>
                    </a:rPr>
                    <a:t>IAF</a:t>
                  </a:r>
                </a:p>
              </p:txBody>
            </p:sp>
            <p:pic>
              <p:nvPicPr>
                <p:cNvPr id="157" name="Picture 15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947195" y="4814116"/>
                  <a:ext cx="640009" cy="604168"/>
                </a:xfrm>
                <a:prstGeom prst="rect">
                  <a:avLst/>
                </a:prstGeom>
              </p:spPr>
            </p:pic>
          </p:grpSp>
        </p:grpSp>
      </p:grpSp>
    </p:spTree>
    <p:extLst>
      <p:ext uri="{BB962C8B-B14F-4D97-AF65-F5344CB8AC3E}">
        <p14:creationId xmlns:p14="http://schemas.microsoft.com/office/powerpoint/2010/main" val="17155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Speaker Name</a:t>
            </a:r>
            <a:endParaRPr lang="en-US" dirty="0"/>
          </a:p>
        </p:txBody>
      </p:sp>
      <p:sp>
        <p:nvSpPr>
          <p:cNvPr id="3" name="Title 2"/>
          <p:cNvSpPr>
            <a:spLocks noGrp="1"/>
          </p:cNvSpPr>
          <p:nvPr>
            <p:ph type="title"/>
          </p:nvPr>
        </p:nvSpPr>
        <p:spPr/>
        <p:txBody>
          <a:bodyPr/>
          <a:lstStyle/>
          <a:p>
            <a:r>
              <a:rPr lang="en-US"/>
              <a:t>Presentation title</a:t>
            </a:r>
            <a:endParaRPr lang="en-US" dirty="0"/>
          </a:p>
        </p:txBody>
      </p:sp>
      <p:sp>
        <p:nvSpPr>
          <p:cNvPr id="5" name="Rectangle 4"/>
          <p:cNvSpPr/>
          <p:nvPr/>
        </p:nvSpPr>
        <p:spPr bwMode="auto">
          <a:xfrm>
            <a:off x="0" y="2075928"/>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7828901" y="2061639"/>
            <a:ext cx="4607573" cy="69969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94" y="67827"/>
            <a:ext cx="4646481" cy="6926698"/>
          </a:xfrm>
          <a:prstGeom prst="rect">
            <a:avLst/>
          </a:prstGeom>
        </p:spPr>
      </p:pic>
      <p:sp>
        <p:nvSpPr>
          <p:cNvPr id="7" name="TextBox 6"/>
          <p:cNvSpPr txBox="1"/>
          <p:nvPr/>
        </p:nvSpPr>
        <p:spPr>
          <a:xfrm>
            <a:off x="274703" y="2279442"/>
            <a:ext cx="8276130" cy="1375761"/>
          </a:xfrm>
          <a:prstGeom prst="rect">
            <a:avLst/>
          </a:prstGeom>
          <a:noFill/>
        </p:spPr>
        <p:txBody>
          <a:bodyPr wrap="square" lIns="182880" tIns="146304" rIns="182880" bIns="146304" rtlCol="0">
            <a:spAutoFit/>
          </a:bodyPr>
          <a:lstStyle/>
          <a:p>
            <a:pPr>
              <a:lnSpc>
                <a:spcPct val="90000"/>
              </a:lnSpc>
              <a:spcAft>
                <a:spcPts val="600"/>
              </a:spcAft>
            </a:pPr>
            <a:r>
              <a:rPr lang="en-US" sz="4600" b="1" dirty="0">
                <a:gradFill>
                  <a:gsLst>
                    <a:gs pos="83000">
                      <a:schemeClr val="bg1"/>
                    </a:gs>
                    <a:gs pos="100000">
                      <a:schemeClr val="bg1"/>
                    </a:gs>
                  </a:gsLst>
                  <a:lin ang="5400000" scaled="1"/>
                </a:gradFill>
                <a:latin typeface="+mj-lt"/>
              </a:rPr>
              <a:t>Module 2</a:t>
            </a:r>
            <a:br>
              <a:rPr lang="en-US" sz="5400" dirty="0">
                <a:gradFill>
                  <a:gsLst>
                    <a:gs pos="83000">
                      <a:schemeClr val="bg1"/>
                    </a:gs>
                    <a:gs pos="100000">
                      <a:schemeClr val="bg1"/>
                    </a:gs>
                  </a:gsLst>
                  <a:lin ang="5400000" scaled="1"/>
                </a:gradFill>
                <a:latin typeface="+mj-lt"/>
              </a:rPr>
            </a:br>
            <a:r>
              <a:rPr lang="en-US" sz="3200" dirty="0">
                <a:gradFill>
                  <a:gsLst>
                    <a:gs pos="83000">
                      <a:schemeClr val="bg1"/>
                    </a:gs>
                    <a:gs pos="100000">
                      <a:schemeClr val="bg1"/>
                    </a:gs>
                  </a:gsLst>
                  <a:lin ang="5400000" scaled="1"/>
                </a:gradFill>
                <a:latin typeface="+mj-lt"/>
              </a:rPr>
              <a:t>Azure Infrastructure</a:t>
            </a:r>
          </a:p>
        </p:txBody>
      </p:sp>
      <p:sp>
        <p:nvSpPr>
          <p:cNvPr id="11" name="TextBox 10"/>
          <p:cNvSpPr txBox="1"/>
          <p:nvPr/>
        </p:nvSpPr>
        <p:spPr>
          <a:xfrm>
            <a:off x="229842" y="5277067"/>
            <a:ext cx="3276314" cy="634020"/>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1250">
                      <a:schemeClr val="bg1"/>
                    </a:gs>
                    <a:gs pos="100000">
                      <a:schemeClr val="bg1"/>
                    </a:gs>
                  </a:gsLst>
                  <a:lin ang="5400000" scaled="0"/>
                </a:gradFill>
              </a:rPr>
              <a:t>IT Innovation Series</a:t>
            </a:r>
          </a:p>
        </p:txBody>
      </p:sp>
      <p:sp>
        <p:nvSpPr>
          <p:cNvPr id="12" name="TextBox 11"/>
          <p:cNvSpPr txBox="1"/>
          <p:nvPr/>
        </p:nvSpPr>
        <p:spPr>
          <a:xfrm>
            <a:off x="5781554" y="5268067"/>
            <a:ext cx="3276314" cy="63402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1250">
                      <a:schemeClr val="bg1"/>
                    </a:gs>
                    <a:gs pos="100000">
                      <a:schemeClr val="bg1"/>
                    </a:gs>
                  </a:gsLst>
                  <a:lin ang="5400000" scaled="0"/>
                </a:gradFill>
              </a:rPr>
              <a:t>#</a:t>
            </a:r>
            <a:r>
              <a:rPr lang="en-US" sz="2400" dirty="0" err="1">
                <a:gradFill>
                  <a:gsLst>
                    <a:gs pos="1250">
                      <a:schemeClr val="bg1"/>
                    </a:gs>
                    <a:gs pos="100000">
                      <a:schemeClr val="bg1"/>
                    </a:gs>
                  </a:gsLst>
                  <a:lin ang="5400000" scaled="0"/>
                </a:gradFill>
              </a:rPr>
              <a:t>InnovateIT</a:t>
            </a:r>
            <a:endParaRPr lang="en-US" sz="2400" dirty="0">
              <a:gradFill>
                <a:gsLst>
                  <a:gs pos="1250">
                    <a:schemeClr val="bg1"/>
                  </a:gs>
                  <a:gs pos="100000">
                    <a:schemeClr val="bg1"/>
                  </a:gs>
                </a:gsLst>
                <a:lin ang="5400000" scaled="0"/>
              </a:gradFill>
            </a:endParaRPr>
          </a:p>
        </p:txBody>
      </p:sp>
    </p:spTree>
    <p:extLst>
      <p:ext uri="{BB962C8B-B14F-4D97-AF65-F5344CB8AC3E}">
        <p14:creationId xmlns:p14="http://schemas.microsoft.com/office/powerpoint/2010/main" val="181994058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bwMode="auto">
          <a:xfrm>
            <a:off x="1" y="0"/>
            <a:ext cx="6223000" cy="6994525"/>
          </a:xfrm>
          <a:prstGeom prst="rect">
            <a:avLst/>
          </a:prstGeom>
          <a:solidFill>
            <a:schemeClr val="accent5">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txBox="1">
            <a:spLocks/>
          </p:cNvSpPr>
          <p:nvPr/>
        </p:nvSpPr>
        <p:spPr>
          <a:xfrm>
            <a:off x="6223001" y="3038475"/>
            <a:ext cx="6213474" cy="917575"/>
          </a:xfrm>
          <a:prstGeom prst="rect">
            <a:avLst/>
          </a:prstGeom>
        </p:spPr>
        <p:txBody>
          <a:bodyPr lIns="182880" tIns="91440" rIns="146304" bIns="91440"/>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spc="120" dirty="0">
                <a:gradFill>
                  <a:gsLst>
                    <a:gs pos="0">
                      <a:srgbClr val="96BB11"/>
                    </a:gs>
                    <a:gs pos="100000">
                      <a:srgbClr val="96BB11"/>
                    </a:gs>
                  </a:gsLst>
                  <a:lin ang="5400000" scaled="1"/>
                </a:gradFill>
                <a:latin typeface="Segoe UI"/>
                <a:ea typeface="Segoe UI Black" panose="020B0A02040204020203" pitchFamily="34" charset="0"/>
                <a:cs typeface="Segoe UI Black" panose="020B0A02040204020203" pitchFamily="34" charset="0"/>
              </a:rPr>
              <a:t>EMPOWERING YOU</a:t>
            </a:r>
          </a:p>
        </p:txBody>
      </p:sp>
      <p:sp>
        <p:nvSpPr>
          <p:cNvPr id="3" name="Freeform 2"/>
          <p:cNvSpPr/>
          <p:nvPr/>
        </p:nvSpPr>
        <p:spPr bwMode="auto">
          <a:xfrm>
            <a:off x="0" y="-93785"/>
            <a:ext cx="12449908" cy="7057293"/>
          </a:xfrm>
          <a:custGeom>
            <a:avLst/>
            <a:gdLst>
              <a:gd name="connsiteX0" fmla="*/ 0 w 12449908"/>
              <a:gd name="connsiteY0" fmla="*/ 0 h 7057293"/>
              <a:gd name="connsiteX1" fmla="*/ 0 w 12449908"/>
              <a:gd name="connsiteY1" fmla="*/ 0 h 7057293"/>
              <a:gd name="connsiteX2" fmla="*/ 70338 w 12449908"/>
              <a:gd name="connsiteY2" fmla="*/ 515816 h 7057293"/>
              <a:gd name="connsiteX3" fmla="*/ 187569 w 12449908"/>
              <a:gd name="connsiteY3" fmla="*/ 703385 h 7057293"/>
              <a:gd name="connsiteX4" fmla="*/ 257908 w 12449908"/>
              <a:gd name="connsiteY4" fmla="*/ 937847 h 7057293"/>
              <a:gd name="connsiteX5" fmla="*/ 328246 w 12449908"/>
              <a:gd name="connsiteY5" fmla="*/ 1055077 h 7057293"/>
              <a:gd name="connsiteX6" fmla="*/ 351692 w 12449908"/>
              <a:gd name="connsiteY6" fmla="*/ 1125416 h 7057293"/>
              <a:gd name="connsiteX7" fmla="*/ 398585 w 12449908"/>
              <a:gd name="connsiteY7" fmla="*/ 1219200 h 7057293"/>
              <a:gd name="connsiteX8" fmla="*/ 375138 w 12449908"/>
              <a:gd name="connsiteY8" fmla="*/ 2321170 h 7057293"/>
              <a:gd name="connsiteX9" fmla="*/ 351692 w 12449908"/>
              <a:gd name="connsiteY9" fmla="*/ 2508739 h 7057293"/>
              <a:gd name="connsiteX10" fmla="*/ 304800 w 12449908"/>
              <a:gd name="connsiteY10" fmla="*/ 2625970 h 7057293"/>
              <a:gd name="connsiteX11" fmla="*/ 281354 w 12449908"/>
              <a:gd name="connsiteY11" fmla="*/ 2696308 h 7057293"/>
              <a:gd name="connsiteX12" fmla="*/ 257908 w 12449908"/>
              <a:gd name="connsiteY12" fmla="*/ 2813539 h 7057293"/>
              <a:gd name="connsiteX13" fmla="*/ 187569 w 12449908"/>
              <a:gd name="connsiteY13" fmla="*/ 2977662 h 7057293"/>
              <a:gd name="connsiteX14" fmla="*/ 140677 w 12449908"/>
              <a:gd name="connsiteY14" fmla="*/ 3235570 h 7057293"/>
              <a:gd name="connsiteX15" fmla="*/ 93785 w 12449908"/>
              <a:gd name="connsiteY15" fmla="*/ 3446585 h 7057293"/>
              <a:gd name="connsiteX16" fmla="*/ 46892 w 12449908"/>
              <a:gd name="connsiteY16" fmla="*/ 4267200 h 7057293"/>
              <a:gd name="connsiteX17" fmla="*/ 70338 w 12449908"/>
              <a:gd name="connsiteY17" fmla="*/ 5322277 h 7057293"/>
              <a:gd name="connsiteX18" fmla="*/ 93785 w 12449908"/>
              <a:gd name="connsiteY18" fmla="*/ 5533293 h 7057293"/>
              <a:gd name="connsiteX19" fmla="*/ 117231 w 12449908"/>
              <a:gd name="connsiteY19" fmla="*/ 6424247 h 7057293"/>
              <a:gd name="connsiteX20" fmla="*/ 93785 w 12449908"/>
              <a:gd name="connsiteY20" fmla="*/ 6658708 h 7057293"/>
              <a:gd name="connsiteX21" fmla="*/ 23446 w 12449908"/>
              <a:gd name="connsiteY21" fmla="*/ 6940062 h 7057293"/>
              <a:gd name="connsiteX22" fmla="*/ 23446 w 12449908"/>
              <a:gd name="connsiteY22" fmla="*/ 7057293 h 7057293"/>
              <a:gd name="connsiteX23" fmla="*/ 23446 w 12449908"/>
              <a:gd name="connsiteY23" fmla="*/ 7057293 h 7057293"/>
              <a:gd name="connsiteX24" fmla="*/ 234462 w 12449908"/>
              <a:gd name="connsiteY24" fmla="*/ 7010400 h 7057293"/>
              <a:gd name="connsiteX25" fmla="*/ 328246 w 12449908"/>
              <a:gd name="connsiteY25" fmla="*/ 6986954 h 7057293"/>
              <a:gd name="connsiteX26" fmla="*/ 492369 w 12449908"/>
              <a:gd name="connsiteY26" fmla="*/ 6893170 h 7057293"/>
              <a:gd name="connsiteX27" fmla="*/ 703385 w 12449908"/>
              <a:gd name="connsiteY27" fmla="*/ 6846277 h 7057293"/>
              <a:gd name="connsiteX28" fmla="*/ 914400 w 12449908"/>
              <a:gd name="connsiteY28" fmla="*/ 6775939 h 7057293"/>
              <a:gd name="connsiteX29" fmla="*/ 1406769 w 12449908"/>
              <a:gd name="connsiteY29" fmla="*/ 6588370 h 7057293"/>
              <a:gd name="connsiteX30" fmla="*/ 1688123 w 12449908"/>
              <a:gd name="connsiteY30" fmla="*/ 6494585 h 7057293"/>
              <a:gd name="connsiteX31" fmla="*/ 1969477 w 12449908"/>
              <a:gd name="connsiteY31" fmla="*/ 6447693 h 7057293"/>
              <a:gd name="connsiteX32" fmla="*/ 2203938 w 12449908"/>
              <a:gd name="connsiteY32" fmla="*/ 6377354 h 7057293"/>
              <a:gd name="connsiteX33" fmla="*/ 2485292 w 12449908"/>
              <a:gd name="connsiteY33" fmla="*/ 6307016 h 7057293"/>
              <a:gd name="connsiteX34" fmla="*/ 2649415 w 12449908"/>
              <a:gd name="connsiteY34" fmla="*/ 6260123 h 7057293"/>
              <a:gd name="connsiteX35" fmla="*/ 3141785 w 12449908"/>
              <a:gd name="connsiteY35" fmla="*/ 6213231 h 7057293"/>
              <a:gd name="connsiteX36" fmla="*/ 3235569 w 12449908"/>
              <a:gd name="connsiteY36" fmla="*/ 6142893 h 7057293"/>
              <a:gd name="connsiteX37" fmla="*/ 3399692 w 12449908"/>
              <a:gd name="connsiteY37" fmla="*/ 6096000 h 7057293"/>
              <a:gd name="connsiteX38" fmla="*/ 3563815 w 12449908"/>
              <a:gd name="connsiteY38" fmla="*/ 6049108 h 7057293"/>
              <a:gd name="connsiteX39" fmla="*/ 3681046 w 12449908"/>
              <a:gd name="connsiteY39" fmla="*/ 5978770 h 7057293"/>
              <a:gd name="connsiteX40" fmla="*/ 3915508 w 12449908"/>
              <a:gd name="connsiteY40" fmla="*/ 5884985 h 7057293"/>
              <a:gd name="connsiteX41" fmla="*/ 4009292 w 12449908"/>
              <a:gd name="connsiteY41" fmla="*/ 5861539 h 7057293"/>
              <a:gd name="connsiteX42" fmla="*/ 4103077 w 12449908"/>
              <a:gd name="connsiteY42" fmla="*/ 5814647 h 7057293"/>
              <a:gd name="connsiteX43" fmla="*/ 4360985 w 12449908"/>
              <a:gd name="connsiteY43" fmla="*/ 5744308 h 7057293"/>
              <a:gd name="connsiteX44" fmla="*/ 4454769 w 12449908"/>
              <a:gd name="connsiteY44" fmla="*/ 5697416 h 7057293"/>
              <a:gd name="connsiteX45" fmla="*/ 4853354 w 12449908"/>
              <a:gd name="connsiteY45" fmla="*/ 5556739 h 7057293"/>
              <a:gd name="connsiteX46" fmla="*/ 4970585 w 12449908"/>
              <a:gd name="connsiteY46" fmla="*/ 5533293 h 7057293"/>
              <a:gd name="connsiteX47" fmla="*/ 5462954 w 12449908"/>
              <a:gd name="connsiteY47" fmla="*/ 5298831 h 7057293"/>
              <a:gd name="connsiteX48" fmla="*/ 5627077 w 12449908"/>
              <a:gd name="connsiteY48" fmla="*/ 5251939 h 7057293"/>
              <a:gd name="connsiteX49" fmla="*/ 5838092 w 12449908"/>
              <a:gd name="connsiteY49" fmla="*/ 5087816 h 7057293"/>
              <a:gd name="connsiteX50" fmla="*/ 6025662 w 12449908"/>
              <a:gd name="connsiteY50" fmla="*/ 5017477 h 7057293"/>
              <a:gd name="connsiteX51" fmla="*/ 6119446 w 12449908"/>
              <a:gd name="connsiteY51" fmla="*/ 4900247 h 7057293"/>
              <a:gd name="connsiteX52" fmla="*/ 6307015 w 12449908"/>
              <a:gd name="connsiteY52" fmla="*/ 4783016 h 7057293"/>
              <a:gd name="connsiteX53" fmla="*/ 6869723 w 12449908"/>
              <a:gd name="connsiteY53" fmla="*/ 4337539 h 7057293"/>
              <a:gd name="connsiteX54" fmla="*/ 7104185 w 12449908"/>
              <a:gd name="connsiteY54" fmla="*/ 4149970 h 7057293"/>
              <a:gd name="connsiteX55" fmla="*/ 7385538 w 12449908"/>
              <a:gd name="connsiteY55" fmla="*/ 3915508 h 7057293"/>
              <a:gd name="connsiteX56" fmla="*/ 7549662 w 12449908"/>
              <a:gd name="connsiteY56" fmla="*/ 3774831 h 7057293"/>
              <a:gd name="connsiteX57" fmla="*/ 7784123 w 12449908"/>
              <a:gd name="connsiteY57" fmla="*/ 3634154 h 7057293"/>
              <a:gd name="connsiteX58" fmla="*/ 7924800 w 12449908"/>
              <a:gd name="connsiteY58" fmla="*/ 3493477 h 7057293"/>
              <a:gd name="connsiteX59" fmla="*/ 8229600 w 12449908"/>
              <a:gd name="connsiteY59" fmla="*/ 3259016 h 7057293"/>
              <a:gd name="connsiteX60" fmla="*/ 8346831 w 12449908"/>
              <a:gd name="connsiteY60" fmla="*/ 3165231 h 7057293"/>
              <a:gd name="connsiteX61" fmla="*/ 8464062 w 12449908"/>
              <a:gd name="connsiteY61" fmla="*/ 3094893 h 7057293"/>
              <a:gd name="connsiteX62" fmla="*/ 8745415 w 12449908"/>
              <a:gd name="connsiteY62" fmla="*/ 2883877 h 7057293"/>
              <a:gd name="connsiteX63" fmla="*/ 8956431 w 12449908"/>
              <a:gd name="connsiteY63" fmla="*/ 2790093 h 7057293"/>
              <a:gd name="connsiteX64" fmla="*/ 9542585 w 12449908"/>
              <a:gd name="connsiteY64" fmla="*/ 2414954 h 7057293"/>
              <a:gd name="connsiteX65" fmla="*/ 10175631 w 12449908"/>
              <a:gd name="connsiteY65" fmla="*/ 2157047 h 7057293"/>
              <a:gd name="connsiteX66" fmla="*/ 10410092 w 12449908"/>
              <a:gd name="connsiteY66" fmla="*/ 2016370 h 7057293"/>
              <a:gd name="connsiteX67" fmla="*/ 10503877 w 12449908"/>
              <a:gd name="connsiteY67" fmla="*/ 1946031 h 7057293"/>
              <a:gd name="connsiteX68" fmla="*/ 10644554 w 12449908"/>
              <a:gd name="connsiteY68" fmla="*/ 1875693 h 7057293"/>
              <a:gd name="connsiteX69" fmla="*/ 10691446 w 12449908"/>
              <a:gd name="connsiteY69" fmla="*/ 1828800 h 7057293"/>
              <a:gd name="connsiteX70" fmla="*/ 10949354 w 12449908"/>
              <a:gd name="connsiteY70" fmla="*/ 1664677 h 7057293"/>
              <a:gd name="connsiteX71" fmla="*/ 11136923 w 12449908"/>
              <a:gd name="connsiteY71" fmla="*/ 1524000 h 7057293"/>
              <a:gd name="connsiteX72" fmla="*/ 11230708 w 12449908"/>
              <a:gd name="connsiteY72" fmla="*/ 1406770 h 7057293"/>
              <a:gd name="connsiteX73" fmla="*/ 11301046 w 12449908"/>
              <a:gd name="connsiteY73" fmla="*/ 1336431 h 7057293"/>
              <a:gd name="connsiteX74" fmla="*/ 11347938 w 12449908"/>
              <a:gd name="connsiteY74" fmla="*/ 1242647 h 7057293"/>
              <a:gd name="connsiteX75" fmla="*/ 11512062 w 12449908"/>
              <a:gd name="connsiteY75" fmla="*/ 1078523 h 7057293"/>
              <a:gd name="connsiteX76" fmla="*/ 11629292 w 12449908"/>
              <a:gd name="connsiteY76" fmla="*/ 937847 h 7057293"/>
              <a:gd name="connsiteX77" fmla="*/ 11769969 w 12449908"/>
              <a:gd name="connsiteY77" fmla="*/ 797170 h 7057293"/>
              <a:gd name="connsiteX78" fmla="*/ 11910646 w 12449908"/>
              <a:gd name="connsiteY78" fmla="*/ 703385 h 7057293"/>
              <a:gd name="connsiteX79" fmla="*/ 11957538 w 12449908"/>
              <a:gd name="connsiteY79" fmla="*/ 633047 h 7057293"/>
              <a:gd name="connsiteX80" fmla="*/ 12004431 w 12449908"/>
              <a:gd name="connsiteY80" fmla="*/ 586154 h 7057293"/>
              <a:gd name="connsiteX81" fmla="*/ 12027877 w 12449908"/>
              <a:gd name="connsiteY81" fmla="*/ 492370 h 7057293"/>
              <a:gd name="connsiteX82" fmla="*/ 12145108 w 12449908"/>
              <a:gd name="connsiteY82" fmla="*/ 375139 h 7057293"/>
              <a:gd name="connsiteX83" fmla="*/ 12285785 w 12449908"/>
              <a:gd name="connsiteY83" fmla="*/ 257908 h 7057293"/>
              <a:gd name="connsiteX84" fmla="*/ 12379569 w 12449908"/>
              <a:gd name="connsiteY84" fmla="*/ 211016 h 7057293"/>
              <a:gd name="connsiteX85" fmla="*/ 12449908 w 12449908"/>
              <a:gd name="connsiteY85" fmla="*/ 211016 h 705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449908" h="7057293">
                <a:moveTo>
                  <a:pt x="0" y="0"/>
                </a:moveTo>
                <a:lnTo>
                  <a:pt x="0" y="0"/>
                </a:lnTo>
                <a:cubicBezTo>
                  <a:pt x="9731" y="136230"/>
                  <a:pt x="7597" y="372408"/>
                  <a:pt x="70338" y="515816"/>
                </a:cubicBezTo>
                <a:cubicBezTo>
                  <a:pt x="99890" y="583364"/>
                  <a:pt x="187569" y="703385"/>
                  <a:pt x="187569" y="703385"/>
                </a:cubicBezTo>
                <a:cubicBezTo>
                  <a:pt x="211015" y="781539"/>
                  <a:pt x="227604" y="862088"/>
                  <a:pt x="257908" y="937847"/>
                </a:cubicBezTo>
                <a:cubicBezTo>
                  <a:pt x="274833" y="980158"/>
                  <a:pt x="307866" y="1014317"/>
                  <a:pt x="328246" y="1055077"/>
                </a:cubicBezTo>
                <a:cubicBezTo>
                  <a:pt x="339299" y="1077182"/>
                  <a:pt x="341956" y="1102700"/>
                  <a:pt x="351692" y="1125416"/>
                </a:cubicBezTo>
                <a:cubicBezTo>
                  <a:pt x="365460" y="1157541"/>
                  <a:pt x="382954" y="1187939"/>
                  <a:pt x="398585" y="1219200"/>
                </a:cubicBezTo>
                <a:cubicBezTo>
                  <a:pt x="390769" y="1586523"/>
                  <a:pt x="388490" y="1954006"/>
                  <a:pt x="375138" y="2321170"/>
                </a:cubicBezTo>
                <a:cubicBezTo>
                  <a:pt x="372848" y="2384138"/>
                  <a:pt x="365860" y="2447343"/>
                  <a:pt x="351692" y="2508739"/>
                </a:cubicBezTo>
                <a:cubicBezTo>
                  <a:pt x="342228" y="2549748"/>
                  <a:pt x="319578" y="2586563"/>
                  <a:pt x="304800" y="2625970"/>
                </a:cubicBezTo>
                <a:cubicBezTo>
                  <a:pt x="296122" y="2649111"/>
                  <a:pt x="287348" y="2672332"/>
                  <a:pt x="281354" y="2696308"/>
                </a:cubicBezTo>
                <a:cubicBezTo>
                  <a:pt x="271689" y="2734969"/>
                  <a:pt x="270510" y="2775733"/>
                  <a:pt x="257908" y="2813539"/>
                </a:cubicBezTo>
                <a:cubicBezTo>
                  <a:pt x="190804" y="3014850"/>
                  <a:pt x="228543" y="2813763"/>
                  <a:pt x="187569" y="2977662"/>
                </a:cubicBezTo>
                <a:cubicBezTo>
                  <a:pt x="162423" y="3078248"/>
                  <a:pt x="161581" y="3131050"/>
                  <a:pt x="140677" y="3235570"/>
                </a:cubicBezTo>
                <a:cubicBezTo>
                  <a:pt x="126546" y="3306225"/>
                  <a:pt x="109416" y="3376247"/>
                  <a:pt x="93785" y="3446585"/>
                </a:cubicBezTo>
                <a:cubicBezTo>
                  <a:pt x="69797" y="3734427"/>
                  <a:pt x="46892" y="3964312"/>
                  <a:pt x="46892" y="4267200"/>
                </a:cubicBezTo>
                <a:cubicBezTo>
                  <a:pt x="46892" y="4618979"/>
                  <a:pt x="57318" y="4970739"/>
                  <a:pt x="70338" y="5322277"/>
                </a:cubicBezTo>
                <a:cubicBezTo>
                  <a:pt x="72957" y="5393000"/>
                  <a:pt x="85969" y="5462954"/>
                  <a:pt x="93785" y="5533293"/>
                </a:cubicBezTo>
                <a:cubicBezTo>
                  <a:pt x="101600" y="5830278"/>
                  <a:pt x="117231" y="6127160"/>
                  <a:pt x="117231" y="6424247"/>
                </a:cubicBezTo>
                <a:cubicBezTo>
                  <a:pt x="117231" y="6502790"/>
                  <a:pt x="107835" y="6581431"/>
                  <a:pt x="93785" y="6658708"/>
                </a:cubicBezTo>
                <a:cubicBezTo>
                  <a:pt x="76492" y="6753820"/>
                  <a:pt x="23446" y="6843391"/>
                  <a:pt x="23446" y="6940062"/>
                </a:cubicBezTo>
                <a:lnTo>
                  <a:pt x="23446" y="7057293"/>
                </a:lnTo>
                <a:lnTo>
                  <a:pt x="23446" y="7057293"/>
                </a:lnTo>
                <a:lnTo>
                  <a:pt x="234462" y="7010400"/>
                </a:lnTo>
                <a:cubicBezTo>
                  <a:pt x="265860" y="7003154"/>
                  <a:pt x="298911" y="7000288"/>
                  <a:pt x="328246" y="6986954"/>
                </a:cubicBezTo>
                <a:cubicBezTo>
                  <a:pt x="385608" y="6960881"/>
                  <a:pt x="433371" y="6915294"/>
                  <a:pt x="492369" y="6893170"/>
                </a:cubicBezTo>
                <a:cubicBezTo>
                  <a:pt x="559836" y="6867870"/>
                  <a:pt x="633959" y="6865562"/>
                  <a:pt x="703385" y="6846277"/>
                </a:cubicBezTo>
                <a:cubicBezTo>
                  <a:pt x="774823" y="6826433"/>
                  <a:pt x="844789" y="6801463"/>
                  <a:pt x="914400" y="6775939"/>
                </a:cubicBezTo>
                <a:cubicBezTo>
                  <a:pt x="1079294" y="6715478"/>
                  <a:pt x="1241714" y="6648390"/>
                  <a:pt x="1406769" y="6588370"/>
                </a:cubicBezTo>
                <a:cubicBezTo>
                  <a:pt x="1499675" y="6554586"/>
                  <a:pt x="1590610" y="6510837"/>
                  <a:pt x="1688123" y="6494585"/>
                </a:cubicBezTo>
                <a:cubicBezTo>
                  <a:pt x="1781908" y="6478954"/>
                  <a:pt x="1876763" y="6468764"/>
                  <a:pt x="1969477" y="6447693"/>
                </a:cubicBezTo>
                <a:cubicBezTo>
                  <a:pt x="2049043" y="6429610"/>
                  <a:pt x="2125218" y="6398823"/>
                  <a:pt x="2203938" y="6377354"/>
                </a:cubicBezTo>
                <a:cubicBezTo>
                  <a:pt x="2297203" y="6351918"/>
                  <a:pt x="2391804" y="6331618"/>
                  <a:pt x="2485292" y="6307016"/>
                </a:cubicBezTo>
                <a:cubicBezTo>
                  <a:pt x="2540316" y="6292536"/>
                  <a:pt x="2593090" y="6268169"/>
                  <a:pt x="2649415" y="6260123"/>
                </a:cubicBezTo>
                <a:cubicBezTo>
                  <a:pt x="2812624" y="6236807"/>
                  <a:pt x="3141785" y="6213231"/>
                  <a:pt x="3141785" y="6213231"/>
                </a:cubicBezTo>
                <a:cubicBezTo>
                  <a:pt x="3173046" y="6189785"/>
                  <a:pt x="3199995" y="6159063"/>
                  <a:pt x="3235569" y="6142893"/>
                </a:cubicBezTo>
                <a:cubicBezTo>
                  <a:pt x="3287366" y="6119349"/>
                  <a:pt x="3345195" y="6112349"/>
                  <a:pt x="3399692" y="6096000"/>
                </a:cubicBezTo>
                <a:cubicBezTo>
                  <a:pt x="3567858" y="6045550"/>
                  <a:pt x="3358363" y="6100471"/>
                  <a:pt x="3563815" y="6049108"/>
                </a:cubicBezTo>
                <a:cubicBezTo>
                  <a:pt x="3634990" y="5977935"/>
                  <a:pt x="3582128" y="6016816"/>
                  <a:pt x="3681046" y="5978770"/>
                </a:cubicBezTo>
                <a:cubicBezTo>
                  <a:pt x="3759610" y="5948553"/>
                  <a:pt x="3833847" y="5905400"/>
                  <a:pt x="3915508" y="5884985"/>
                </a:cubicBezTo>
                <a:cubicBezTo>
                  <a:pt x="3946769" y="5877170"/>
                  <a:pt x="3979120" y="5872853"/>
                  <a:pt x="4009292" y="5861539"/>
                </a:cubicBezTo>
                <a:cubicBezTo>
                  <a:pt x="4042018" y="5849267"/>
                  <a:pt x="4070230" y="5826591"/>
                  <a:pt x="4103077" y="5814647"/>
                </a:cubicBezTo>
                <a:cubicBezTo>
                  <a:pt x="4164406" y="5792345"/>
                  <a:pt x="4287767" y="5762612"/>
                  <a:pt x="4360985" y="5744308"/>
                </a:cubicBezTo>
                <a:cubicBezTo>
                  <a:pt x="4392246" y="5728677"/>
                  <a:pt x="4422506" y="5710859"/>
                  <a:pt x="4454769" y="5697416"/>
                </a:cubicBezTo>
                <a:cubicBezTo>
                  <a:pt x="4540147" y="5661842"/>
                  <a:pt x="4769542" y="5580685"/>
                  <a:pt x="4853354" y="5556739"/>
                </a:cubicBezTo>
                <a:cubicBezTo>
                  <a:pt x="4891672" y="5545791"/>
                  <a:pt x="4931508" y="5541108"/>
                  <a:pt x="4970585" y="5533293"/>
                </a:cubicBezTo>
                <a:cubicBezTo>
                  <a:pt x="5067851" y="5484660"/>
                  <a:pt x="5324679" y="5348215"/>
                  <a:pt x="5462954" y="5298831"/>
                </a:cubicBezTo>
                <a:cubicBezTo>
                  <a:pt x="5516536" y="5279694"/>
                  <a:pt x="5572369" y="5267570"/>
                  <a:pt x="5627077" y="5251939"/>
                </a:cubicBezTo>
                <a:cubicBezTo>
                  <a:pt x="5697415" y="5197231"/>
                  <a:pt x="5761286" y="5132996"/>
                  <a:pt x="5838092" y="5087816"/>
                </a:cubicBezTo>
                <a:cubicBezTo>
                  <a:pt x="5895648" y="5053960"/>
                  <a:pt x="5970102" y="5054517"/>
                  <a:pt x="6025662" y="5017477"/>
                </a:cubicBezTo>
                <a:cubicBezTo>
                  <a:pt x="6067300" y="4989718"/>
                  <a:pt x="6081002" y="4932283"/>
                  <a:pt x="6119446" y="4900247"/>
                </a:cubicBezTo>
                <a:cubicBezTo>
                  <a:pt x="6176087" y="4853046"/>
                  <a:pt x="6248031" y="4827254"/>
                  <a:pt x="6307015" y="4783016"/>
                </a:cubicBezTo>
                <a:cubicBezTo>
                  <a:pt x="6498401" y="4639476"/>
                  <a:pt x="6682377" y="4486313"/>
                  <a:pt x="6869723" y="4337539"/>
                </a:cubicBezTo>
                <a:lnTo>
                  <a:pt x="7104185" y="4149970"/>
                </a:lnTo>
                <a:cubicBezTo>
                  <a:pt x="7198670" y="4072664"/>
                  <a:pt x="7292158" y="3994144"/>
                  <a:pt x="7385538" y="3915508"/>
                </a:cubicBezTo>
                <a:cubicBezTo>
                  <a:pt x="7440653" y="3869095"/>
                  <a:pt x="7487876" y="3811903"/>
                  <a:pt x="7549662" y="3774831"/>
                </a:cubicBezTo>
                <a:cubicBezTo>
                  <a:pt x="7627816" y="3727939"/>
                  <a:pt x="7711209" y="3688839"/>
                  <a:pt x="7784123" y="3634154"/>
                </a:cubicBezTo>
                <a:cubicBezTo>
                  <a:pt x="7837176" y="3594364"/>
                  <a:pt x="7874074" y="3536193"/>
                  <a:pt x="7924800" y="3493477"/>
                </a:cubicBezTo>
                <a:cubicBezTo>
                  <a:pt x="8022848" y="3410911"/>
                  <a:pt x="8128419" y="3337712"/>
                  <a:pt x="8229600" y="3259016"/>
                </a:cubicBezTo>
                <a:cubicBezTo>
                  <a:pt x="8269102" y="3228293"/>
                  <a:pt x="8303919" y="3190978"/>
                  <a:pt x="8346831" y="3165231"/>
                </a:cubicBezTo>
                <a:cubicBezTo>
                  <a:pt x="8385908" y="3141785"/>
                  <a:pt x="8427207" y="3121697"/>
                  <a:pt x="8464062" y="3094893"/>
                </a:cubicBezTo>
                <a:cubicBezTo>
                  <a:pt x="8606076" y="2991610"/>
                  <a:pt x="8592689" y="2965331"/>
                  <a:pt x="8745415" y="2883877"/>
                </a:cubicBezTo>
                <a:cubicBezTo>
                  <a:pt x="8813332" y="2847655"/>
                  <a:pt x="8889944" y="2828877"/>
                  <a:pt x="8956431" y="2790093"/>
                </a:cubicBezTo>
                <a:cubicBezTo>
                  <a:pt x="9048471" y="2736403"/>
                  <a:pt x="9404329" y="2478477"/>
                  <a:pt x="9542585" y="2414954"/>
                </a:cubicBezTo>
                <a:cubicBezTo>
                  <a:pt x="9749632" y="2319824"/>
                  <a:pt x="9980247" y="2274278"/>
                  <a:pt x="10175631" y="2157047"/>
                </a:cubicBezTo>
                <a:cubicBezTo>
                  <a:pt x="10253785" y="2110155"/>
                  <a:pt x="10333425" y="2065656"/>
                  <a:pt x="10410092" y="2016370"/>
                </a:cubicBezTo>
                <a:cubicBezTo>
                  <a:pt x="10442963" y="1995239"/>
                  <a:pt x="10470369" y="1966136"/>
                  <a:pt x="10503877" y="1946031"/>
                </a:cubicBezTo>
                <a:cubicBezTo>
                  <a:pt x="10548833" y="1919057"/>
                  <a:pt x="10597662" y="1899139"/>
                  <a:pt x="10644554" y="1875693"/>
                </a:cubicBezTo>
                <a:cubicBezTo>
                  <a:pt x="10660185" y="1860062"/>
                  <a:pt x="10673271" y="1841383"/>
                  <a:pt x="10691446" y="1828800"/>
                </a:cubicBezTo>
                <a:cubicBezTo>
                  <a:pt x="10775227" y="1770797"/>
                  <a:pt x="10877300" y="1736731"/>
                  <a:pt x="10949354" y="1664677"/>
                </a:cubicBezTo>
                <a:cubicBezTo>
                  <a:pt x="11051916" y="1562115"/>
                  <a:pt x="10991260" y="1611399"/>
                  <a:pt x="11136923" y="1524000"/>
                </a:cubicBezTo>
                <a:cubicBezTo>
                  <a:pt x="11168185" y="1484923"/>
                  <a:pt x="11197755" y="1444431"/>
                  <a:pt x="11230708" y="1406770"/>
                </a:cubicBezTo>
                <a:cubicBezTo>
                  <a:pt x="11252543" y="1381816"/>
                  <a:pt x="11281773" y="1363413"/>
                  <a:pt x="11301046" y="1336431"/>
                </a:cubicBezTo>
                <a:cubicBezTo>
                  <a:pt x="11321361" y="1307990"/>
                  <a:pt x="11325806" y="1269698"/>
                  <a:pt x="11347938" y="1242647"/>
                </a:cubicBezTo>
                <a:cubicBezTo>
                  <a:pt x="11396931" y="1182767"/>
                  <a:pt x="11462532" y="1137959"/>
                  <a:pt x="11512062" y="1078523"/>
                </a:cubicBezTo>
                <a:cubicBezTo>
                  <a:pt x="11551139" y="1031631"/>
                  <a:pt x="11588046" y="982843"/>
                  <a:pt x="11629292" y="937847"/>
                </a:cubicBezTo>
                <a:cubicBezTo>
                  <a:pt x="11674103" y="888962"/>
                  <a:pt x="11714791" y="833955"/>
                  <a:pt x="11769969" y="797170"/>
                </a:cubicBezTo>
                <a:lnTo>
                  <a:pt x="11910646" y="703385"/>
                </a:lnTo>
                <a:cubicBezTo>
                  <a:pt x="11926277" y="679939"/>
                  <a:pt x="11939935" y="655051"/>
                  <a:pt x="11957538" y="633047"/>
                </a:cubicBezTo>
                <a:cubicBezTo>
                  <a:pt x="11971347" y="615785"/>
                  <a:pt x="11994545" y="605926"/>
                  <a:pt x="12004431" y="586154"/>
                </a:cubicBezTo>
                <a:cubicBezTo>
                  <a:pt x="12018842" y="557333"/>
                  <a:pt x="12010003" y="519182"/>
                  <a:pt x="12027877" y="492370"/>
                </a:cubicBezTo>
                <a:cubicBezTo>
                  <a:pt x="12058532" y="446388"/>
                  <a:pt x="12106031" y="414216"/>
                  <a:pt x="12145108" y="375139"/>
                </a:cubicBezTo>
                <a:cubicBezTo>
                  <a:pt x="12209768" y="310478"/>
                  <a:pt x="12209615" y="301433"/>
                  <a:pt x="12285785" y="257908"/>
                </a:cubicBezTo>
                <a:cubicBezTo>
                  <a:pt x="12316131" y="240567"/>
                  <a:pt x="12345963" y="220618"/>
                  <a:pt x="12379569" y="211016"/>
                </a:cubicBezTo>
                <a:cubicBezTo>
                  <a:pt x="12402113" y="204575"/>
                  <a:pt x="12426462" y="211016"/>
                  <a:pt x="12449908" y="211016"/>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Title 1"/>
          <p:cNvSpPr txBox="1">
            <a:spLocks/>
          </p:cNvSpPr>
          <p:nvPr/>
        </p:nvSpPr>
        <p:spPr>
          <a:xfrm>
            <a:off x="274638" y="3038475"/>
            <a:ext cx="5948362" cy="917575"/>
          </a:xfrm>
          <a:prstGeom prst="rect">
            <a:avLst/>
          </a:prstGeom>
        </p:spPr>
        <p:txBody>
          <a:bodyPr lIns="146304" tIns="91440" rIns="146304" bIns="91440"/>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base" latinLnBrk="0" hangingPunct="1">
              <a:lnSpc>
                <a:spcPct val="90000"/>
              </a:lnSpc>
              <a:spcBef>
                <a:spcPct val="0"/>
              </a:spcBef>
              <a:spcAft>
                <a:spcPct val="0"/>
              </a:spcAft>
              <a:buClrTx/>
              <a:buSzTx/>
              <a:buFontTx/>
              <a:buNone/>
              <a:tabLst/>
              <a:defRPr/>
            </a:pPr>
            <a:r>
              <a:rPr lang="en-US" sz="3200" b="1" spc="120" dirty="0">
                <a:gradFill>
                  <a:gsLst>
                    <a:gs pos="0">
                      <a:srgbClr val="96BB11"/>
                    </a:gs>
                    <a:gs pos="100000">
                      <a:srgbClr val="96BB11"/>
                    </a:gs>
                  </a:gsLst>
                  <a:lin ang="5400000" scaled="1"/>
                </a:gradFill>
                <a:latin typeface="Segoe UI"/>
                <a:ea typeface="Segoe UI Black" panose="020B0A02040204020203" pitchFamily="34" charset="0"/>
                <a:cs typeface="Segoe UI Black" panose="020B0A02040204020203" pitchFamily="34" charset="0"/>
              </a:rPr>
              <a:t>SECURING THE PLATFORM</a:t>
            </a:r>
          </a:p>
        </p:txBody>
      </p:sp>
      <p:sp>
        <p:nvSpPr>
          <p:cNvPr id="10" name="TextBox 9"/>
          <p:cNvSpPr txBox="1"/>
          <p:nvPr/>
        </p:nvSpPr>
        <p:spPr>
          <a:xfrm>
            <a:off x="6287297" y="1733466"/>
            <a:ext cx="4016869" cy="3825663"/>
          </a:xfrm>
          <a:prstGeom prst="rect">
            <a:avLst/>
          </a:prstGeom>
          <a:noFill/>
        </p:spPr>
        <p:txBody>
          <a:bodyPr wrap="none" lIns="146304" tIns="91440" rIns="146304" bIns="91440" rtlCol="0">
            <a:spAutoFit/>
          </a:bodyPr>
          <a:lstStyle/>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rPr>
              <a:t>Key Vault</a:t>
            </a:r>
          </a:p>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rPr>
              <a:t>Virtual Networks</a:t>
            </a:r>
          </a:p>
          <a:p>
            <a:pPr marL="0" marR="0" lvl="0" indent="0" algn="l" defTabSz="931863" rtl="0" eaLnBrk="0" fontAlgn="base" latinLnBrk="0" hangingPunct="0">
              <a:lnSpc>
                <a:spcPct val="90000"/>
              </a:lnSpc>
              <a:spcBef>
                <a:spcPct val="0"/>
              </a:spcBef>
              <a:spcAft>
                <a:spcPts val="600"/>
              </a:spcAft>
              <a:buClrTx/>
              <a:buSzTx/>
              <a:buFontTx/>
              <a:buNone/>
              <a:tabLst/>
              <a:defRPr/>
            </a:pPr>
            <a:r>
              <a:rPr lang="en-US" sz="2800" dirty="0">
                <a:gradFill>
                  <a:gsLst>
                    <a:gs pos="2917">
                      <a:srgbClr val="FFFFFF"/>
                    </a:gs>
                    <a:gs pos="30000">
                      <a:srgbClr val="FFFFFF"/>
                    </a:gs>
                  </a:gsLst>
                  <a:lin ang="5400000" scaled="0"/>
                </a:gradFill>
                <a:latin typeface="Segoe UI Light" panose="020B0502040204020203" pitchFamily="34" charset="0"/>
                <a:cs typeface="Segoe UI Light" panose="020B0502040204020203" pitchFamily="34" charset="0"/>
              </a:rPr>
              <a:t>Network Security Groups</a:t>
            </a: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endParaRPr>
          </a:p>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rPr>
              <a:t>VPN + ExpressRoute</a:t>
            </a:r>
          </a:p>
          <a:p>
            <a:pPr marL="0" marR="0" lvl="0" indent="0" algn="l" defTabSz="931863" rtl="0" eaLnBrk="0" fontAlgn="base" latinLnBrk="0" hangingPunct="0">
              <a:lnSpc>
                <a:spcPct val="90000"/>
              </a:lnSpc>
              <a:spcBef>
                <a:spcPct val="0"/>
              </a:spcBef>
              <a:spcAft>
                <a:spcPts val="600"/>
              </a:spcAft>
              <a:buClrTx/>
              <a:buSzTx/>
              <a:buFontTx/>
              <a:buNone/>
              <a:tabLst/>
              <a:defRPr/>
            </a:pPr>
            <a:r>
              <a:rPr lang="en-US" sz="2800" dirty="0">
                <a:gradFill>
                  <a:gsLst>
                    <a:gs pos="2917">
                      <a:srgbClr val="FFFFFF"/>
                    </a:gs>
                    <a:gs pos="30000">
                      <a:srgbClr val="FFFFFF"/>
                    </a:gs>
                  </a:gsLst>
                  <a:lin ang="5400000" scaled="0"/>
                </a:gradFill>
                <a:latin typeface="Segoe UI Light" panose="020B0502040204020203" pitchFamily="34" charset="0"/>
                <a:cs typeface="Segoe UI Light" panose="020B0502040204020203" pitchFamily="34" charset="0"/>
              </a:rPr>
              <a:t>Azure Active Directory</a:t>
            </a: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endParaRPr>
          </a:p>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rPr>
              <a:t>Storage </a:t>
            </a:r>
            <a:r>
              <a:rPr lang="en-US" sz="2800" dirty="0">
                <a:gradFill>
                  <a:gsLst>
                    <a:gs pos="2917">
                      <a:srgbClr val="FFFFFF"/>
                    </a:gs>
                    <a:gs pos="30000">
                      <a:srgbClr val="FFFFFF"/>
                    </a:gs>
                  </a:gsLst>
                  <a:lin ang="5400000" scaled="0"/>
                </a:gradFill>
                <a:latin typeface="Segoe UI Light" panose="020B0502040204020203" pitchFamily="34" charset="0"/>
                <a:cs typeface="Segoe UI Light" panose="020B0502040204020203" pitchFamily="34" charset="0"/>
              </a:rPr>
              <a:t>e</a:t>
            </a:r>
            <a:r>
              <a:rPr kumimoji="0" lang="en-US" sz="2800" b="0" i="0" u="none" strike="noStrike" kern="1200" cap="none" spc="0" normalizeH="0" baseline="0" noProof="0" dirty="0" err="1">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rPr>
              <a:t>ncryption</a:t>
            </a: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endParaRPr>
          </a:p>
          <a:p>
            <a:pPr marL="0" marR="0" lvl="0" indent="0" algn="l" defTabSz="931863" rtl="0" eaLnBrk="0" fontAlgn="base" latinLnBrk="0" hangingPunct="0">
              <a:lnSpc>
                <a:spcPct val="90000"/>
              </a:lnSpc>
              <a:spcBef>
                <a:spcPct val="0"/>
              </a:spcBef>
              <a:spcAft>
                <a:spcPts val="600"/>
              </a:spcAft>
              <a:buClrTx/>
              <a:buSzTx/>
              <a:buFontTx/>
              <a:buNone/>
              <a:tabLst/>
              <a:defRPr/>
            </a:pPr>
            <a:r>
              <a:rPr lang="en-US" sz="2800" dirty="0">
                <a:gradFill>
                  <a:gsLst>
                    <a:gs pos="2917">
                      <a:srgbClr val="FFFFFF"/>
                    </a:gs>
                    <a:gs pos="30000">
                      <a:srgbClr val="FFFFFF"/>
                    </a:gs>
                  </a:gsLst>
                  <a:lin ang="5400000" scaled="0"/>
                </a:gradFill>
                <a:latin typeface="Segoe UI Light" panose="020B0502040204020203" pitchFamily="34" charset="0"/>
                <a:cs typeface="Segoe UI Light" panose="020B0502040204020203" pitchFamily="34" charset="0"/>
              </a:rPr>
              <a:t>Partner solutions</a:t>
            </a:r>
            <a:endParaRPr kumimoji="0" lang="en-US" sz="2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panose="020B0502040204020203" pitchFamily="34" charset="0"/>
              <a:cs typeface="Segoe UI Light" panose="020B0502040204020203" pitchFamily="34" charset="0"/>
            </a:endParaRPr>
          </a:p>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Azure Security Center</a:t>
            </a:r>
          </a:p>
        </p:txBody>
      </p:sp>
    </p:spTree>
    <p:extLst>
      <p:ext uri="{BB962C8B-B14F-4D97-AF65-F5344CB8AC3E}">
        <p14:creationId xmlns:p14="http://schemas.microsoft.com/office/powerpoint/2010/main" val="3268118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hidden"/>
                                      </p:to>
                                    </p:set>
                                  </p:childTnLst>
                                </p:cTn>
                              </p:par>
                            </p:childTnLst>
                          </p:cTn>
                        </p:par>
                        <p:par>
                          <p:cTn id="7" fill="hold">
                            <p:stCondLst>
                              <p:cond delay="500"/>
                            </p:stCondLst>
                            <p:childTnLst>
                              <p:par>
                                <p:cTn id="8" presetID="2" presetClass="exit" presetSubtype="8" decel="100000" fill="hold" grpId="0" nodeType="afterEffect">
                                  <p:stCondLst>
                                    <p:cond delay="0"/>
                                  </p:stCondLst>
                                  <p:childTnLst>
                                    <p:anim calcmode="lin" valueType="num">
                                      <p:cBhvr additive="base">
                                        <p:cTn id="9" dur="1000"/>
                                        <p:tgtEl>
                                          <p:spTgt spid="2"/>
                                        </p:tgtEl>
                                        <p:attrNameLst>
                                          <p:attrName>ppt_x</p:attrName>
                                        </p:attrNameLst>
                                      </p:cBhvr>
                                      <p:tavLst>
                                        <p:tav tm="0">
                                          <p:val>
                                            <p:strVal val="ppt_x"/>
                                          </p:val>
                                        </p:tav>
                                        <p:tav tm="100000">
                                          <p:val>
                                            <p:strVal val="0-ppt_w/2"/>
                                          </p:val>
                                        </p:tav>
                                      </p:tavLst>
                                    </p:anim>
                                    <p:anim calcmode="lin" valueType="num">
                                      <p:cBhvr additive="base">
                                        <p:cTn id="10" dur="1000"/>
                                        <p:tgtEl>
                                          <p:spTgt spid="2"/>
                                        </p:tgtEl>
                                        <p:attrNameLst>
                                          <p:attrName>ppt_y</p:attrName>
                                        </p:attrNameLst>
                                      </p:cBhvr>
                                      <p:tavLst>
                                        <p:tav tm="0">
                                          <p:val>
                                            <p:strVal val="ppt_y"/>
                                          </p:val>
                                        </p:tav>
                                        <p:tav tm="100000">
                                          <p:val>
                                            <p:strVal val="ppt_y"/>
                                          </p:val>
                                        </p:tav>
                                      </p:tavLst>
                                    </p:anim>
                                    <p:set>
                                      <p:cBhvr>
                                        <p:cTn id="11" dur="1" fill="hold">
                                          <p:stCondLst>
                                            <p:cond delay="999"/>
                                          </p:stCondLst>
                                        </p:cTn>
                                        <p:tgtEl>
                                          <p:spTgt spid="2"/>
                                        </p:tgtEl>
                                        <p:attrNameLst>
                                          <p:attrName>style.visibility</p:attrName>
                                        </p:attrNameLst>
                                      </p:cBhvr>
                                      <p:to>
                                        <p:strVal val="hidden"/>
                                      </p:to>
                                    </p:set>
                                  </p:childTnLst>
                                </p:cTn>
                              </p:par>
                              <p:par>
                                <p:cTn id="12" presetID="42" presetClass="path" presetSubtype="0" decel="100000" fill="hold" grpId="0" nodeType="withEffect">
                                  <p:stCondLst>
                                    <p:cond delay="0"/>
                                  </p:stCondLst>
                                  <p:childTnLst>
                                    <p:animMotion origin="layout" path="M -1.47307E-6 0 L -1.47307E-6 0.39151 " pathEditMode="relative" rAng="0" ptsTypes="AA">
                                      <p:cBhvr>
                                        <p:cTn id="13" dur="750" fill="hold"/>
                                        <p:tgtEl>
                                          <p:spTgt spid="14"/>
                                        </p:tgtEl>
                                        <p:attrNameLst>
                                          <p:attrName>ppt_x</p:attrName>
                                          <p:attrName>ppt_y</p:attrName>
                                        </p:attrNameLst>
                                      </p:cBhvr>
                                      <p:rCtr x="0" y="19564"/>
                                    </p:animMotion>
                                  </p:childTnLst>
                                </p:cTn>
                              </p:par>
                              <p:par>
                                <p:cTn id="14" presetID="10"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35" presetClass="path" presetSubtype="0" decel="100000" fill="hold" grpId="1" nodeType="withEffect">
                                  <p:stCondLst>
                                    <p:cond delay="0"/>
                                  </p:stCondLst>
                                  <p:childTnLst>
                                    <p:animMotion origin="layout" path="M -2.16237E-6 -4.5438E-6 L -0.05284 -4.5438E-6 " pathEditMode="relative" rAng="0" ptsTypes="AA">
                                      <p:cBhvr>
                                        <p:cTn id="18" dur="750" spd="-100000" fill="hold"/>
                                        <p:tgtEl>
                                          <p:spTgt spid="10"/>
                                        </p:tgtEl>
                                        <p:attrNameLst>
                                          <p:attrName>ppt_x</p:attrName>
                                          <p:attrName>ppt_y</p:attrName>
                                        </p:attrNameLst>
                                      </p:cBhvr>
                                      <p:rCtr x="-26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3" grpId="0"/>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309731" y="2967430"/>
            <a:ext cx="7548495" cy="2317515"/>
          </a:xfrm>
          <a:prstGeom prst="rect">
            <a:avLst/>
          </a:prstGeom>
          <a:noFill/>
        </p:spPr>
        <p:txBody>
          <a:bodyPr vert="horz" wrap="square" lIns="182854" tIns="146283" rIns="182854" bIns="146283"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324">
              <a:spcBef>
                <a:spcPts val="0"/>
              </a:spcBef>
              <a:spcAft>
                <a:spcPts val="1800"/>
              </a:spcAft>
              <a:buClr>
                <a:srgbClr val="FFFFFF"/>
              </a:buClr>
              <a:buNone/>
            </a:pPr>
            <a:r>
              <a:rPr lang="en-US" sz="2400" dirty="0">
                <a:gradFill>
                  <a:gsLst>
                    <a:gs pos="0">
                      <a:srgbClr val="FFFFFF"/>
                    </a:gs>
                    <a:gs pos="100000">
                      <a:srgbClr val="FFFFFF"/>
                    </a:gs>
                  </a:gsLst>
                  <a:lin ang="5400000" scaled="0"/>
                </a:gradFill>
              </a:rPr>
              <a:t>Gain visibility and control</a:t>
            </a:r>
          </a:p>
          <a:p>
            <a:pPr marL="0" indent="0" defTabSz="932324">
              <a:spcBef>
                <a:spcPts val="0"/>
              </a:spcBef>
              <a:spcAft>
                <a:spcPts val="1800"/>
              </a:spcAft>
              <a:buClr>
                <a:srgbClr val="FFFFFF"/>
              </a:buClr>
              <a:buNone/>
            </a:pPr>
            <a:r>
              <a:rPr lang="en-US" sz="2400" dirty="0">
                <a:gradFill>
                  <a:gsLst>
                    <a:gs pos="0">
                      <a:srgbClr val="FFFFFF"/>
                    </a:gs>
                    <a:gs pos="100000">
                      <a:srgbClr val="FFFFFF"/>
                    </a:gs>
                  </a:gsLst>
                  <a:lin ang="5400000" scaled="0"/>
                </a:gradFill>
              </a:rPr>
              <a:t>Integrated security, monitoring, policy management</a:t>
            </a:r>
          </a:p>
          <a:p>
            <a:pPr marL="0" indent="0" defTabSz="932324">
              <a:spcBef>
                <a:spcPts val="0"/>
              </a:spcBef>
              <a:spcAft>
                <a:spcPts val="1800"/>
              </a:spcAft>
              <a:buClr>
                <a:srgbClr val="FFFFFF"/>
              </a:buClr>
              <a:buNone/>
            </a:pPr>
            <a:r>
              <a:rPr lang="en-US" sz="2400" dirty="0">
                <a:gradFill>
                  <a:gsLst>
                    <a:gs pos="0">
                      <a:srgbClr val="FFFFFF"/>
                    </a:gs>
                    <a:gs pos="100000">
                      <a:srgbClr val="FFFFFF"/>
                    </a:gs>
                  </a:gsLst>
                  <a:lin ang="5400000" scaled="0"/>
                </a:gradFill>
              </a:rPr>
              <a:t>Built in threat detections and alerts</a:t>
            </a:r>
          </a:p>
          <a:p>
            <a:pPr marL="0" indent="0" defTabSz="932324">
              <a:spcBef>
                <a:spcPts val="0"/>
              </a:spcBef>
              <a:spcAft>
                <a:spcPts val="1800"/>
              </a:spcAft>
              <a:buClr>
                <a:srgbClr val="FFFFFF"/>
              </a:buClr>
              <a:buNone/>
              <a:tabLst>
                <a:tab pos="5543550" algn="l"/>
              </a:tabLst>
            </a:pPr>
            <a:r>
              <a:rPr lang="en-US" sz="2400" dirty="0">
                <a:gradFill>
                  <a:gsLst>
                    <a:gs pos="0">
                      <a:srgbClr val="FFFFFF"/>
                    </a:gs>
                    <a:gs pos="100000">
                      <a:srgbClr val="FFFFFF"/>
                    </a:gs>
                  </a:gsLst>
                  <a:lin ang="5400000" scaled="0"/>
                </a:gradFill>
              </a:rPr>
              <a:t>Works with broad ecosystem of security solutions</a:t>
            </a:r>
          </a:p>
        </p:txBody>
      </p:sp>
      <p:sp>
        <p:nvSpPr>
          <p:cNvPr id="5" name="Title 1"/>
          <p:cNvSpPr txBox="1">
            <a:spLocks/>
          </p:cNvSpPr>
          <p:nvPr/>
        </p:nvSpPr>
        <p:spPr>
          <a:xfrm>
            <a:off x="302692" y="1135885"/>
            <a:ext cx="6674490" cy="1641242"/>
          </a:xfrm>
          <a:prstGeom prst="rect">
            <a:avLst/>
          </a:prstGeom>
        </p:spPr>
        <p:txBody>
          <a:bodyPr vert="horz" wrap="square" lIns="182854" tIns="146283" rIns="182854" bIns="146283"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spcBef>
                <a:spcPts val="1199"/>
              </a:spcBef>
            </a:pPr>
            <a:r>
              <a:rPr lang="en-US" sz="4799" dirty="0">
                <a:solidFill>
                  <a:srgbClr val="0072CC"/>
                </a:solidFill>
                <a:latin typeface="Segoe UI Semilight" panose="020B0402040204020203" pitchFamily="34" charset="0"/>
                <a:cs typeface="Segoe UI Semilight" panose="020B0402040204020203" pitchFamily="34" charset="0"/>
              </a:rPr>
              <a:t>Introducing</a:t>
            </a:r>
            <a:r>
              <a:rPr lang="en-US" sz="4799" dirty="0">
                <a:solidFill>
                  <a:srgbClr val="0072CC"/>
                </a:solidFill>
                <a:latin typeface="Segoe UI Light"/>
              </a:rPr>
              <a:t> </a:t>
            </a:r>
            <a:br>
              <a:rPr lang="en-US" sz="4399" dirty="0">
                <a:gradFill>
                  <a:gsLst>
                    <a:gs pos="1250">
                      <a:srgbClr val="FFFFFF"/>
                    </a:gs>
                    <a:gs pos="100000">
                      <a:srgbClr val="FFFFFF"/>
                    </a:gs>
                  </a:gsLst>
                  <a:lin ang="5400000" scaled="0"/>
                </a:gradFill>
                <a:latin typeface="Segoe UI Light"/>
              </a:rPr>
            </a:br>
            <a:r>
              <a:rPr lang="en-US" sz="5399" dirty="0">
                <a:gradFill>
                  <a:gsLst>
                    <a:gs pos="1250">
                      <a:srgbClr val="FFFFFF"/>
                    </a:gs>
                    <a:gs pos="100000">
                      <a:srgbClr val="FFFFFF"/>
                    </a:gs>
                  </a:gsLst>
                  <a:lin ang="5400000" scaled="0"/>
                </a:gradFill>
                <a:latin typeface="Segoe UI Light"/>
              </a:rPr>
              <a:t>Azure Security Center</a:t>
            </a:r>
          </a:p>
        </p:txBody>
      </p:sp>
      <p:grpSp>
        <p:nvGrpSpPr>
          <p:cNvPr id="96" name="Group 95"/>
          <p:cNvGrpSpPr/>
          <p:nvPr/>
        </p:nvGrpSpPr>
        <p:grpSpPr>
          <a:xfrm>
            <a:off x="12787361" y="943469"/>
            <a:ext cx="1207917" cy="5323720"/>
            <a:chOff x="9363076" y="1000126"/>
            <a:chExt cx="1208088" cy="5324475"/>
          </a:xfrm>
        </p:grpSpPr>
        <p:sp>
          <p:nvSpPr>
            <p:cNvPr id="7" name="Freeform 5"/>
            <p:cNvSpPr>
              <a:spLocks/>
            </p:cNvSpPr>
            <p:nvPr/>
          </p:nvSpPr>
          <p:spPr bwMode="auto">
            <a:xfrm>
              <a:off x="9431338" y="4329113"/>
              <a:ext cx="825500" cy="1798638"/>
            </a:xfrm>
            <a:custGeom>
              <a:avLst/>
              <a:gdLst>
                <a:gd name="T0" fmla="*/ 79 w 134"/>
                <a:gd name="T1" fmla="*/ 7 h 292"/>
                <a:gd name="T2" fmla="*/ 6 w 134"/>
                <a:gd name="T3" fmla="*/ 56 h 292"/>
                <a:gd name="T4" fmla="*/ 33 w 134"/>
                <a:gd name="T5" fmla="*/ 120 h 292"/>
                <a:gd name="T6" fmla="*/ 3 w 134"/>
                <a:gd name="T7" fmla="*/ 270 h 292"/>
                <a:gd name="T8" fmla="*/ 9 w 134"/>
                <a:gd name="T9" fmla="*/ 277 h 292"/>
                <a:gd name="T10" fmla="*/ 16 w 134"/>
                <a:gd name="T11" fmla="*/ 285 h 292"/>
                <a:gd name="T12" fmla="*/ 22 w 134"/>
                <a:gd name="T13" fmla="*/ 292 h 292"/>
                <a:gd name="T14" fmla="*/ 22 w 134"/>
                <a:gd name="T15" fmla="*/ 292 h 292"/>
                <a:gd name="T16" fmla="*/ 39 w 134"/>
                <a:gd name="T17" fmla="*/ 281 h 292"/>
                <a:gd name="T18" fmla="*/ 42 w 134"/>
                <a:gd name="T19" fmla="*/ 266 h 292"/>
                <a:gd name="T20" fmla="*/ 50 w 134"/>
                <a:gd name="T21" fmla="*/ 261 h 292"/>
                <a:gd name="T22" fmla="*/ 52 w 134"/>
                <a:gd name="T23" fmla="*/ 250 h 292"/>
                <a:gd name="T24" fmla="*/ 42 w 134"/>
                <a:gd name="T25" fmla="*/ 234 h 292"/>
                <a:gd name="T26" fmla="*/ 44 w 134"/>
                <a:gd name="T27" fmla="*/ 224 h 292"/>
                <a:gd name="T28" fmla="*/ 51 w 134"/>
                <a:gd name="T29" fmla="*/ 219 h 292"/>
                <a:gd name="T30" fmla="*/ 53 w 134"/>
                <a:gd name="T31" fmla="*/ 210 h 292"/>
                <a:gd name="T32" fmla="*/ 62 w 134"/>
                <a:gd name="T33" fmla="*/ 204 h 292"/>
                <a:gd name="T34" fmla="*/ 64 w 134"/>
                <a:gd name="T35" fmla="*/ 192 h 292"/>
                <a:gd name="T36" fmla="*/ 54 w 134"/>
                <a:gd name="T37" fmla="*/ 178 h 292"/>
                <a:gd name="T38" fmla="*/ 57 w 134"/>
                <a:gd name="T39" fmla="*/ 164 h 292"/>
                <a:gd name="T40" fmla="*/ 72 w 134"/>
                <a:gd name="T41" fmla="*/ 154 h 292"/>
                <a:gd name="T42" fmla="*/ 77 w 134"/>
                <a:gd name="T43" fmla="*/ 130 h 292"/>
                <a:gd name="T44" fmla="*/ 77 w 134"/>
                <a:gd name="T45" fmla="*/ 129 h 292"/>
                <a:gd name="T46" fmla="*/ 127 w 134"/>
                <a:gd name="T47" fmla="*/ 80 h 292"/>
                <a:gd name="T48" fmla="*/ 79 w 134"/>
                <a:gd name="T4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292">
                  <a:moveTo>
                    <a:pt x="79" y="7"/>
                  </a:moveTo>
                  <a:cubicBezTo>
                    <a:pt x="45" y="0"/>
                    <a:pt x="13" y="22"/>
                    <a:pt x="6" y="56"/>
                  </a:cubicBezTo>
                  <a:cubicBezTo>
                    <a:pt x="0" y="81"/>
                    <a:pt x="12" y="107"/>
                    <a:pt x="33" y="120"/>
                  </a:cubicBezTo>
                  <a:cubicBezTo>
                    <a:pt x="3" y="270"/>
                    <a:pt x="3" y="270"/>
                    <a:pt x="3" y="270"/>
                  </a:cubicBezTo>
                  <a:cubicBezTo>
                    <a:pt x="9" y="277"/>
                    <a:pt x="9" y="277"/>
                    <a:pt x="9" y="277"/>
                  </a:cubicBezTo>
                  <a:cubicBezTo>
                    <a:pt x="16" y="285"/>
                    <a:pt x="16" y="285"/>
                    <a:pt x="16" y="285"/>
                  </a:cubicBezTo>
                  <a:cubicBezTo>
                    <a:pt x="22" y="292"/>
                    <a:pt x="22" y="292"/>
                    <a:pt x="22" y="292"/>
                  </a:cubicBezTo>
                  <a:cubicBezTo>
                    <a:pt x="22" y="292"/>
                    <a:pt x="22" y="292"/>
                    <a:pt x="22" y="292"/>
                  </a:cubicBezTo>
                  <a:cubicBezTo>
                    <a:pt x="39" y="281"/>
                    <a:pt x="39" y="281"/>
                    <a:pt x="39" y="281"/>
                  </a:cubicBezTo>
                  <a:cubicBezTo>
                    <a:pt x="42" y="266"/>
                    <a:pt x="42" y="266"/>
                    <a:pt x="42" y="266"/>
                  </a:cubicBezTo>
                  <a:cubicBezTo>
                    <a:pt x="50" y="261"/>
                    <a:pt x="50" y="261"/>
                    <a:pt x="50" y="261"/>
                  </a:cubicBezTo>
                  <a:cubicBezTo>
                    <a:pt x="52" y="250"/>
                    <a:pt x="52" y="250"/>
                    <a:pt x="52" y="250"/>
                  </a:cubicBezTo>
                  <a:cubicBezTo>
                    <a:pt x="42" y="234"/>
                    <a:pt x="42" y="234"/>
                    <a:pt x="42" y="234"/>
                  </a:cubicBezTo>
                  <a:cubicBezTo>
                    <a:pt x="44" y="224"/>
                    <a:pt x="44" y="224"/>
                    <a:pt x="44" y="224"/>
                  </a:cubicBezTo>
                  <a:cubicBezTo>
                    <a:pt x="51" y="219"/>
                    <a:pt x="51" y="219"/>
                    <a:pt x="51" y="219"/>
                  </a:cubicBezTo>
                  <a:cubicBezTo>
                    <a:pt x="53" y="210"/>
                    <a:pt x="53" y="210"/>
                    <a:pt x="53" y="210"/>
                  </a:cubicBezTo>
                  <a:cubicBezTo>
                    <a:pt x="62" y="204"/>
                    <a:pt x="62" y="204"/>
                    <a:pt x="62" y="204"/>
                  </a:cubicBezTo>
                  <a:cubicBezTo>
                    <a:pt x="64" y="192"/>
                    <a:pt x="64" y="192"/>
                    <a:pt x="64" y="192"/>
                  </a:cubicBezTo>
                  <a:cubicBezTo>
                    <a:pt x="54" y="178"/>
                    <a:pt x="54" y="178"/>
                    <a:pt x="54" y="178"/>
                  </a:cubicBezTo>
                  <a:cubicBezTo>
                    <a:pt x="57" y="164"/>
                    <a:pt x="57" y="164"/>
                    <a:pt x="57" y="164"/>
                  </a:cubicBezTo>
                  <a:cubicBezTo>
                    <a:pt x="72" y="154"/>
                    <a:pt x="72" y="154"/>
                    <a:pt x="72" y="154"/>
                  </a:cubicBezTo>
                  <a:cubicBezTo>
                    <a:pt x="77" y="130"/>
                    <a:pt x="77" y="130"/>
                    <a:pt x="77" y="130"/>
                  </a:cubicBezTo>
                  <a:cubicBezTo>
                    <a:pt x="77" y="129"/>
                    <a:pt x="77" y="129"/>
                    <a:pt x="77" y="129"/>
                  </a:cubicBezTo>
                  <a:cubicBezTo>
                    <a:pt x="102" y="125"/>
                    <a:pt x="122" y="106"/>
                    <a:pt x="127" y="80"/>
                  </a:cubicBezTo>
                  <a:cubicBezTo>
                    <a:pt x="134" y="47"/>
                    <a:pt x="113" y="14"/>
                    <a:pt x="79" y="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8" name="Freeform 6"/>
            <p:cNvSpPr>
              <a:spLocks/>
            </p:cNvSpPr>
            <p:nvPr/>
          </p:nvSpPr>
          <p:spPr bwMode="auto">
            <a:xfrm>
              <a:off x="9591676" y="4532313"/>
              <a:ext cx="763588" cy="1792288"/>
            </a:xfrm>
            <a:custGeom>
              <a:avLst/>
              <a:gdLst>
                <a:gd name="T0" fmla="*/ 124 w 124"/>
                <a:gd name="T1" fmla="*/ 62 h 291"/>
                <a:gd name="T2" fmla="*/ 62 w 124"/>
                <a:gd name="T3" fmla="*/ 0 h 291"/>
                <a:gd name="T4" fmla="*/ 0 w 124"/>
                <a:gd name="T5" fmla="*/ 62 h 291"/>
                <a:gd name="T6" fmla="*/ 40 w 124"/>
                <a:gd name="T7" fmla="*/ 120 h 291"/>
                <a:gd name="T8" fmla="*/ 40 w 124"/>
                <a:gd name="T9" fmla="*/ 273 h 291"/>
                <a:gd name="T10" fmla="*/ 47 w 124"/>
                <a:gd name="T11" fmla="*/ 279 h 291"/>
                <a:gd name="T12" fmla="*/ 56 w 124"/>
                <a:gd name="T13" fmla="*/ 285 h 291"/>
                <a:gd name="T14" fmla="*/ 63 w 124"/>
                <a:gd name="T15" fmla="*/ 291 h 291"/>
                <a:gd name="T16" fmla="*/ 63 w 124"/>
                <a:gd name="T17" fmla="*/ 291 h 291"/>
                <a:gd name="T18" fmla="*/ 78 w 124"/>
                <a:gd name="T19" fmla="*/ 277 h 291"/>
                <a:gd name="T20" fmla="*/ 78 w 124"/>
                <a:gd name="T21" fmla="*/ 261 h 291"/>
                <a:gd name="T22" fmla="*/ 84 w 124"/>
                <a:gd name="T23" fmla="*/ 255 h 291"/>
                <a:gd name="T24" fmla="*/ 84 w 124"/>
                <a:gd name="T25" fmla="*/ 243 h 291"/>
                <a:gd name="T26" fmla="*/ 71 w 124"/>
                <a:gd name="T27" fmla="*/ 230 h 291"/>
                <a:gd name="T28" fmla="*/ 71 w 124"/>
                <a:gd name="T29" fmla="*/ 220 h 291"/>
                <a:gd name="T30" fmla="*/ 77 w 124"/>
                <a:gd name="T31" fmla="*/ 214 h 291"/>
                <a:gd name="T32" fmla="*/ 77 w 124"/>
                <a:gd name="T33" fmla="*/ 204 h 291"/>
                <a:gd name="T34" fmla="*/ 85 w 124"/>
                <a:gd name="T35" fmla="*/ 197 h 291"/>
                <a:gd name="T36" fmla="*/ 85 w 124"/>
                <a:gd name="T37" fmla="*/ 185 h 291"/>
                <a:gd name="T38" fmla="*/ 72 w 124"/>
                <a:gd name="T39" fmla="*/ 173 h 291"/>
                <a:gd name="T40" fmla="*/ 72 w 124"/>
                <a:gd name="T41" fmla="*/ 158 h 291"/>
                <a:gd name="T42" fmla="*/ 85 w 124"/>
                <a:gd name="T43" fmla="*/ 146 h 291"/>
                <a:gd name="T44" fmla="*/ 85 w 124"/>
                <a:gd name="T45" fmla="*/ 121 h 291"/>
                <a:gd name="T46" fmla="*/ 85 w 124"/>
                <a:gd name="T47" fmla="*/ 120 h 291"/>
                <a:gd name="T48" fmla="*/ 124 w 124"/>
                <a:gd name="T49" fmla="*/ 6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291">
                  <a:moveTo>
                    <a:pt x="124" y="62"/>
                  </a:moveTo>
                  <a:cubicBezTo>
                    <a:pt x="124" y="28"/>
                    <a:pt x="96" y="0"/>
                    <a:pt x="62" y="0"/>
                  </a:cubicBezTo>
                  <a:cubicBezTo>
                    <a:pt x="28" y="0"/>
                    <a:pt x="0" y="28"/>
                    <a:pt x="0" y="62"/>
                  </a:cubicBezTo>
                  <a:cubicBezTo>
                    <a:pt x="0" y="89"/>
                    <a:pt x="16" y="111"/>
                    <a:pt x="40" y="120"/>
                  </a:cubicBezTo>
                  <a:cubicBezTo>
                    <a:pt x="40" y="273"/>
                    <a:pt x="40" y="273"/>
                    <a:pt x="40" y="273"/>
                  </a:cubicBezTo>
                  <a:cubicBezTo>
                    <a:pt x="47" y="279"/>
                    <a:pt x="47" y="279"/>
                    <a:pt x="47" y="279"/>
                  </a:cubicBezTo>
                  <a:cubicBezTo>
                    <a:pt x="56" y="285"/>
                    <a:pt x="56" y="285"/>
                    <a:pt x="56" y="285"/>
                  </a:cubicBezTo>
                  <a:cubicBezTo>
                    <a:pt x="63" y="291"/>
                    <a:pt x="63" y="291"/>
                    <a:pt x="63" y="291"/>
                  </a:cubicBezTo>
                  <a:cubicBezTo>
                    <a:pt x="63" y="291"/>
                    <a:pt x="63" y="291"/>
                    <a:pt x="63" y="291"/>
                  </a:cubicBezTo>
                  <a:cubicBezTo>
                    <a:pt x="78" y="277"/>
                    <a:pt x="78" y="277"/>
                    <a:pt x="78" y="277"/>
                  </a:cubicBezTo>
                  <a:cubicBezTo>
                    <a:pt x="78" y="261"/>
                    <a:pt x="78" y="261"/>
                    <a:pt x="78" y="261"/>
                  </a:cubicBezTo>
                  <a:cubicBezTo>
                    <a:pt x="84" y="255"/>
                    <a:pt x="84" y="255"/>
                    <a:pt x="84" y="255"/>
                  </a:cubicBezTo>
                  <a:cubicBezTo>
                    <a:pt x="84" y="243"/>
                    <a:pt x="84" y="243"/>
                    <a:pt x="84" y="243"/>
                  </a:cubicBezTo>
                  <a:cubicBezTo>
                    <a:pt x="71" y="230"/>
                    <a:pt x="71" y="230"/>
                    <a:pt x="71" y="230"/>
                  </a:cubicBezTo>
                  <a:cubicBezTo>
                    <a:pt x="71" y="220"/>
                    <a:pt x="71" y="220"/>
                    <a:pt x="71" y="220"/>
                  </a:cubicBezTo>
                  <a:cubicBezTo>
                    <a:pt x="77" y="214"/>
                    <a:pt x="77" y="214"/>
                    <a:pt x="77" y="214"/>
                  </a:cubicBezTo>
                  <a:cubicBezTo>
                    <a:pt x="77" y="204"/>
                    <a:pt x="77" y="204"/>
                    <a:pt x="77" y="204"/>
                  </a:cubicBezTo>
                  <a:cubicBezTo>
                    <a:pt x="85" y="197"/>
                    <a:pt x="85" y="197"/>
                    <a:pt x="85" y="197"/>
                  </a:cubicBezTo>
                  <a:cubicBezTo>
                    <a:pt x="85" y="185"/>
                    <a:pt x="85" y="185"/>
                    <a:pt x="85" y="185"/>
                  </a:cubicBezTo>
                  <a:cubicBezTo>
                    <a:pt x="72" y="173"/>
                    <a:pt x="72" y="173"/>
                    <a:pt x="72" y="173"/>
                  </a:cubicBezTo>
                  <a:cubicBezTo>
                    <a:pt x="72" y="158"/>
                    <a:pt x="72" y="158"/>
                    <a:pt x="72" y="158"/>
                  </a:cubicBezTo>
                  <a:cubicBezTo>
                    <a:pt x="85" y="146"/>
                    <a:pt x="85" y="146"/>
                    <a:pt x="85" y="146"/>
                  </a:cubicBezTo>
                  <a:cubicBezTo>
                    <a:pt x="85" y="121"/>
                    <a:pt x="85" y="121"/>
                    <a:pt x="85" y="121"/>
                  </a:cubicBezTo>
                  <a:cubicBezTo>
                    <a:pt x="85" y="120"/>
                    <a:pt x="85" y="120"/>
                    <a:pt x="85" y="120"/>
                  </a:cubicBezTo>
                  <a:cubicBezTo>
                    <a:pt x="108" y="111"/>
                    <a:pt x="124" y="89"/>
                    <a:pt x="124" y="62"/>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9" name="Freeform 7"/>
            <p:cNvSpPr>
              <a:spLocks/>
            </p:cNvSpPr>
            <p:nvPr/>
          </p:nvSpPr>
          <p:spPr bwMode="auto">
            <a:xfrm>
              <a:off x="9690101" y="4532313"/>
              <a:ext cx="665163" cy="947738"/>
            </a:xfrm>
            <a:custGeom>
              <a:avLst/>
              <a:gdLst>
                <a:gd name="T0" fmla="*/ 46 w 108"/>
                <a:gd name="T1" fmla="*/ 0 h 154"/>
                <a:gd name="T2" fmla="*/ 3 w 108"/>
                <a:gd name="T3" fmla="*/ 18 h 154"/>
                <a:gd name="T4" fmla="*/ 1 w 108"/>
                <a:gd name="T5" fmla="*/ 45 h 154"/>
                <a:gd name="T6" fmla="*/ 50 w 108"/>
                <a:gd name="T7" fmla="*/ 96 h 154"/>
                <a:gd name="T8" fmla="*/ 60 w 108"/>
                <a:gd name="T9" fmla="*/ 154 h 154"/>
                <a:gd name="T10" fmla="*/ 69 w 108"/>
                <a:gd name="T11" fmla="*/ 146 h 154"/>
                <a:gd name="T12" fmla="*/ 69 w 108"/>
                <a:gd name="T13" fmla="*/ 121 h 154"/>
                <a:gd name="T14" fmla="*/ 69 w 108"/>
                <a:gd name="T15" fmla="*/ 120 h 154"/>
                <a:gd name="T16" fmla="*/ 96 w 108"/>
                <a:gd name="T17" fmla="*/ 99 h 154"/>
                <a:gd name="T18" fmla="*/ 95 w 108"/>
                <a:gd name="T19" fmla="*/ 90 h 154"/>
                <a:gd name="T20" fmla="*/ 95 w 108"/>
                <a:gd name="T21" fmla="*/ 88 h 154"/>
                <a:gd name="T22" fmla="*/ 106 w 108"/>
                <a:gd name="T23" fmla="*/ 80 h 154"/>
                <a:gd name="T24" fmla="*/ 108 w 108"/>
                <a:gd name="T25" fmla="*/ 62 h 154"/>
                <a:gd name="T26" fmla="*/ 46 w 108"/>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54">
                  <a:moveTo>
                    <a:pt x="46" y="0"/>
                  </a:moveTo>
                  <a:cubicBezTo>
                    <a:pt x="29" y="0"/>
                    <a:pt x="14" y="7"/>
                    <a:pt x="3" y="18"/>
                  </a:cubicBezTo>
                  <a:cubicBezTo>
                    <a:pt x="1" y="26"/>
                    <a:pt x="0" y="36"/>
                    <a:pt x="1" y="45"/>
                  </a:cubicBezTo>
                  <a:cubicBezTo>
                    <a:pt x="6" y="71"/>
                    <a:pt x="26" y="91"/>
                    <a:pt x="50" y="96"/>
                  </a:cubicBezTo>
                  <a:cubicBezTo>
                    <a:pt x="60" y="154"/>
                    <a:pt x="60" y="154"/>
                    <a:pt x="60" y="154"/>
                  </a:cubicBezTo>
                  <a:cubicBezTo>
                    <a:pt x="69" y="146"/>
                    <a:pt x="69" y="146"/>
                    <a:pt x="69" y="146"/>
                  </a:cubicBezTo>
                  <a:cubicBezTo>
                    <a:pt x="69" y="121"/>
                    <a:pt x="69" y="121"/>
                    <a:pt x="69" y="121"/>
                  </a:cubicBezTo>
                  <a:cubicBezTo>
                    <a:pt x="69" y="120"/>
                    <a:pt x="69" y="120"/>
                    <a:pt x="69" y="120"/>
                  </a:cubicBezTo>
                  <a:cubicBezTo>
                    <a:pt x="80" y="116"/>
                    <a:pt x="89" y="108"/>
                    <a:pt x="96" y="99"/>
                  </a:cubicBezTo>
                  <a:cubicBezTo>
                    <a:pt x="95" y="90"/>
                    <a:pt x="95" y="90"/>
                    <a:pt x="95" y="90"/>
                  </a:cubicBezTo>
                  <a:cubicBezTo>
                    <a:pt x="95" y="88"/>
                    <a:pt x="95" y="88"/>
                    <a:pt x="95" y="88"/>
                  </a:cubicBezTo>
                  <a:cubicBezTo>
                    <a:pt x="99" y="86"/>
                    <a:pt x="102" y="83"/>
                    <a:pt x="106" y="80"/>
                  </a:cubicBezTo>
                  <a:cubicBezTo>
                    <a:pt x="107" y="74"/>
                    <a:pt x="108" y="68"/>
                    <a:pt x="108" y="62"/>
                  </a:cubicBezTo>
                  <a:cubicBezTo>
                    <a:pt x="108" y="28"/>
                    <a:pt x="80" y="0"/>
                    <a:pt x="46" y="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65" name="Freeform 8"/>
            <p:cNvSpPr>
              <a:spLocks/>
            </p:cNvSpPr>
            <p:nvPr/>
          </p:nvSpPr>
          <p:spPr bwMode="auto">
            <a:xfrm>
              <a:off x="10090151" y="5646738"/>
              <a:ext cx="25400" cy="104775"/>
            </a:xfrm>
            <a:custGeom>
              <a:avLst/>
              <a:gdLst>
                <a:gd name="T0" fmla="*/ 16 w 16"/>
                <a:gd name="T1" fmla="*/ 16 h 66"/>
                <a:gd name="T2" fmla="*/ 0 w 16"/>
                <a:gd name="T3" fmla="*/ 0 h 66"/>
                <a:gd name="T4" fmla="*/ 8 w 16"/>
                <a:gd name="T5" fmla="*/ 66 h 66"/>
                <a:gd name="T6" fmla="*/ 16 w 16"/>
                <a:gd name="T7" fmla="*/ 62 h 66"/>
                <a:gd name="T8" fmla="*/ 16 w 16"/>
                <a:gd name="T9" fmla="*/ 16 h 66"/>
              </a:gdLst>
              <a:ahLst/>
              <a:cxnLst>
                <a:cxn ang="0">
                  <a:pos x="T0" y="T1"/>
                </a:cxn>
                <a:cxn ang="0">
                  <a:pos x="T2" y="T3"/>
                </a:cxn>
                <a:cxn ang="0">
                  <a:pos x="T4" y="T5"/>
                </a:cxn>
                <a:cxn ang="0">
                  <a:pos x="T6" y="T7"/>
                </a:cxn>
                <a:cxn ang="0">
                  <a:pos x="T8" y="T9"/>
                </a:cxn>
              </a:cxnLst>
              <a:rect l="0" t="0" r="r" b="b"/>
              <a:pathLst>
                <a:path w="16" h="66">
                  <a:moveTo>
                    <a:pt x="16" y="16"/>
                  </a:moveTo>
                  <a:lnTo>
                    <a:pt x="0" y="0"/>
                  </a:lnTo>
                  <a:lnTo>
                    <a:pt x="8" y="66"/>
                  </a:lnTo>
                  <a:lnTo>
                    <a:pt x="16" y="62"/>
                  </a:lnTo>
                  <a:lnTo>
                    <a:pt x="16" y="1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83" name="Freeform 9"/>
            <p:cNvSpPr>
              <a:spLocks/>
            </p:cNvSpPr>
            <p:nvPr/>
          </p:nvSpPr>
          <p:spPr bwMode="auto">
            <a:xfrm>
              <a:off x="9696451" y="4291013"/>
              <a:ext cx="825500" cy="1793875"/>
            </a:xfrm>
            <a:custGeom>
              <a:avLst/>
              <a:gdLst>
                <a:gd name="T0" fmla="*/ 125 w 134"/>
                <a:gd name="T1" fmla="*/ 259 h 291"/>
                <a:gd name="T2" fmla="*/ 130 w 134"/>
                <a:gd name="T3" fmla="*/ 251 h 291"/>
                <a:gd name="T4" fmla="*/ 127 w 134"/>
                <a:gd name="T5" fmla="*/ 240 h 291"/>
                <a:gd name="T6" fmla="*/ 112 w 134"/>
                <a:gd name="T7" fmla="*/ 230 h 291"/>
                <a:gd name="T8" fmla="*/ 110 w 134"/>
                <a:gd name="T9" fmla="*/ 220 h 291"/>
                <a:gd name="T10" fmla="*/ 114 w 134"/>
                <a:gd name="T11" fmla="*/ 212 h 291"/>
                <a:gd name="T12" fmla="*/ 112 w 134"/>
                <a:gd name="T13" fmla="*/ 203 h 291"/>
                <a:gd name="T14" fmla="*/ 118 w 134"/>
                <a:gd name="T15" fmla="*/ 194 h 291"/>
                <a:gd name="T16" fmla="*/ 115 w 134"/>
                <a:gd name="T17" fmla="*/ 182 h 291"/>
                <a:gd name="T18" fmla="*/ 100 w 134"/>
                <a:gd name="T19" fmla="*/ 173 h 291"/>
                <a:gd name="T20" fmla="*/ 97 w 134"/>
                <a:gd name="T21" fmla="*/ 159 h 291"/>
                <a:gd name="T22" fmla="*/ 107 w 134"/>
                <a:gd name="T23" fmla="*/ 144 h 291"/>
                <a:gd name="T24" fmla="*/ 102 w 134"/>
                <a:gd name="T25" fmla="*/ 121 h 291"/>
                <a:gd name="T26" fmla="*/ 102 w 134"/>
                <a:gd name="T27" fmla="*/ 119 h 291"/>
                <a:gd name="T28" fmla="*/ 128 w 134"/>
                <a:gd name="T29" fmla="*/ 54 h 291"/>
                <a:gd name="T30" fmla="*/ 55 w 134"/>
                <a:gd name="T31" fmla="*/ 7 h 291"/>
                <a:gd name="T32" fmla="*/ 7 w 134"/>
                <a:gd name="T33" fmla="*/ 81 h 291"/>
                <a:gd name="T34" fmla="*/ 58 w 134"/>
                <a:gd name="T35" fmla="*/ 129 h 291"/>
                <a:gd name="T36" fmla="*/ 90 w 134"/>
                <a:gd name="T37" fmla="*/ 278 h 291"/>
                <a:gd name="T38" fmla="*/ 99 w 134"/>
                <a:gd name="T39" fmla="*/ 282 h 291"/>
                <a:gd name="T40" fmla="*/ 109 w 134"/>
                <a:gd name="T41" fmla="*/ 287 h 291"/>
                <a:gd name="T42" fmla="*/ 117 w 134"/>
                <a:gd name="T43" fmla="*/ 291 h 291"/>
                <a:gd name="T44" fmla="*/ 117 w 134"/>
                <a:gd name="T45" fmla="*/ 291 h 291"/>
                <a:gd name="T46" fmla="*/ 128 w 134"/>
                <a:gd name="T47" fmla="*/ 274 h 291"/>
                <a:gd name="T48" fmla="*/ 125 w 134"/>
                <a:gd name="T49" fmla="*/ 25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291">
                  <a:moveTo>
                    <a:pt x="125" y="259"/>
                  </a:moveTo>
                  <a:cubicBezTo>
                    <a:pt x="130" y="251"/>
                    <a:pt x="130" y="251"/>
                    <a:pt x="130" y="251"/>
                  </a:cubicBezTo>
                  <a:cubicBezTo>
                    <a:pt x="127" y="240"/>
                    <a:pt x="127" y="240"/>
                    <a:pt x="127" y="240"/>
                  </a:cubicBezTo>
                  <a:cubicBezTo>
                    <a:pt x="112" y="230"/>
                    <a:pt x="112" y="230"/>
                    <a:pt x="112" y="230"/>
                  </a:cubicBezTo>
                  <a:cubicBezTo>
                    <a:pt x="110" y="220"/>
                    <a:pt x="110" y="220"/>
                    <a:pt x="110" y="220"/>
                  </a:cubicBezTo>
                  <a:cubicBezTo>
                    <a:pt x="114" y="212"/>
                    <a:pt x="114" y="212"/>
                    <a:pt x="114" y="212"/>
                  </a:cubicBezTo>
                  <a:cubicBezTo>
                    <a:pt x="112" y="203"/>
                    <a:pt x="112" y="203"/>
                    <a:pt x="112" y="203"/>
                  </a:cubicBezTo>
                  <a:cubicBezTo>
                    <a:pt x="118" y="194"/>
                    <a:pt x="118" y="194"/>
                    <a:pt x="118" y="194"/>
                  </a:cubicBezTo>
                  <a:cubicBezTo>
                    <a:pt x="115" y="182"/>
                    <a:pt x="115" y="182"/>
                    <a:pt x="115" y="182"/>
                  </a:cubicBezTo>
                  <a:cubicBezTo>
                    <a:pt x="100" y="173"/>
                    <a:pt x="100" y="173"/>
                    <a:pt x="100" y="173"/>
                  </a:cubicBezTo>
                  <a:cubicBezTo>
                    <a:pt x="97" y="159"/>
                    <a:pt x="97" y="159"/>
                    <a:pt x="97" y="159"/>
                  </a:cubicBezTo>
                  <a:cubicBezTo>
                    <a:pt x="107" y="144"/>
                    <a:pt x="107" y="144"/>
                    <a:pt x="107" y="144"/>
                  </a:cubicBezTo>
                  <a:cubicBezTo>
                    <a:pt x="102" y="121"/>
                    <a:pt x="102" y="121"/>
                    <a:pt x="102" y="121"/>
                  </a:cubicBezTo>
                  <a:cubicBezTo>
                    <a:pt x="102" y="119"/>
                    <a:pt x="102" y="119"/>
                    <a:pt x="102" y="119"/>
                  </a:cubicBezTo>
                  <a:cubicBezTo>
                    <a:pt x="123" y="106"/>
                    <a:pt x="134" y="80"/>
                    <a:pt x="128" y="54"/>
                  </a:cubicBezTo>
                  <a:cubicBezTo>
                    <a:pt x="121" y="21"/>
                    <a:pt x="88" y="0"/>
                    <a:pt x="55" y="7"/>
                  </a:cubicBezTo>
                  <a:cubicBezTo>
                    <a:pt x="21" y="14"/>
                    <a:pt x="0" y="47"/>
                    <a:pt x="7" y="81"/>
                  </a:cubicBezTo>
                  <a:cubicBezTo>
                    <a:pt x="12" y="106"/>
                    <a:pt x="33" y="125"/>
                    <a:pt x="58" y="129"/>
                  </a:cubicBezTo>
                  <a:cubicBezTo>
                    <a:pt x="90" y="278"/>
                    <a:pt x="90" y="278"/>
                    <a:pt x="90" y="278"/>
                  </a:cubicBezTo>
                  <a:cubicBezTo>
                    <a:pt x="99" y="282"/>
                    <a:pt x="99" y="282"/>
                    <a:pt x="99" y="282"/>
                  </a:cubicBezTo>
                  <a:cubicBezTo>
                    <a:pt x="109" y="287"/>
                    <a:pt x="109" y="287"/>
                    <a:pt x="109" y="287"/>
                  </a:cubicBezTo>
                  <a:cubicBezTo>
                    <a:pt x="117" y="291"/>
                    <a:pt x="117" y="291"/>
                    <a:pt x="117" y="291"/>
                  </a:cubicBezTo>
                  <a:cubicBezTo>
                    <a:pt x="117" y="291"/>
                    <a:pt x="117" y="291"/>
                    <a:pt x="117" y="291"/>
                  </a:cubicBezTo>
                  <a:cubicBezTo>
                    <a:pt x="128" y="274"/>
                    <a:pt x="128" y="274"/>
                    <a:pt x="128" y="274"/>
                  </a:cubicBezTo>
                  <a:lnTo>
                    <a:pt x="125" y="25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88" name="Freeform 10"/>
            <p:cNvSpPr>
              <a:spLocks/>
            </p:cNvSpPr>
            <p:nvPr/>
          </p:nvSpPr>
          <p:spPr bwMode="auto">
            <a:xfrm>
              <a:off x="9782176" y="1000126"/>
              <a:ext cx="369888" cy="1449388"/>
            </a:xfrm>
            <a:custGeom>
              <a:avLst/>
              <a:gdLst>
                <a:gd name="T0" fmla="*/ 191 w 233"/>
                <a:gd name="T1" fmla="*/ 66 h 913"/>
                <a:gd name="T2" fmla="*/ 191 w 233"/>
                <a:gd name="T3" fmla="*/ 901 h 913"/>
                <a:gd name="T4" fmla="*/ 148 w 233"/>
                <a:gd name="T5" fmla="*/ 901 h 913"/>
                <a:gd name="T6" fmla="*/ 148 w 233"/>
                <a:gd name="T7" fmla="*/ 31 h 913"/>
                <a:gd name="T8" fmla="*/ 109 w 233"/>
                <a:gd name="T9" fmla="*/ 0 h 913"/>
                <a:gd name="T10" fmla="*/ 109 w 233"/>
                <a:gd name="T11" fmla="*/ 0 h 913"/>
                <a:gd name="T12" fmla="*/ 35 w 233"/>
                <a:gd name="T13" fmla="*/ 74 h 913"/>
                <a:gd name="T14" fmla="*/ 35 w 233"/>
                <a:gd name="T15" fmla="*/ 152 h 913"/>
                <a:gd name="T16" fmla="*/ 0 w 233"/>
                <a:gd name="T17" fmla="*/ 187 h 913"/>
                <a:gd name="T18" fmla="*/ 0 w 233"/>
                <a:gd name="T19" fmla="*/ 249 h 913"/>
                <a:gd name="T20" fmla="*/ 70 w 233"/>
                <a:gd name="T21" fmla="*/ 315 h 913"/>
                <a:gd name="T22" fmla="*/ 70 w 233"/>
                <a:gd name="T23" fmla="*/ 369 h 913"/>
                <a:gd name="T24" fmla="*/ 39 w 233"/>
                <a:gd name="T25" fmla="*/ 400 h 913"/>
                <a:gd name="T26" fmla="*/ 39 w 233"/>
                <a:gd name="T27" fmla="*/ 451 h 913"/>
                <a:gd name="T28" fmla="*/ 0 w 233"/>
                <a:gd name="T29" fmla="*/ 489 h 913"/>
                <a:gd name="T30" fmla="*/ 0 w 233"/>
                <a:gd name="T31" fmla="*/ 548 h 913"/>
                <a:gd name="T32" fmla="*/ 66 w 233"/>
                <a:gd name="T33" fmla="*/ 610 h 913"/>
                <a:gd name="T34" fmla="*/ 66 w 233"/>
                <a:gd name="T35" fmla="*/ 684 h 913"/>
                <a:gd name="T36" fmla="*/ 0 w 233"/>
                <a:gd name="T37" fmla="*/ 750 h 913"/>
                <a:gd name="T38" fmla="*/ 0 w 233"/>
                <a:gd name="T39" fmla="*/ 874 h 913"/>
                <a:gd name="T40" fmla="*/ 0 w 233"/>
                <a:gd name="T41" fmla="*/ 913 h 913"/>
                <a:gd name="T42" fmla="*/ 233 w 233"/>
                <a:gd name="T43" fmla="*/ 913 h 913"/>
                <a:gd name="T44" fmla="*/ 233 w 233"/>
                <a:gd name="T45" fmla="*/ 97 h 913"/>
                <a:gd name="T46" fmla="*/ 191 w 233"/>
                <a:gd name="T47" fmla="*/ 6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3" h="913">
                  <a:moveTo>
                    <a:pt x="191" y="66"/>
                  </a:moveTo>
                  <a:lnTo>
                    <a:pt x="191" y="901"/>
                  </a:lnTo>
                  <a:lnTo>
                    <a:pt x="148" y="901"/>
                  </a:lnTo>
                  <a:lnTo>
                    <a:pt x="148" y="31"/>
                  </a:lnTo>
                  <a:lnTo>
                    <a:pt x="109" y="0"/>
                  </a:lnTo>
                  <a:lnTo>
                    <a:pt x="109" y="0"/>
                  </a:lnTo>
                  <a:lnTo>
                    <a:pt x="35" y="74"/>
                  </a:lnTo>
                  <a:lnTo>
                    <a:pt x="35" y="152"/>
                  </a:lnTo>
                  <a:lnTo>
                    <a:pt x="0" y="187"/>
                  </a:lnTo>
                  <a:lnTo>
                    <a:pt x="0" y="249"/>
                  </a:lnTo>
                  <a:lnTo>
                    <a:pt x="70" y="315"/>
                  </a:lnTo>
                  <a:lnTo>
                    <a:pt x="70" y="369"/>
                  </a:lnTo>
                  <a:lnTo>
                    <a:pt x="39" y="400"/>
                  </a:lnTo>
                  <a:lnTo>
                    <a:pt x="39" y="451"/>
                  </a:lnTo>
                  <a:lnTo>
                    <a:pt x="0" y="489"/>
                  </a:lnTo>
                  <a:lnTo>
                    <a:pt x="0" y="548"/>
                  </a:lnTo>
                  <a:lnTo>
                    <a:pt x="66" y="610"/>
                  </a:lnTo>
                  <a:lnTo>
                    <a:pt x="66" y="684"/>
                  </a:lnTo>
                  <a:lnTo>
                    <a:pt x="0" y="750"/>
                  </a:lnTo>
                  <a:lnTo>
                    <a:pt x="0" y="874"/>
                  </a:lnTo>
                  <a:lnTo>
                    <a:pt x="0" y="913"/>
                  </a:lnTo>
                  <a:lnTo>
                    <a:pt x="233" y="913"/>
                  </a:lnTo>
                  <a:lnTo>
                    <a:pt x="233" y="97"/>
                  </a:lnTo>
                  <a:lnTo>
                    <a:pt x="191" y="66"/>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89" name="Freeform 11"/>
            <p:cNvSpPr>
              <a:spLocks/>
            </p:cNvSpPr>
            <p:nvPr/>
          </p:nvSpPr>
          <p:spPr bwMode="auto">
            <a:xfrm>
              <a:off x="10017126" y="1049338"/>
              <a:ext cx="68263" cy="1381125"/>
            </a:xfrm>
            <a:custGeom>
              <a:avLst/>
              <a:gdLst>
                <a:gd name="T0" fmla="*/ 43 w 43"/>
                <a:gd name="T1" fmla="*/ 870 h 870"/>
                <a:gd name="T2" fmla="*/ 43 w 43"/>
                <a:gd name="T3" fmla="*/ 35 h 870"/>
                <a:gd name="T4" fmla="*/ 0 w 43"/>
                <a:gd name="T5" fmla="*/ 0 h 870"/>
                <a:gd name="T6" fmla="*/ 0 w 43"/>
                <a:gd name="T7" fmla="*/ 870 h 870"/>
                <a:gd name="T8" fmla="*/ 43 w 43"/>
                <a:gd name="T9" fmla="*/ 870 h 870"/>
              </a:gdLst>
              <a:ahLst/>
              <a:cxnLst>
                <a:cxn ang="0">
                  <a:pos x="T0" y="T1"/>
                </a:cxn>
                <a:cxn ang="0">
                  <a:pos x="T2" y="T3"/>
                </a:cxn>
                <a:cxn ang="0">
                  <a:pos x="T4" y="T5"/>
                </a:cxn>
                <a:cxn ang="0">
                  <a:pos x="T6" y="T7"/>
                </a:cxn>
                <a:cxn ang="0">
                  <a:pos x="T8" y="T9"/>
                </a:cxn>
              </a:cxnLst>
              <a:rect l="0" t="0" r="r" b="b"/>
              <a:pathLst>
                <a:path w="43" h="870">
                  <a:moveTo>
                    <a:pt x="43" y="870"/>
                  </a:moveTo>
                  <a:lnTo>
                    <a:pt x="43" y="35"/>
                  </a:lnTo>
                  <a:lnTo>
                    <a:pt x="0" y="0"/>
                  </a:lnTo>
                  <a:lnTo>
                    <a:pt x="0" y="870"/>
                  </a:lnTo>
                  <a:lnTo>
                    <a:pt x="43" y="87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90" name="Freeform 12"/>
            <p:cNvSpPr>
              <a:spLocks noEditPoints="1"/>
            </p:cNvSpPr>
            <p:nvPr/>
          </p:nvSpPr>
          <p:spPr bwMode="auto">
            <a:xfrm>
              <a:off x="9363076" y="2393951"/>
              <a:ext cx="1208088" cy="1212850"/>
            </a:xfrm>
            <a:custGeom>
              <a:avLst/>
              <a:gdLst>
                <a:gd name="T0" fmla="*/ 160 w 196"/>
                <a:gd name="T1" fmla="*/ 30 h 197"/>
                <a:gd name="T2" fmla="*/ 98 w 196"/>
                <a:gd name="T3" fmla="*/ 0 h 197"/>
                <a:gd name="T4" fmla="*/ 35 w 196"/>
                <a:gd name="T5" fmla="*/ 30 h 197"/>
                <a:gd name="T6" fmla="*/ 29 w 196"/>
                <a:gd name="T7" fmla="*/ 36 h 197"/>
                <a:gd name="T8" fmla="*/ 0 w 196"/>
                <a:gd name="T9" fmla="*/ 107 h 197"/>
                <a:gd name="T10" fmla="*/ 0 w 196"/>
                <a:gd name="T11" fmla="*/ 155 h 197"/>
                <a:gd name="T12" fmla="*/ 41 w 196"/>
                <a:gd name="T13" fmla="*/ 197 h 197"/>
                <a:gd name="T14" fmla="*/ 154 w 196"/>
                <a:gd name="T15" fmla="*/ 197 h 197"/>
                <a:gd name="T16" fmla="*/ 196 w 196"/>
                <a:gd name="T17" fmla="*/ 155 h 197"/>
                <a:gd name="T18" fmla="*/ 196 w 196"/>
                <a:gd name="T19" fmla="*/ 107 h 197"/>
                <a:gd name="T20" fmla="*/ 167 w 196"/>
                <a:gd name="T21" fmla="*/ 36 h 197"/>
                <a:gd name="T22" fmla="*/ 160 w 196"/>
                <a:gd name="T23" fmla="*/ 30 h 197"/>
                <a:gd name="T24" fmla="*/ 124 w 196"/>
                <a:gd name="T25" fmla="*/ 167 h 197"/>
                <a:gd name="T26" fmla="*/ 98 w 196"/>
                <a:gd name="T27" fmla="*/ 178 h 197"/>
                <a:gd name="T28" fmla="*/ 72 w 196"/>
                <a:gd name="T29" fmla="*/ 167 h 197"/>
                <a:gd name="T30" fmla="*/ 98 w 196"/>
                <a:gd name="T31" fmla="*/ 156 h 197"/>
                <a:gd name="T32" fmla="*/ 124 w 196"/>
                <a:gd name="T33" fmla="*/ 16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97">
                  <a:moveTo>
                    <a:pt x="160" y="30"/>
                  </a:moveTo>
                  <a:cubicBezTo>
                    <a:pt x="144" y="13"/>
                    <a:pt x="116" y="0"/>
                    <a:pt x="98" y="0"/>
                  </a:cubicBezTo>
                  <a:cubicBezTo>
                    <a:pt x="80" y="0"/>
                    <a:pt x="52" y="13"/>
                    <a:pt x="35" y="30"/>
                  </a:cubicBezTo>
                  <a:cubicBezTo>
                    <a:pt x="29" y="36"/>
                    <a:pt x="29" y="36"/>
                    <a:pt x="29" y="36"/>
                  </a:cubicBezTo>
                  <a:cubicBezTo>
                    <a:pt x="13" y="52"/>
                    <a:pt x="0" y="84"/>
                    <a:pt x="0" y="107"/>
                  </a:cubicBezTo>
                  <a:cubicBezTo>
                    <a:pt x="0" y="155"/>
                    <a:pt x="0" y="155"/>
                    <a:pt x="0" y="155"/>
                  </a:cubicBezTo>
                  <a:cubicBezTo>
                    <a:pt x="0" y="178"/>
                    <a:pt x="18" y="197"/>
                    <a:pt x="41" y="197"/>
                  </a:cubicBezTo>
                  <a:cubicBezTo>
                    <a:pt x="154" y="197"/>
                    <a:pt x="154" y="197"/>
                    <a:pt x="154" y="197"/>
                  </a:cubicBezTo>
                  <a:cubicBezTo>
                    <a:pt x="177" y="197"/>
                    <a:pt x="196" y="178"/>
                    <a:pt x="196" y="155"/>
                  </a:cubicBezTo>
                  <a:cubicBezTo>
                    <a:pt x="196" y="107"/>
                    <a:pt x="196" y="107"/>
                    <a:pt x="196" y="107"/>
                  </a:cubicBezTo>
                  <a:cubicBezTo>
                    <a:pt x="196" y="84"/>
                    <a:pt x="183" y="52"/>
                    <a:pt x="167" y="36"/>
                  </a:cubicBezTo>
                  <a:lnTo>
                    <a:pt x="160" y="30"/>
                  </a:lnTo>
                  <a:close/>
                  <a:moveTo>
                    <a:pt x="124" y="167"/>
                  </a:moveTo>
                  <a:cubicBezTo>
                    <a:pt x="124" y="173"/>
                    <a:pt x="112" y="178"/>
                    <a:pt x="98" y="178"/>
                  </a:cubicBezTo>
                  <a:cubicBezTo>
                    <a:pt x="83" y="178"/>
                    <a:pt x="72" y="173"/>
                    <a:pt x="72" y="167"/>
                  </a:cubicBezTo>
                  <a:cubicBezTo>
                    <a:pt x="72" y="161"/>
                    <a:pt x="83" y="156"/>
                    <a:pt x="98" y="156"/>
                  </a:cubicBezTo>
                  <a:cubicBezTo>
                    <a:pt x="112" y="156"/>
                    <a:pt x="124" y="161"/>
                    <a:pt x="124" y="16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92" name="Freeform 14"/>
            <p:cNvSpPr>
              <a:spLocks/>
            </p:cNvSpPr>
            <p:nvPr/>
          </p:nvSpPr>
          <p:spPr bwMode="auto">
            <a:xfrm>
              <a:off x="9899651" y="3416301"/>
              <a:ext cx="153988" cy="455613"/>
            </a:xfrm>
            <a:custGeom>
              <a:avLst/>
              <a:gdLst>
                <a:gd name="T0" fmla="*/ 25 w 25"/>
                <a:gd name="T1" fmla="*/ 12 h 74"/>
                <a:gd name="T2" fmla="*/ 12 w 25"/>
                <a:gd name="T3" fmla="*/ 0 h 74"/>
                <a:gd name="T4" fmla="*/ 0 w 25"/>
                <a:gd name="T5" fmla="*/ 12 h 74"/>
                <a:gd name="T6" fmla="*/ 0 w 25"/>
                <a:gd name="T7" fmla="*/ 74 h 74"/>
                <a:gd name="T8" fmla="*/ 25 w 25"/>
                <a:gd name="T9" fmla="*/ 74 h 74"/>
                <a:gd name="T10" fmla="*/ 25 w 25"/>
                <a:gd name="T11" fmla="*/ 12 h 74"/>
              </a:gdLst>
              <a:ahLst/>
              <a:cxnLst>
                <a:cxn ang="0">
                  <a:pos x="T0" y="T1"/>
                </a:cxn>
                <a:cxn ang="0">
                  <a:pos x="T2" y="T3"/>
                </a:cxn>
                <a:cxn ang="0">
                  <a:pos x="T4" y="T5"/>
                </a:cxn>
                <a:cxn ang="0">
                  <a:pos x="T6" y="T7"/>
                </a:cxn>
                <a:cxn ang="0">
                  <a:pos x="T8" y="T9"/>
                </a:cxn>
                <a:cxn ang="0">
                  <a:pos x="T10" y="T11"/>
                </a:cxn>
              </a:cxnLst>
              <a:rect l="0" t="0" r="r" b="b"/>
              <a:pathLst>
                <a:path w="25" h="74">
                  <a:moveTo>
                    <a:pt x="25" y="12"/>
                  </a:moveTo>
                  <a:cubicBezTo>
                    <a:pt x="25" y="5"/>
                    <a:pt x="19" y="0"/>
                    <a:pt x="12" y="0"/>
                  </a:cubicBezTo>
                  <a:cubicBezTo>
                    <a:pt x="5" y="0"/>
                    <a:pt x="0" y="5"/>
                    <a:pt x="0" y="12"/>
                  </a:cubicBezTo>
                  <a:cubicBezTo>
                    <a:pt x="0" y="74"/>
                    <a:pt x="0" y="74"/>
                    <a:pt x="0" y="74"/>
                  </a:cubicBezTo>
                  <a:cubicBezTo>
                    <a:pt x="25" y="74"/>
                    <a:pt x="25" y="74"/>
                    <a:pt x="25" y="74"/>
                  </a:cubicBezTo>
                  <a:lnTo>
                    <a:pt x="25" y="1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93" name="Oval 15"/>
            <p:cNvSpPr>
              <a:spLocks noChangeArrowheads="1"/>
            </p:cNvSpPr>
            <p:nvPr/>
          </p:nvSpPr>
          <p:spPr bwMode="auto">
            <a:xfrm>
              <a:off x="9850438" y="4519613"/>
              <a:ext cx="246063" cy="246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sp>
          <p:nvSpPr>
            <p:cNvPr id="94" name="Freeform 16"/>
            <p:cNvSpPr>
              <a:spLocks/>
            </p:cNvSpPr>
            <p:nvPr/>
          </p:nvSpPr>
          <p:spPr bwMode="auto">
            <a:xfrm>
              <a:off x="9899651" y="3871913"/>
              <a:ext cx="153988" cy="844550"/>
            </a:xfrm>
            <a:custGeom>
              <a:avLst/>
              <a:gdLst>
                <a:gd name="T0" fmla="*/ 0 w 25"/>
                <a:gd name="T1" fmla="*/ 0 h 137"/>
                <a:gd name="T2" fmla="*/ 0 w 25"/>
                <a:gd name="T3" fmla="*/ 125 h 137"/>
                <a:gd name="T4" fmla="*/ 12 w 25"/>
                <a:gd name="T5" fmla="*/ 137 h 137"/>
                <a:gd name="T6" fmla="*/ 25 w 25"/>
                <a:gd name="T7" fmla="*/ 125 h 137"/>
                <a:gd name="T8" fmla="*/ 25 w 25"/>
                <a:gd name="T9" fmla="*/ 0 h 137"/>
                <a:gd name="T10" fmla="*/ 0 w 25"/>
                <a:gd name="T11" fmla="*/ 0 h 137"/>
              </a:gdLst>
              <a:ahLst/>
              <a:cxnLst>
                <a:cxn ang="0">
                  <a:pos x="T0" y="T1"/>
                </a:cxn>
                <a:cxn ang="0">
                  <a:pos x="T2" y="T3"/>
                </a:cxn>
                <a:cxn ang="0">
                  <a:pos x="T4" y="T5"/>
                </a:cxn>
                <a:cxn ang="0">
                  <a:pos x="T6" y="T7"/>
                </a:cxn>
                <a:cxn ang="0">
                  <a:pos x="T8" y="T9"/>
                </a:cxn>
                <a:cxn ang="0">
                  <a:pos x="T10" y="T11"/>
                </a:cxn>
              </a:cxnLst>
              <a:rect l="0" t="0" r="r" b="b"/>
              <a:pathLst>
                <a:path w="25" h="137">
                  <a:moveTo>
                    <a:pt x="0" y="0"/>
                  </a:moveTo>
                  <a:cubicBezTo>
                    <a:pt x="0" y="125"/>
                    <a:pt x="0" y="125"/>
                    <a:pt x="0" y="125"/>
                  </a:cubicBezTo>
                  <a:cubicBezTo>
                    <a:pt x="0" y="132"/>
                    <a:pt x="5" y="137"/>
                    <a:pt x="12" y="137"/>
                  </a:cubicBezTo>
                  <a:cubicBezTo>
                    <a:pt x="19" y="137"/>
                    <a:pt x="25" y="132"/>
                    <a:pt x="25" y="125"/>
                  </a:cubicBezTo>
                  <a:cubicBezTo>
                    <a:pt x="25" y="0"/>
                    <a:pt x="25" y="0"/>
                    <a:pt x="2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US">
                <a:solidFill>
                  <a:srgbClr val="FFFFFF"/>
                </a:solidFill>
              </a:endParaRPr>
            </a:p>
          </p:txBody>
        </p:sp>
        <p:pic>
          <p:nvPicPr>
            <p:cNvPr id="95" name="Picture 94"/>
            <p:cNvPicPr>
              <a:picLocks noChangeAspect="1"/>
            </p:cNvPicPr>
            <p:nvPr/>
          </p:nvPicPr>
          <p:blipFill>
            <a:blip r:embed="rId3"/>
            <a:stretch>
              <a:fillRect/>
            </a:stretch>
          </p:blipFill>
          <p:spPr>
            <a:xfrm>
              <a:off x="9580162" y="2894862"/>
              <a:ext cx="802944" cy="240224"/>
            </a:xfrm>
            <a:prstGeom prst="rect">
              <a:avLst/>
            </a:prstGeom>
          </p:spPr>
        </p:pic>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5855" y="1105084"/>
            <a:ext cx="3828064" cy="3828064"/>
          </a:xfrm>
          <a:prstGeom prst="rect">
            <a:avLst/>
          </a:prstGeom>
          <a:noFill/>
          <a:ln>
            <a:noFill/>
          </a:ln>
        </p:spPr>
      </p:pic>
      <p:cxnSp>
        <p:nvCxnSpPr>
          <p:cNvPr id="23" name="Straight Connector 22"/>
          <p:cNvCxnSpPr/>
          <p:nvPr/>
        </p:nvCxnSpPr>
        <p:spPr>
          <a:xfrm>
            <a:off x="302692" y="2857139"/>
            <a:ext cx="7206289" cy="0"/>
          </a:xfrm>
          <a:prstGeom prst="line">
            <a:avLst/>
          </a:prstGeom>
          <a:ln>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a:stretch>
            <a:fillRect/>
          </a:stretch>
        </p:blipFill>
        <p:spPr>
          <a:xfrm>
            <a:off x="8306063" y="632413"/>
            <a:ext cx="3446197" cy="4651397"/>
          </a:xfrm>
          <a:prstGeom prst="rect">
            <a:avLst/>
          </a:prstGeom>
        </p:spPr>
      </p:pic>
      <p:grpSp>
        <p:nvGrpSpPr>
          <p:cNvPr id="10" name="Group 9"/>
          <p:cNvGrpSpPr/>
          <p:nvPr/>
        </p:nvGrpSpPr>
        <p:grpSpPr>
          <a:xfrm>
            <a:off x="883" y="5817892"/>
            <a:ext cx="12434711" cy="1176136"/>
            <a:chOff x="883" y="5817892"/>
            <a:chExt cx="12434711" cy="1176136"/>
          </a:xfrm>
        </p:grpSpPr>
        <p:sp>
          <p:nvSpPr>
            <p:cNvPr id="2" name="Rectangle 1"/>
            <p:cNvSpPr/>
            <p:nvPr/>
          </p:nvSpPr>
          <p:spPr bwMode="auto">
            <a:xfrm>
              <a:off x="883" y="5817892"/>
              <a:ext cx="12434711" cy="117613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0" name="Group 19"/>
            <p:cNvGrpSpPr/>
            <p:nvPr/>
          </p:nvGrpSpPr>
          <p:grpSpPr>
            <a:xfrm>
              <a:off x="2180586" y="5893459"/>
              <a:ext cx="7787515" cy="910292"/>
              <a:chOff x="355384" y="5990143"/>
              <a:chExt cx="7788620" cy="910421"/>
            </a:xfrm>
          </p:grpSpPr>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3453" t="29980" b="31281"/>
              <a:stretch/>
            </p:blipFill>
            <p:spPr>
              <a:xfrm>
                <a:off x="748482" y="6682445"/>
                <a:ext cx="1128174" cy="16441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8357" y="6083557"/>
                <a:ext cx="1157252" cy="277742"/>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6176" y="6630339"/>
                <a:ext cx="1318093" cy="245225"/>
              </a:xfrm>
              <a:prstGeom prst="rect">
                <a:avLst/>
              </a:prstGeom>
            </p:spPr>
          </p:pic>
          <p:grpSp>
            <p:nvGrpSpPr>
              <p:cNvPr id="25" name="Group 24"/>
              <p:cNvGrpSpPr/>
              <p:nvPr/>
            </p:nvGrpSpPr>
            <p:grpSpPr>
              <a:xfrm>
                <a:off x="3925035" y="6605337"/>
                <a:ext cx="1440037" cy="295227"/>
                <a:chOff x="3619588" y="2361451"/>
                <a:chExt cx="8099724" cy="1660550"/>
              </a:xfrm>
            </p:grpSpPr>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14897" t="3511" r="18809" b="33330"/>
                <a:stretch/>
              </p:blipFill>
              <p:spPr>
                <a:xfrm>
                  <a:off x="3619588" y="2361451"/>
                  <a:ext cx="3233314" cy="1660550"/>
                </a:xfrm>
                <a:prstGeom prst="rect">
                  <a:avLst/>
                </a:prstGeom>
              </p:spPr>
            </p:pic>
            <p:pic>
              <p:nvPicPr>
                <p:cNvPr id="32" name="Picture 31"/>
                <p:cNvPicPr>
                  <a:picLocks noChangeAspect="1"/>
                </p:cNvPicPr>
                <p:nvPr/>
              </p:nvPicPr>
              <p:blipFill rotWithShape="1">
                <a:blip r:embed="rId10" cstate="print">
                  <a:extLst>
                    <a:ext uri="{28A0092B-C50C-407E-A947-70E740481C1C}">
                      <a14:useLocalDpi xmlns:a14="http://schemas.microsoft.com/office/drawing/2010/main" val="0"/>
                    </a:ext>
                  </a:extLst>
                </a:blip>
                <a:srcRect l="281" t="68726" r="126" b="11519"/>
                <a:stretch/>
              </p:blipFill>
              <p:spPr>
                <a:xfrm>
                  <a:off x="6862019" y="3152559"/>
                  <a:ext cx="4857293" cy="519382"/>
                </a:xfrm>
                <a:prstGeom prst="rect">
                  <a:avLst/>
                </a:prstGeom>
              </p:spPr>
            </p:pic>
          </p:gr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384" y="6066573"/>
                <a:ext cx="480590" cy="442896"/>
              </a:xfrm>
              <a:prstGeom prst="rect">
                <a:avLst/>
              </a:prstGeom>
            </p:spPr>
          </p:pic>
          <p:pic>
            <p:nvPicPr>
              <p:cNvPr id="27" name="Picture 26"/>
              <p:cNvPicPr>
                <a:picLocks noChangeAspect="1"/>
              </p:cNvPicPr>
              <p:nvPr/>
            </p:nvPicPr>
            <p:blipFill>
              <a:blip r:embed="rId12"/>
              <a:stretch>
                <a:fillRect/>
              </a:stretch>
            </p:blipFill>
            <p:spPr>
              <a:xfrm>
                <a:off x="4876234" y="6185687"/>
                <a:ext cx="1315563" cy="221946"/>
              </a:xfrm>
              <a:prstGeom prst="rect">
                <a:avLst/>
              </a:prstGeom>
            </p:spPr>
          </p:pic>
          <p:pic>
            <p:nvPicPr>
              <p:cNvPr id="28" name="Picture 27"/>
              <p:cNvPicPr>
                <a:picLocks noChangeAspect="1"/>
              </p:cNvPicPr>
              <p:nvPr/>
            </p:nvPicPr>
            <p:blipFill>
              <a:blip r:embed="rId13"/>
              <a:stretch>
                <a:fillRect/>
              </a:stretch>
            </p:blipFill>
            <p:spPr>
              <a:xfrm>
                <a:off x="2334368" y="6687142"/>
                <a:ext cx="1157284" cy="140234"/>
              </a:xfrm>
              <a:prstGeom prst="rect">
                <a:avLst/>
              </a:prstGeom>
            </p:spPr>
          </p:pic>
          <p:pic>
            <p:nvPicPr>
              <p:cNvPr id="29" name="Picture 28"/>
              <p:cNvPicPr>
                <a:picLocks noChangeAspect="1"/>
              </p:cNvPicPr>
              <p:nvPr/>
            </p:nvPicPr>
            <p:blipFill>
              <a:blip r:embed="rId14"/>
              <a:stretch>
                <a:fillRect/>
              </a:stretch>
            </p:blipFill>
            <p:spPr>
              <a:xfrm>
                <a:off x="3331801" y="6087004"/>
                <a:ext cx="741792" cy="391031"/>
              </a:xfrm>
              <a:prstGeom prst="rect">
                <a:avLst/>
              </a:prstGeom>
            </p:spPr>
          </p:pic>
          <p:pic>
            <p:nvPicPr>
              <p:cNvPr id="30" name="Picture 29"/>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55287" y="5990143"/>
                <a:ext cx="1088717" cy="490990"/>
              </a:xfrm>
              <a:prstGeom prst="rect">
                <a:avLst/>
              </a:prstGeom>
            </p:spPr>
          </p:pic>
        </p:gr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23819" y="6381282"/>
              <a:ext cx="1780638" cy="461179"/>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5631" y="6412711"/>
              <a:ext cx="1448089" cy="454458"/>
            </a:xfrm>
            <a:prstGeom prst="rect">
              <a:avLst/>
            </a:prstGeom>
          </p:spPr>
        </p:pic>
      </p:grpSp>
    </p:spTree>
    <p:extLst>
      <p:ext uri="{BB962C8B-B14F-4D97-AF65-F5344CB8AC3E}">
        <p14:creationId xmlns:p14="http://schemas.microsoft.com/office/powerpoint/2010/main" val="1581896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decel="100000" fill="hold" grpId="1" nodeType="withEffect">
                                  <p:stCondLst>
                                    <p:cond delay="0"/>
                                  </p:stCondLst>
                                  <p:childTnLst>
                                    <p:animMotion origin="layout" path="M -8.45034E-7 -1.53881E-6 L -0.05285 -1.53881E-6 " pathEditMode="relative" rAng="0" ptsTypes="AA">
                                      <p:cBhvr>
                                        <p:cTn id="9" dur="750" spd="-100000" fill="hold"/>
                                        <p:tgtEl>
                                          <p:spTgt spid="5"/>
                                        </p:tgtEl>
                                        <p:attrNameLst>
                                          <p:attrName>ppt_x</p:attrName>
                                          <p:attrName>ppt_y</p:attrName>
                                        </p:attrNameLst>
                                      </p:cBhvr>
                                      <p:rCtr x="-2642" y="0"/>
                                    </p:animMotion>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5" presetClass="path" presetSubtype="0" decel="100000" fill="hold" grpId="1" nodeType="withEffect">
                                  <p:stCondLst>
                                    <p:cond delay="0"/>
                                  </p:stCondLst>
                                  <p:childTnLst>
                                    <p:animMotion origin="layout" path="M -2.48404E-6 2.56015E-6 L -0.05284 2.56015E-6 " pathEditMode="relative" rAng="0" ptsTypes="AA">
                                      <p:cBhvr>
                                        <p:cTn id="14" dur="750" spd="-100000" fill="hold"/>
                                        <p:tgtEl>
                                          <p:spTgt spid="4"/>
                                        </p:tgtEl>
                                        <p:attrNameLst>
                                          <p:attrName>ppt_x</p:attrName>
                                          <p:attrName>ppt_y</p:attrName>
                                        </p:attrNameLst>
                                      </p:cBhvr>
                                      <p:rCtr x="-2642" y="0"/>
                                    </p:animMotion>
                                  </p:childTnLst>
                                </p:cTn>
                              </p:par>
                              <p:par>
                                <p:cTn id="15" presetID="2" presetClass="entr" presetSubtype="2" decel="100000" fill="hold" nodeType="withEffect">
                                  <p:stCondLst>
                                    <p:cond delay="25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850" fill="hold"/>
                                        <p:tgtEl>
                                          <p:spTgt spid="96"/>
                                        </p:tgtEl>
                                        <p:attrNameLst>
                                          <p:attrName>ppt_x</p:attrName>
                                        </p:attrNameLst>
                                      </p:cBhvr>
                                      <p:tavLst>
                                        <p:tav tm="0">
                                          <p:val>
                                            <p:strVal val="1+#ppt_w/2"/>
                                          </p:val>
                                        </p:tav>
                                        <p:tav tm="100000">
                                          <p:val>
                                            <p:strVal val="#ppt_x"/>
                                          </p:val>
                                        </p:tav>
                                      </p:tavLst>
                                    </p:anim>
                                    <p:anim calcmode="lin" valueType="num">
                                      <p:cBhvr additive="base">
                                        <p:cTn id="18" dur="850" fill="hold"/>
                                        <p:tgtEl>
                                          <p:spTgt spid="96"/>
                                        </p:tgtEl>
                                        <p:attrNameLst>
                                          <p:attrName>ppt_y</p:attrName>
                                        </p:attrNameLst>
                                      </p:cBhvr>
                                      <p:tavLst>
                                        <p:tav tm="0">
                                          <p:val>
                                            <p:strVal val="#ppt_y"/>
                                          </p:val>
                                        </p:tav>
                                        <p:tav tm="100000">
                                          <p:val>
                                            <p:strVal val="#ppt_y"/>
                                          </p:val>
                                        </p:tav>
                                      </p:tavLst>
                                    </p:anim>
                                  </p:childTnLst>
                                </p:cTn>
                              </p:par>
                            </p:childTnLst>
                          </p:cTn>
                        </p:par>
                        <p:par>
                          <p:cTn id="19" fill="hold">
                            <p:stCondLst>
                              <p:cond delay="11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581275"/>
            <a:ext cx="11887200" cy="1831975"/>
          </a:xfrm>
        </p:spPr>
        <p:txBody>
          <a:bodyPr anchor="ctr"/>
          <a:lstStyle/>
          <a:p>
            <a:r>
              <a:rPr lang="en-US" sz="7200" dirty="0"/>
              <a:t>Azure Compute &amp; Storage</a:t>
            </a:r>
            <a:endParaRPr lang="en-US" sz="7200" b="1" dirty="0"/>
          </a:p>
        </p:txBody>
      </p:sp>
    </p:spTree>
    <p:extLst>
      <p:ext uri="{BB962C8B-B14F-4D97-AF65-F5344CB8AC3E}">
        <p14:creationId xmlns:p14="http://schemas.microsoft.com/office/powerpoint/2010/main" val="290396428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3060" y="1417861"/>
            <a:ext cx="10615613" cy="2985433"/>
          </a:xfrm>
          <a:prstGeom prst="rect">
            <a:avLst/>
          </a:prstGeom>
          <a:noFill/>
        </p:spPr>
        <p:txBody>
          <a:bodyPr>
            <a:spAutoFit/>
          </a:bodyPr>
          <a:lstStyle/>
          <a:p>
            <a:pPr defTabSz="932742" eaLnBrk="1" fontAlgn="auto" hangingPunct="1">
              <a:spcBef>
                <a:spcPts val="0"/>
              </a:spcBef>
              <a:spcAft>
                <a:spcPts val="2400"/>
              </a:spcAft>
              <a:defRPr/>
            </a:pPr>
            <a:r>
              <a:rPr lang="en-US" sz="3200" dirty="0">
                <a:latin typeface="+mj-lt"/>
                <a:ea typeface="+mn-ea"/>
              </a:rPr>
              <a:t>Most flexible compute option</a:t>
            </a:r>
          </a:p>
          <a:p>
            <a:pPr defTabSz="932742" eaLnBrk="1" fontAlgn="auto" hangingPunct="1">
              <a:spcBef>
                <a:spcPts val="0"/>
              </a:spcBef>
              <a:spcAft>
                <a:spcPts val="2400"/>
              </a:spcAft>
              <a:defRPr/>
            </a:pPr>
            <a:r>
              <a:rPr lang="en-US" sz="3200" dirty="0">
                <a:latin typeface="+mj-lt"/>
              </a:rPr>
              <a:t>Supports Windows and Linux OS’s and most workloads</a:t>
            </a:r>
          </a:p>
          <a:p>
            <a:pPr defTabSz="932742" eaLnBrk="1" fontAlgn="auto" hangingPunct="1">
              <a:spcBef>
                <a:spcPts val="0"/>
              </a:spcBef>
              <a:spcAft>
                <a:spcPts val="2400"/>
              </a:spcAft>
              <a:defRPr/>
            </a:pPr>
            <a:r>
              <a:rPr lang="en-US" sz="3200" dirty="0">
                <a:latin typeface="+mj-lt"/>
                <a:ea typeface="+mn-ea"/>
              </a:rPr>
              <a:t>Create VMs with up to 32 processors and 448 GB of ram</a:t>
            </a:r>
          </a:p>
          <a:p>
            <a:pPr defTabSz="932742" eaLnBrk="1" fontAlgn="auto" hangingPunct="1">
              <a:spcBef>
                <a:spcPts val="0"/>
              </a:spcBef>
              <a:spcAft>
                <a:spcPts val="2400"/>
              </a:spcAft>
              <a:defRPr/>
            </a:pPr>
            <a:r>
              <a:rPr lang="en-US" sz="3200" dirty="0">
                <a:latin typeface="+mj-lt"/>
                <a:ea typeface="+mn-ea"/>
              </a:rPr>
              <a:t>Standard or SSD storage, up to 64TBs for the largest VMs</a:t>
            </a:r>
          </a:p>
        </p:txBody>
      </p:sp>
      <p:sp>
        <p:nvSpPr>
          <p:cNvPr id="21" name="Rectangle 20"/>
          <p:cNvSpPr/>
          <p:nvPr/>
        </p:nvSpPr>
        <p:spPr>
          <a:xfrm>
            <a:off x="1588" y="5326063"/>
            <a:ext cx="12434887" cy="1662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pic>
        <p:nvPicPr>
          <p:cNvPr id="53259" name="Picture 19"/>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241553" y="298351"/>
            <a:ext cx="1827326" cy="182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rot="18900000">
            <a:off x="513830" y="1434015"/>
            <a:ext cx="451122" cy="303567"/>
            <a:chOff x="8913812" y="1031876"/>
            <a:chExt cx="1524000" cy="1025524"/>
          </a:xfrm>
          <a:solidFill>
            <a:srgbClr val="BAD80A"/>
          </a:solidFill>
        </p:grpSpPr>
        <p:sp>
          <p:nvSpPr>
            <p:cNvPr id="34" name="Rectangle 33"/>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35" name="Rectangle 34"/>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grpSp>
        <p:nvGrpSpPr>
          <p:cNvPr id="36" name="Group 35"/>
          <p:cNvGrpSpPr/>
          <p:nvPr/>
        </p:nvGrpSpPr>
        <p:grpSpPr>
          <a:xfrm rot="18900000">
            <a:off x="513830" y="2252317"/>
            <a:ext cx="451122" cy="303567"/>
            <a:chOff x="8913812" y="1031876"/>
            <a:chExt cx="1524000" cy="1025524"/>
          </a:xfrm>
          <a:solidFill>
            <a:srgbClr val="BAD80A"/>
          </a:solidFill>
        </p:grpSpPr>
        <p:sp>
          <p:nvSpPr>
            <p:cNvPr id="37" name="Rectangle 36"/>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38" name="Rectangle 37"/>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grpSp>
        <p:nvGrpSpPr>
          <p:cNvPr id="39" name="Group 38"/>
          <p:cNvGrpSpPr/>
          <p:nvPr/>
        </p:nvGrpSpPr>
        <p:grpSpPr>
          <a:xfrm rot="18900000">
            <a:off x="513830" y="3079916"/>
            <a:ext cx="451122" cy="303567"/>
            <a:chOff x="8913812" y="1031876"/>
            <a:chExt cx="1524000" cy="1025524"/>
          </a:xfrm>
          <a:solidFill>
            <a:srgbClr val="BAD80A"/>
          </a:solidFill>
        </p:grpSpPr>
        <p:sp>
          <p:nvSpPr>
            <p:cNvPr id="40" name="Rectangle 39"/>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41" name="Rectangle 40"/>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grpSp>
        <p:nvGrpSpPr>
          <p:cNvPr id="42" name="Group 41"/>
          <p:cNvGrpSpPr/>
          <p:nvPr/>
        </p:nvGrpSpPr>
        <p:grpSpPr>
          <a:xfrm rot="18900000">
            <a:off x="513830" y="3898218"/>
            <a:ext cx="451122" cy="303567"/>
            <a:chOff x="8913812" y="1031876"/>
            <a:chExt cx="1524000" cy="1025524"/>
          </a:xfrm>
          <a:solidFill>
            <a:srgbClr val="BAD80A"/>
          </a:solidFill>
        </p:grpSpPr>
        <p:sp>
          <p:nvSpPr>
            <p:cNvPr id="43" name="Rectangle 42"/>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44" name="Rectangle 43"/>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sp>
        <p:nvSpPr>
          <p:cNvPr id="49" name="Freeform 99"/>
          <p:cNvSpPr>
            <a:spLocks noChangeAspect="1"/>
          </p:cNvSpPr>
          <p:nvPr/>
        </p:nvSpPr>
        <p:spPr bwMode="black">
          <a:xfrm>
            <a:off x="472567" y="5895182"/>
            <a:ext cx="576262" cy="422275"/>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bg1"/>
          </a:solidFill>
          <a:ln>
            <a:noFill/>
          </a:ln>
          <a:extLst/>
        </p:spPr>
        <p:txBody>
          <a:bodyPr lIns="69953" tIns="34976" rIns="69953" bIns="34976"/>
          <a:lstStyle/>
          <a:p>
            <a:pPr defTabSz="932742" eaLnBrk="1" fontAlgn="auto" hangingPunct="1">
              <a:spcBef>
                <a:spcPts val="0"/>
              </a:spcBef>
              <a:spcAft>
                <a:spcPts val="0"/>
              </a:spcAft>
              <a:defRPr/>
            </a:pPr>
            <a:endParaRPr lang="en-US" sz="1350" dirty="0">
              <a:solidFill>
                <a:srgbClr val="000000"/>
              </a:solidFill>
              <a:latin typeface="+mn-lt"/>
              <a:ea typeface="+mn-ea"/>
            </a:endParaRPr>
          </a:p>
        </p:txBody>
      </p:sp>
      <p:sp>
        <p:nvSpPr>
          <p:cNvPr id="50" name="TextBox 22"/>
          <p:cNvSpPr txBox="1"/>
          <p:nvPr/>
        </p:nvSpPr>
        <p:spPr>
          <a:xfrm>
            <a:off x="1315731" y="5783263"/>
            <a:ext cx="11064875" cy="646113"/>
          </a:xfrm>
          <a:prstGeom prst="rect">
            <a:avLst/>
          </a:prstGeom>
          <a:noFill/>
          <a:ln>
            <a:noFill/>
          </a:ln>
        </p:spPr>
        <p:txBody>
          <a:bodyPr anchor="ctr">
            <a:spAutoFit/>
          </a:bodyPr>
          <a:lstStyle>
            <a:defPPr>
              <a:defRPr lang="en-US"/>
            </a:defPPr>
            <a:lvl1pPr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1pPr>
            <a:lvl2pPr marL="465138" indent="-7938"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2pPr>
            <a:lvl3pPr marL="931863" indent="-17463"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3pPr>
            <a:lvl4pPr marL="1398588" indent="-26988"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4pPr>
            <a:lvl5pPr marL="1865313" indent="-36513"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5pPr>
            <a:lvl6pPr marL="2286000" algn="l" defTabSz="914400" rtl="0" eaLnBrk="1" latinLnBrk="0" hangingPunct="1">
              <a:defRPr kern="1200">
                <a:solidFill>
                  <a:schemeClr val="tx1"/>
                </a:solidFill>
                <a:latin typeface="Segoe UI" panose="020B0502040204020203" pitchFamily="34" charset="0"/>
                <a:ea typeface="MS PGothic" pitchFamily="34" charset="-128"/>
                <a:cs typeface="+mn-cs"/>
              </a:defRPr>
            </a:lvl6pPr>
            <a:lvl7pPr marL="2743200" algn="l" defTabSz="914400" rtl="0" eaLnBrk="1" latinLnBrk="0" hangingPunct="1">
              <a:defRPr kern="1200">
                <a:solidFill>
                  <a:schemeClr val="tx1"/>
                </a:solidFill>
                <a:latin typeface="Segoe UI" panose="020B0502040204020203" pitchFamily="34" charset="0"/>
                <a:ea typeface="MS PGothic" pitchFamily="34" charset="-128"/>
                <a:cs typeface="+mn-cs"/>
              </a:defRPr>
            </a:lvl7pPr>
            <a:lvl8pPr marL="3200400" algn="l" defTabSz="914400" rtl="0" eaLnBrk="1" latinLnBrk="0" hangingPunct="1">
              <a:defRPr kern="1200">
                <a:solidFill>
                  <a:schemeClr val="tx1"/>
                </a:solidFill>
                <a:latin typeface="Segoe UI" panose="020B0502040204020203" pitchFamily="34" charset="0"/>
                <a:ea typeface="MS PGothic" pitchFamily="34" charset="-128"/>
                <a:cs typeface="+mn-cs"/>
              </a:defRPr>
            </a:lvl8pPr>
            <a:lvl9pPr marL="3657600" algn="l" defTabSz="914400" rtl="0" eaLnBrk="1" latinLnBrk="0" hangingPunct="1">
              <a:defRPr kern="1200">
                <a:solidFill>
                  <a:schemeClr val="tx1"/>
                </a:solidFill>
                <a:latin typeface="Segoe UI" panose="020B0502040204020203" pitchFamily="34" charset="0"/>
                <a:ea typeface="MS PGothic" pitchFamily="34" charset="-128"/>
                <a:cs typeface="+mn-cs"/>
              </a:defRPr>
            </a:lvl9pPr>
          </a:lstStyle>
          <a:p>
            <a:pPr defTabSz="932742" eaLnBrk="1" fontAlgn="auto" hangingPunct="1">
              <a:spcBef>
                <a:spcPts val="0"/>
              </a:spcBef>
              <a:spcAft>
                <a:spcPts val="0"/>
              </a:spcAft>
              <a:defRPr/>
            </a:pPr>
            <a:r>
              <a:rPr lang="en-US" sz="3600" dirty="0">
                <a:solidFill>
                  <a:schemeClr val="bg1"/>
                </a:solidFill>
                <a:latin typeface="+mj-lt"/>
                <a:ea typeface="+mn-ea"/>
              </a:rPr>
              <a:t>Built in capabilities for availability and scale </a:t>
            </a:r>
          </a:p>
        </p:txBody>
      </p:sp>
      <p:sp>
        <p:nvSpPr>
          <p:cNvPr id="2" name="Title 1"/>
          <p:cNvSpPr>
            <a:spLocks noGrp="1"/>
          </p:cNvSpPr>
          <p:nvPr>
            <p:ph type="title"/>
          </p:nvPr>
        </p:nvSpPr>
        <p:spPr/>
        <p:txBody>
          <a:bodyPr/>
          <a:lstStyle/>
          <a:p>
            <a:r>
              <a:rPr lang="en-US" dirty="0"/>
              <a:t>Azure Virtual Machines</a:t>
            </a:r>
          </a:p>
        </p:txBody>
      </p:sp>
    </p:spTree>
    <p:extLst>
      <p:ext uri="{BB962C8B-B14F-4D97-AF65-F5344CB8AC3E}">
        <p14:creationId xmlns:p14="http://schemas.microsoft.com/office/powerpoint/2010/main" val="140685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8100" y="1428021"/>
            <a:ext cx="10615612" cy="2985433"/>
          </a:xfrm>
          <a:prstGeom prst="rect">
            <a:avLst/>
          </a:prstGeom>
          <a:noFill/>
        </p:spPr>
        <p:txBody>
          <a:bodyPr>
            <a:spAutoFit/>
          </a:bodyPr>
          <a:lstStyle/>
          <a:p>
            <a:pPr defTabSz="932742" eaLnBrk="1" fontAlgn="auto" hangingPunct="1">
              <a:spcBef>
                <a:spcPts val="0"/>
              </a:spcBef>
              <a:spcAft>
                <a:spcPts val="2400"/>
              </a:spcAft>
              <a:defRPr/>
            </a:pPr>
            <a:r>
              <a:rPr lang="en-US" sz="3200" dirty="0">
                <a:latin typeface="+mj-lt"/>
                <a:ea typeface="+mn-ea"/>
              </a:rPr>
              <a:t>Multi-tenant and highly scalable storage system</a:t>
            </a:r>
          </a:p>
          <a:p>
            <a:pPr defTabSz="932742" eaLnBrk="1" fontAlgn="auto" hangingPunct="1">
              <a:spcBef>
                <a:spcPts val="0"/>
              </a:spcBef>
              <a:spcAft>
                <a:spcPts val="2400"/>
              </a:spcAft>
              <a:defRPr/>
            </a:pPr>
            <a:r>
              <a:rPr lang="en-US" sz="3200" dirty="0">
                <a:latin typeface="+mj-lt"/>
                <a:ea typeface="+mn-ea"/>
              </a:rPr>
              <a:t>Automatic local redundancy (3 copies per file)</a:t>
            </a:r>
          </a:p>
          <a:p>
            <a:pPr defTabSz="932742" eaLnBrk="1" fontAlgn="auto" hangingPunct="1">
              <a:spcBef>
                <a:spcPts val="0"/>
              </a:spcBef>
              <a:spcAft>
                <a:spcPts val="2400"/>
              </a:spcAft>
              <a:defRPr/>
            </a:pPr>
            <a:r>
              <a:rPr lang="en-US" sz="3200" dirty="0">
                <a:latin typeface="+mj-lt"/>
                <a:ea typeface="+mn-ea"/>
              </a:rPr>
              <a:t>Enable geo-redundancy for +3 in a remote region </a:t>
            </a:r>
          </a:p>
          <a:p>
            <a:pPr defTabSz="932742" eaLnBrk="1" fontAlgn="auto" hangingPunct="1">
              <a:spcBef>
                <a:spcPts val="0"/>
              </a:spcBef>
              <a:spcAft>
                <a:spcPts val="2400"/>
              </a:spcAft>
              <a:defRPr/>
            </a:pPr>
            <a:r>
              <a:rPr lang="en-US" sz="3200" dirty="0">
                <a:latin typeface="+mj-lt"/>
                <a:ea typeface="+mn-ea"/>
              </a:rPr>
              <a:t>Standard storage or Premium (SSD)</a:t>
            </a:r>
          </a:p>
        </p:txBody>
      </p:sp>
      <p:sp>
        <p:nvSpPr>
          <p:cNvPr id="33" name="Rectangle 32"/>
          <p:cNvSpPr/>
          <p:nvPr/>
        </p:nvSpPr>
        <p:spPr>
          <a:xfrm>
            <a:off x="0" y="5332413"/>
            <a:ext cx="12434887" cy="1662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1863" rtl="0" eaLnBrk="0" fontAlgn="base" hangingPunct="0">
              <a:spcBef>
                <a:spcPct val="0"/>
              </a:spcBef>
              <a:spcAft>
                <a:spcPct val="0"/>
              </a:spcAft>
              <a:defRPr kern="1200">
                <a:solidFill>
                  <a:schemeClr val="lt1"/>
                </a:solidFill>
                <a:latin typeface="+mn-lt"/>
                <a:ea typeface="+mn-ea"/>
                <a:cs typeface="+mn-cs"/>
              </a:defRPr>
            </a:lvl1pPr>
            <a:lvl2pPr marL="465138" indent="-7938" algn="l" defTabSz="931863" rtl="0" eaLnBrk="0" fontAlgn="base" hangingPunct="0">
              <a:spcBef>
                <a:spcPct val="0"/>
              </a:spcBef>
              <a:spcAft>
                <a:spcPct val="0"/>
              </a:spcAft>
              <a:defRPr kern="1200">
                <a:solidFill>
                  <a:schemeClr val="lt1"/>
                </a:solidFill>
                <a:latin typeface="+mn-lt"/>
                <a:ea typeface="+mn-ea"/>
                <a:cs typeface="+mn-cs"/>
              </a:defRPr>
            </a:lvl2pPr>
            <a:lvl3pPr marL="931863" indent="-17463" algn="l" defTabSz="931863" rtl="0" eaLnBrk="0" fontAlgn="base" hangingPunct="0">
              <a:spcBef>
                <a:spcPct val="0"/>
              </a:spcBef>
              <a:spcAft>
                <a:spcPct val="0"/>
              </a:spcAft>
              <a:defRPr kern="1200">
                <a:solidFill>
                  <a:schemeClr val="lt1"/>
                </a:solidFill>
                <a:latin typeface="+mn-lt"/>
                <a:ea typeface="+mn-ea"/>
                <a:cs typeface="+mn-cs"/>
              </a:defRPr>
            </a:lvl3pPr>
            <a:lvl4pPr marL="1398588" indent="-26988" algn="l" defTabSz="931863" rtl="0" eaLnBrk="0" fontAlgn="base" hangingPunct="0">
              <a:spcBef>
                <a:spcPct val="0"/>
              </a:spcBef>
              <a:spcAft>
                <a:spcPct val="0"/>
              </a:spcAft>
              <a:defRPr kern="1200">
                <a:solidFill>
                  <a:schemeClr val="lt1"/>
                </a:solidFill>
                <a:latin typeface="+mn-lt"/>
                <a:ea typeface="+mn-ea"/>
                <a:cs typeface="+mn-cs"/>
              </a:defRPr>
            </a:lvl4pPr>
            <a:lvl5pPr marL="1865313" indent="-36513" algn="l" defTabSz="9318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32742" eaLnBrk="1" fontAlgn="auto" hangingPunct="1">
              <a:spcBef>
                <a:spcPts val="0"/>
              </a:spcBef>
              <a:spcAft>
                <a:spcPts val="0"/>
              </a:spcAft>
              <a:defRPr/>
            </a:pPr>
            <a:endParaRPr lang="en-US"/>
          </a:p>
        </p:txBody>
      </p:sp>
      <p:pic>
        <p:nvPicPr>
          <p:cNvPr id="2" name="Picture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0223499" y="235666"/>
            <a:ext cx="1939926" cy="1939926"/>
          </a:xfrm>
          <a:prstGeom prst="rect">
            <a:avLst/>
          </a:prstGeom>
        </p:spPr>
      </p:pic>
      <p:grpSp>
        <p:nvGrpSpPr>
          <p:cNvPr id="23" name="Group 22"/>
          <p:cNvGrpSpPr/>
          <p:nvPr/>
        </p:nvGrpSpPr>
        <p:grpSpPr>
          <a:xfrm rot="18900000">
            <a:off x="513830" y="1434015"/>
            <a:ext cx="451122" cy="303567"/>
            <a:chOff x="8913812" y="1031876"/>
            <a:chExt cx="1524000" cy="1025524"/>
          </a:xfrm>
          <a:solidFill>
            <a:srgbClr val="BAD80A"/>
          </a:solidFill>
        </p:grpSpPr>
        <p:sp>
          <p:nvSpPr>
            <p:cNvPr id="34" name="Rectangle 33"/>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35" name="Rectangle 34"/>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grpSp>
        <p:nvGrpSpPr>
          <p:cNvPr id="37" name="Group 36"/>
          <p:cNvGrpSpPr/>
          <p:nvPr/>
        </p:nvGrpSpPr>
        <p:grpSpPr>
          <a:xfrm rot="18900000">
            <a:off x="513830" y="2252317"/>
            <a:ext cx="451122" cy="303567"/>
            <a:chOff x="8913812" y="1031876"/>
            <a:chExt cx="1524000" cy="1025524"/>
          </a:xfrm>
          <a:solidFill>
            <a:srgbClr val="BAD80A"/>
          </a:solidFill>
        </p:grpSpPr>
        <p:sp>
          <p:nvSpPr>
            <p:cNvPr id="38" name="Rectangle 37"/>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39" name="Rectangle 38"/>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grpSp>
        <p:nvGrpSpPr>
          <p:cNvPr id="40" name="Group 39"/>
          <p:cNvGrpSpPr/>
          <p:nvPr/>
        </p:nvGrpSpPr>
        <p:grpSpPr>
          <a:xfrm rot="18900000">
            <a:off x="513830" y="3079916"/>
            <a:ext cx="451122" cy="303567"/>
            <a:chOff x="8913812" y="1031876"/>
            <a:chExt cx="1524000" cy="1025524"/>
          </a:xfrm>
          <a:solidFill>
            <a:srgbClr val="BAD80A"/>
          </a:solidFill>
        </p:grpSpPr>
        <p:sp>
          <p:nvSpPr>
            <p:cNvPr id="41" name="Rectangle 40"/>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42" name="Rectangle 41"/>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grpSp>
        <p:nvGrpSpPr>
          <p:cNvPr id="43" name="Group 42"/>
          <p:cNvGrpSpPr/>
          <p:nvPr/>
        </p:nvGrpSpPr>
        <p:grpSpPr>
          <a:xfrm rot="18900000">
            <a:off x="513830" y="3898218"/>
            <a:ext cx="451122" cy="303567"/>
            <a:chOff x="8913812" y="1031876"/>
            <a:chExt cx="1524000" cy="1025524"/>
          </a:xfrm>
          <a:solidFill>
            <a:srgbClr val="BAD80A"/>
          </a:solidFill>
        </p:grpSpPr>
        <p:sp>
          <p:nvSpPr>
            <p:cNvPr id="44" name="Rectangle 43"/>
            <p:cNvSpPr/>
            <p:nvPr/>
          </p:nvSpPr>
          <p:spPr>
            <a:xfrm>
              <a:off x="8913812" y="1031876"/>
              <a:ext cx="228600" cy="1025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sp>
          <p:nvSpPr>
            <p:cNvPr id="45" name="Rectangle 44"/>
            <p:cNvSpPr/>
            <p:nvPr/>
          </p:nvSpPr>
          <p:spPr>
            <a:xfrm rot="5400000">
              <a:off x="9565943" y="1183099"/>
              <a:ext cx="228600" cy="1515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742" eaLnBrk="1" fontAlgn="auto" hangingPunct="1">
                <a:spcBef>
                  <a:spcPts val="0"/>
                </a:spcBef>
                <a:spcAft>
                  <a:spcPts val="0"/>
                </a:spcAft>
                <a:defRPr/>
              </a:pPr>
              <a:endParaRPr lang="en-US"/>
            </a:p>
          </p:txBody>
        </p:sp>
      </p:grpSp>
      <p:sp>
        <p:nvSpPr>
          <p:cNvPr id="46" name="Freeform 99"/>
          <p:cNvSpPr>
            <a:spLocks noChangeAspect="1"/>
          </p:cNvSpPr>
          <p:nvPr/>
        </p:nvSpPr>
        <p:spPr bwMode="black">
          <a:xfrm>
            <a:off x="472567" y="5889116"/>
            <a:ext cx="576262" cy="422275"/>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bg1"/>
          </a:solidFill>
          <a:ln>
            <a:noFill/>
          </a:ln>
          <a:extLst/>
        </p:spPr>
        <p:txBody>
          <a:bodyPr lIns="69953" tIns="34976" rIns="69953" bIns="34976"/>
          <a:lstStyle/>
          <a:p>
            <a:pPr defTabSz="932742" eaLnBrk="1" fontAlgn="auto" hangingPunct="1">
              <a:spcBef>
                <a:spcPts val="0"/>
              </a:spcBef>
              <a:spcAft>
                <a:spcPts val="0"/>
              </a:spcAft>
              <a:defRPr/>
            </a:pPr>
            <a:endParaRPr lang="en-US" sz="1350" dirty="0">
              <a:solidFill>
                <a:srgbClr val="000000"/>
              </a:solidFill>
              <a:latin typeface="+mn-lt"/>
              <a:ea typeface="+mn-ea"/>
            </a:endParaRPr>
          </a:p>
        </p:txBody>
      </p:sp>
      <p:sp>
        <p:nvSpPr>
          <p:cNvPr id="47" name="TextBox 22"/>
          <p:cNvSpPr txBox="1"/>
          <p:nvPr/>
        </p:nvSpPr>
        <p:spPr>
          <a:xfrm>
            <a:off x="1315731" y="5777197"/>
            <a:ext cx="11064875" cy="646113"/>
          </a:xfrm>
          <a:prstGeom prst="rect">
            <a:avLst/>
          </a:prstGeom>
          <a:noFill/>
          <a:ln>
            <a:noFill/>
          </a:ln>
        </p:spPr>
        <p:txBody>
          <a:bodyPr anchor="ctr">
            <a:spAutoFit/>
          </a:bodyPr>
          <a:lstStyle>
            <a:defPPr>
              <a:defRPr lang="en-US"/>
            </a:defPPr>
            <a:lvl1pPr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1pPr>
            <a:lvl2pPr marL="465138" indent="-7938"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2pPr>
            <a:lvl3pPr marL="931863" indent="-17463"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3pPr>
            <a:lvl4pPr marL="1398588" indent="-26988"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4pPr>
            <a:lvl5pPr marL="1865313" indent="-36513" algn="l" defTabSz="931863" rtl="0" eaLnBrk="0" fontAlgn="base" hangingPunct="0">
              <a:spcBef>
                <a:spcPct val="0"/>
              </a:spcBef>
              <a:spcAft>
                <a:spcPct val="0"/>
              </a:spcAft>
              <a:defRPr kern="1200">
                <a:solidFill>
                  <a:schemeClr val="tx1"/>
                </a:solidFill>
                <a:latin typeface="Segoe UI" panose="020B0502040204020203" pitchFamily="34" charset="0"/>
                <a:ea typeface="MS PGothic" pitchFamily="34" charset="-128"/>
                <a:cs typeface="+mn-cs"/>
              </a:defRPr>
            </a:lvl5pPr>
            <a:lvl6pPr marL="2286000" algn="l" defTabSz="914400" rtl="0" eaLnBrk="1" latinLnBrk="0" hangingPunct="1">
              <a:defRPr kern="1200">
                <a:solidFill>
                  <a:schemeClr val="tx1"/>
                </a:solidFill>
                <a:latin typeface="Segoe UI" panose="020B0502040204020203" pitchFamily="34" charset="0"/>
                <a:ea typeface="MS PGothic" pitchFamily="34" charset="-128"/>
                <a:cs typeface="+mn-cs"/>
              </a:defRPr>
            </a:lvl6pPr>
            <a:lvl7pPr marL="2743200" algn="l" defTabSz="914400" rtl="0" eaLnBrk="1" latinLnBrk="0" hangingPunct="1">
              <a:defRPr kern="1200">
                <a:solidFill>
                  <a:schemeClr val="tx1"/>
                </a:solidFill>
                <a:latin typeface="Segoe UI" panose="020B0502040204020203" pitchFamily="34" charset="0"/>
                <a:ea typeface="MS PGothic" pitchFamily="34" charset="-128"/>
                <a:cs typeface="+mn-cs"/>
              </a:defRPr>
            </a:lvl7pPr>
            <a:lvl8pPr marL="3200400" algn="l" defTabSz="914400" rtl="0" eaLnBrk="1" latinLnBrk="0" hangingPunct="1">
              <a:defRPr kern="1200">
                <a:solidFill>
                  <a:schemeClr val="tx1"/>
                </a:solidFill>
                <a:latin typeface="Segoe UI" panose="020B0502040204020203" pitchFamily="34" charset="0"/>
                <a:ea typeface="MS PGothic" pitchFamily="34" charset="-128"/>
                <a:cs typeface="+mn-cs"/>
              </a:defRPr>
            </a:lvl8pPr>
            <a:lvl9pPr marL="3657600" algn="l" defTabSz="914400" rtl="0" eaLnBrk="1" latinLnBrk="0" hangingPunct="1">
              <a:defRPr kern="1200">
                <a:solidFill>
                  <a:schemeClr val="tx1"/>
                </a:solidFill>
                <a:latin typeface="Segoe UI" panose="020B0502040204020203" pitchFamily="34" charset="0"/>
                <a:ea typeface="MS PGothic" pitchFamily="34" charset="-128"/>
                <a:cs typeface="+mn-cs"/>
              </a:defRPr>
            </a:lvl9pPr>
          </a:lstStyle>
          <a:p>
            <a:pPr defTabSz="932742" eaLnBrk="1" fontAlgn="auto" hangingPunct="1">
              <a:spcBef>
                <a:spcPts val="0"/>
              </a:spcBef>
              <a:spcAft>
                <a:spcPts val="0"/>
              </a:spcAft>
              <a:defRPr/>
            </a:pPr>
            <a:r>
              <a:rPr lang="en-US" sz="3600" dirty="0">
                <a:solidFill>
                  <a:schemeClr val="bg1"/>
                </a:solidFill>
                <a:latin typeface="+mj-lt"/>
                <a:ea typeface="+mn-ea"/>
              </a:rPr>
              <a:t>Up to 5,000 IOPS per disk with Premium Storage!</a:t>
            </a:r>
          </a:p>
        </p:txBody>
      </p:sp>
      <p:sp>
        <p:nvSpPr>
          <p:cNvPr id="3" name="Title 2"/>
          <p:cNvSpPr>
            <a:spLocks noGrp="1"/>
          </p:cNvSpPr>
          <p:nvPr>
            <p:ph type="title"/>
          </p:nvPr>
        </p:nvSpPr>
        <p:spPr/>
        <p:txBody>
          <a:bodyPr/>
          <a:lstStyle/>
          <a:p>
            <a:r>
              <a:rPr lang="en-US" dirty="0"/>
              <a:t>Azure Storage</a:t>
            </a:r>
          </a:p>
        </p:txBody>
      </p:sp>
    </p:spTree>
    <p:extLst>
      <p:ext uri="{BB962C8B-B14F-4D97-AF65-F5344CB8AC3E}">
        <p14:creationId xmlns:p14="http://schemas.microsoft.com/office/powerpoint/2010/main" val="68956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a:off x="2268286" y="3702132"/>
            <a:ext cx="5092951" cy="1908495"/>
          </a:xfrm>
          <a:prstGeom prst="straightConnector1">
            <a:avLst/>
          </a:prstGeom>
          <a:ln w="1016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Virtual Machine Storage Architecture</a:t>
            </a:r>
          </a:p>
        </p:txBody>
      </p:sp>
      <p:sp>
        <p:nvSpPr>
          <p:cNvPr id="4" name="Rectangle 3"/>
          <p:cNvSpPr/>
          <p:nvPr/>
        </p:nvSpPr>
        <p:spPr bwMode="auto">
          <a:xfrm>
            <a:off x="944381" y="1611358"/>
            <a:ext cx="10806680" cy="952365"/>
          </a:xfrm>
          <a:prstGeom prst="rect">
            <a:avLst/>
          </a:prstGeom>
          <a:solidFill>
            <a:schemeClr val="accent2"/>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3200" dirty="0">
                <a:solidFill>
                  <a:srgbClr val="FFFFFF"/>
                </a:solidFill>
              </a:rPr>
              <a:t>Azure Virtual Machine</a:t>
            </a:r>
          </a:p>
        </p:txBody>
      </p:sp>
      <p:sp>
        <p:nvSpPr>
          <p:cNvPr id="5" name="Rectangle 4"/>
          <p:cNvSpPr/>
          <p:nvPr/>
        </p:nvSpPr>
        <p:spPr bwMode="auto">
          <a:xfrm>
            <a:off x="954372" y="2624801"/>
            <a:ext cx="2627829" cy="698983"/>
          </a:xfrm>
          <a:prstGeom prst="rect">
            <a:avLst/>
          </a:prstGeom>
          <a:solidFill>
            <a:schemeClr val="accent5"/>
          </a:solidFill>
          <a:ln>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2000" dirty="0">
                <a:solidFill>
                  <a:srgbClr val="FFFFFF"/>
                </a:solidFill>
              </a:rPr>
              <a:t>C:\</a:t>
            </a:r>
          </a:p>
          <a:p>
            <a:pPr algn="ctr" defTabSz="699404" fontAlgn="base">
              <a:spcBef>
                <a:spcPct val="0"/>
              </a:spcBef>
              <a:spcAft>
                <a:spcPct val="0"/>
              </a:spcAft>
            </a:pPr>
            <a:r>
              <a:rPr lang="en-US" sz="2000" dirty="0">
                <a:solidFill>
                  <a:srgbClr val="FFFFFF"/>
                </a:solidFill>
              </a:rPr>
              <a:t>OS Disk (127 GB)</a:t>
            </a:r>
          </a:p>
        </p:txBody>
      </p:sp>
      <p:sp>
        <p:nvSpPr>
          <p:cNvPr id="7" name="Rectangle 6"/>
          <p:cNvSpPr/>
          <p:nvPr/>
        </p:nvSpPr>
        <p:spPr bwMode="auto">
          <a:xfrm>
            <a:off x="6395474" y="2624800"/>
            <a:ext cx="2627829" cy="872398"/>
          </a:xfrm>
          <a:prstGeom prst="rect">
            <a:avLst/>
          </a:prstGeom>
          <a:solidFill>
            <a:schemeClr val="accent5">
              <a:lumMod val="90000"/>
              <a:lumOff val="10000"/>
            </a:schemeClr>
          </a:solidFill>
          <a:ln>
            <a:solidFill>
              <a:schemeClr val="accent5">
                <a:lumMod val="90000"/>
                <a:lumOff val="1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2000" dirty="0">
                <a:solidFill>
                  <a:srgbClr val="FFFFFF"/>
                </a:solidFill>
              </a:rPr>
              <a:t>E:\, F:\, etc.</a:t>
            </a:r>
          </a:p>
          <a:p>
            <a:pPr algn="ctr" defTabSz="699404" fontAlgn="base">
              <a:spcBef>
                <a:spcPct val="0"/>
              </a:spcBef>
              <a:spcAft>
                <a:spcPct val="0"/>
              </a:spcAft>
            </a:pPr>
            <a:r>
              <a:rPr lang="en-US" sz="2000" dirty="0">
                <a:solidFill>
                  <a:srgbClr val="FFFFFF"/>
                </a:solidFill>
              </a:rPr>
              <a:t>Data Disks (1 TB)</a:t>
            </a:r>
          </a:p>
        </p:txBody>
      </p:sp>
      <p:sp>
        <p:nvSpPr>
          <p:cNvPr id="12" name="Rectangle 11"/>
          <p:cNvSpPr/>
          <p:nvPr/>
        </p:nvSpPr>
        <p:spPr bwMode="auto">
          <a:xfrm>
            <a:off x="3682129" y="2630255"/>
            <a:ext cx="2627829" cy="1371647"/>
          </a:xfrm>
          <a:prstGeom prst="rect">
            <a:avLst/>
          </a:prstGeom>
          <a:solidFill>
            <a:schemeClr val="tx2"/>
          </a:solidFill>
          <a:ln>
            <a:solidFill>
              <a:schemeClr val="tx2"/>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fontAlgn="base">
              <a:spcBef>
                <a:spcPct val="0"/>
              </a:spcBef>
              <a:spcAft>
                <a:spcPct val="0"/>
              </a:spcAft>
            </a:pPr>
            <a:r>
              <a:rPr lang="en-US" sz="2000" dirty="0">
                <a:solidFill>
                  <a:schemeClr val="bg1"/>
                </a:solidFill>
              </a:rPr>
              <a:t>D:\</a:t>
            </a:r>
          </a:p>
          <a:p>
            <a:pPr algn="ctr" defTabSz="699404" fontAlgn="base">
              <a:spcBef>
                <a:spcPct val="0"/>
              </a:spcBef>
              <a:spcAft>
                <a:spcPct val="0"/>
              </a:spcAft>
            </a:pPr>
            <a:r>
              <a:rPr lang="en-US" sz="2000" dirty="0">
                <a:solidFill>
                  <a:schemeClr val="bg1"/>
                </a:solidFill>
              </a:rPr>
              <a:t>Temporary Disk</a:t>
            </a:r>
          </a:p>
          <a:p>
            <a:pPr algn="ctr" defTabSz="699404" fontAlgn="base">
              <a:spcBef>
                <a:spcPct val="0"/>
              </a:spcBef>
              <a:spcAft>
                <a:spcPct val="0"/>
              </a:spcAft>
            </a:pPr>
            <a:r>
              <a:rPr lang="en-US" sz="2000" dirty="0">
                <a:solidFill>
                  <a:schemeClr val="bg1"/>
                </a:solidFill>
              </a:rPr>
              <a:t>(Contents can be lost)</a:t>
            </a:r>
          </a:p>
        </p:txBody>
      </p:sp>
      <p:sp>
        <p:nvSpPr>
          <p:cNvPr id="13" name="Rectangle 12"/>
          <p:cNvSpPr/>
          <p:nvPr/>
        </p:nvSpPr>
        <p:spPr bwMode="auto">
          <a:xfrm>
            <a:off x="954372" y="3402363"/>
            <a:ext cx="2647689" cy="599539"/>
          </a:xfrm>
          <a:prstGeom prst="rect">
            <a:avLst/>
          </a:prstGeom>
          <a:solidFill>
            <a:schemeClr val="accent5">
              <a:lumMod val="10000"/>
              <a:lumOff val="90000"/>
            </a:schemeClr>
          </a:solidFill>
          <a:ln>
            <a:solidFill>
              <a:schemeClr val="accent5">
                <a:lumMod val="10000"/>
                <a:lumOff val="9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9961" tIns="34980" rIns="69961" bIns="34980" numCol="1" rtlCol="0" anchor="ctr" anchorCtr="0" compatLnSpc="1">
            <a:prstTxWarp prst="textNoShape">
              <a:avLst/>
            </a:prstTxWarp>
          </a:bodyPr>
          <a:lstStyle/>
          <a:p>
            <a:pPr algn="ctr" defTabSz="699404"/>
            <a:r>
              <a:rPr lang="en-US" sz="2400" dirty="0">
                <a:solidFill>
                  <a:sysClr val="windowText" lastClr="000000"/>
                </a:solidFill>
                <a:ea typeface="Segoe UI" pitchFamily="34" charset="0"/>
                <a:cs typeface="Segoe UI" pitchFamily="34" charset="0"/>
              </a:rPr>
              <a:t>Disk Cache</a:t>
            </a:r>
          </a:p>
        </p:txBody>
      </p:sp>
      <p:sp>
        <p:nvSpPr>
          <p:cNvPr id="10" name="Can 9"/>
          <p:cNvSpPr/>
          <p:nvPr/>
        </p:nvSpPr>
        <p:spPr bwMode="auto">
          <a:xfrm>
            <a:off x="7361237" y="4487862"/>
            <a:ext cx="2295175" cy="2245530"/>
          </a:xfrm>
          <a:prstGeom prst="can">
            <a:avLst/>
          </a:prstGeom>
          <a:solidFill>
            <a:schemeClr val="tx1"/>
          </a:solidFill>
          <a:ln>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61" tIns="34980" rIns="69961" bIns="34980" numCol="1" rtlCol="0" anchor="ctr" anchorCtr="0" compatLnSpc="1">
            <a:prstTxWarp prst="textNoShape">
              <a:avLst/>
            </a:prstTxWarp>
          </a:bodyPr>
          <a:lstStyle/>
          <a:p>
            <a:pPr algn="ctr" defTabSz="699404"/>
            <a:r>
              <a:rPr lang="en-US" sz="2856" dirty="0">
                <a:solidFill>
                  <a:schemeClr val="bg1">
                    <a:alpha val="98824"/>
                  </a:schemeClr>
                </a:solidFill>
                <a:ea typeface="Segoe UI" pitchFamily="34" charset="0"/>
                <a:cs typeface="Segoe UI" pitchFamily="34" charset="0"/>
              </a:rPr>
              <a:t>Azure Blob</a:t>
            </a:r>
          </a:p>
        </p:txBody>
      </p:sp>
      <p:cxnSp>
        <p:nvCxnSpPr>
          <p:cNvPr id="9" name="Straight Arrow Connector 8"/>
          <p:cNvCxnSpPr/>
          <p:nvPr/>
        </p:nvCxnSpPr>
        <p:spPr>
          <a:xfrm>
            <a:off x="7818437" y="3344862"/>
            <a:ext cx="533400" cy="990600"/>
          </a:xfrm>
          <a:prstGeom prst="straightConnector1">
            <a:avLst/>
          </a:prstGeom>
          <a:ln w="1016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637828"/>
      </p:ext>
    </p:extLst>
  </p:cSld>
  <p:clrMapOvr>
    <a:masterClrMapping/>
  </p:clrMapOvr>
  <p:transition advTm="805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a:t>Automatic Physical Redundancy</a:t>
            </a:r>
          </a:p>
        </p:txBody>
      </p:sp>
      <p:pic>
        <p:nvPicPr>
          <p:cNvPr id="56323"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6032" y="1612878"/>
            <a:ext cx="3383243" cy="490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98" y="1612878"/>
            <a:ext cx="3384876" cy="4900882"/>
          </a:xfrm>
          <a:prstGeom prst="rect">
            <a:avLst/>
          </a:prstGeom>
          <a:noFill/>
          <a:ln w="9525">
            <a:solidFill>
              <a:schemeClr val="accent2"/>
            </a:solidFill>
            <a:miter lim="800000"/>
            <a:headEnd/>
            <a:tailEnd/>
          </a:ln>
          <a:extLst/>
        </p:spPr>
      </p:pic>
      <p:sp>
        <p:nvSpPr>
          <p:cNvPr id="11" name="Rectangle 10"/>
          <p:cNvSpPr/>
          <p:nvPr>
            <p:custDataLst>
              <p:tags r:id="rId1"/>
            </p:custDataLst>
          </p:nvPr>
        </p:nvSpPr>
        <p:spPr bwMode="auto">
          <a:xfrm>
            <a:off x="1294485" y="4569533"/>
            <a:ext cx="9847505" cy="1700821"/>
          </a:xfrm>
          <a:prstGeom prst="rect">
            <a:avLst/>
          </a:prstGeom>
          <a:solidFill>
            <a:srgbClr val="002050">
              <a:alpha val="7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44" tIns="34272" rIns="68544" bIns="34272" anchor="ctr"/>
          <a:lstStyle/>
          <a:p>
            <a:pPr algn="ctr" defTabSz="685214">
              <a:defRPr/>
            </a:pPr>
            <a:r>
              <a:rPr lang="en-US" sz="2800" dirty="0">
                <a:solidFill>
                  <a:schemeClr val="bg1"/>
                </a:solidFill>
              </a:rPr>
              <a:t>Availability sets deploy your virtual machines</a:t>
            </a:r>
            <a:br>
              <a:rPr lang="en-US" sz="2800" dirty="0">
                <a:solidFill>
                  <a:schemeClr val="bg1"/>
                </a:solidFill>
              </a:rPr>
            </a:br>
            <a:r>
              <a:rPr lang="en-US" sz="2800" dirty="0">
                <a:solidFill>
                  <a:schemeClr val="bg1"/>
                </a:solidFill>
              </a:rPr>
              <a:t>on redundant hardware automatically</a:t>
            </a:r>
            <a:endParaRPr lang="en-US" sz="3137" b="1" dirty="0">
              <a:solidFill>
                <a:schemeClr val="bg1"/>
              </a:solidFill>
            </a:endParaRPr>
          </a:p>
        </p:txBody>
      </p:sp>
      <p:grpSp>
        <p:nvGrpSpPr>
          <p:cNvPr id="4" name="Group 3"/>
          <p:cNvGrpSpPr/>
          <p:nvPr/>
        </p:nvGrpSpPr>
        <p:grpSpPr>
          <a:xfrm>
            <a:off x="1302001" y="2005449"/>
            <a:ext cx="9847505" cy="1700821"/>
            <a:chOff x="1302001" y="2005449"/>
            <a:chExt cx="9847505" cy="1700821"/>
          </a:xfrm>
        </p:grpSpPr>
        <p:sp>
          <p:nvSpPr>
            <p:cNvPr id="13" name="Rectangle 12"/>
            <p:cNvSpPr/>
            <p:nvPr>
              <p:custDataLst>
                <p:tags r:id="rId2"/>
              </p:custDataLst>
            </p:nvPr>
          </p:nvSpPr>
          <p:spPr bwMode="auto">
            <a:xfrm>
              <a:off x="1302001" y="2005449"/>
              <a:ext cx="9847505" cy="1700821"/>
            </a:xfrm>
            <a:prstGeom prst="rect">
              <a:avLst/>
            </a:prstGeom>
            <a:solidFill>
              <a:srgbClr val="002050">
                <a:alpha val="7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44" tIns="34272" rIns="68544" bIns="34272" anchor="ctr"/>
            <a:lstStyle/>
            <a:p>
              <a:pPr algn="ctr" defTabSz="685214">
                <a:defRPr/>
              </a:pPr>
              <a:endParaRPr lang="en-US" sz="3137" b="1" dirty="0">
                <a:solidFill>
                  <a:schemeClr val="bg1"/>
                </a:solidFill>
              </a:endParaRPr>
            </a:p>
          </p:txBody>
        </p:sp>
        <p:sp>
          <p:nvSpPr>
            <p:cNvPr id="10" name="Double Brace 9"/>
            <p:cNvSpPr/>
            <p:nvPr/>
          </p:nvSpPr>
          <p:spPr>
            <a:xfrm>
              <a:off x="1554848" y="2294609"/>
              <a:ext cx="9326777" cy="1122499"/>
            </a:xfrm>
            <a:prstGeom prst="bracePair">
              <a:avLst/>
            </a:prstGeom>
            <a:noFill/>
            <a:ln w="1047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bg1"/>
                </a:solidFill>
              </a:endParaRPr>
            </a:p>
          </p:txBody>
        </p:sp>
        <p:pic>
          <p:nvPicPr>
            <p:cNvPr id="14" name="Picture 19"/>
            <p:cNvPicPr>
              <a:picLocks noChangeAspect="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2012043" y="2295125"/>
              <a:ext cx="1159739" cy="115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9300261" y="2275988"/>
              <a:ext cx="1159739" cy="115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bwMode="auto">
            <a:xfrm>
              <a:off x="3436864" y="2487753"/>
              <a:ext cx="5577779" cy="640073"/>
            </a:xfrm>
            <a:prstGeom prst="lef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40021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28"/>
          <p:cNvSpPr>
            <a:spLocks noChangeAspect="1"/>
          </p:cNvSpPr>
          <p:nvPr/>
        </p:nvSpPr>
        <p:spPr bwMode="black">
          <a:xfrm>
            <a:off x="864360" y="2252155"/>
            <a:ext cx="3913913" cy="215525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lumMod val="9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a:solidFill>
                <a:schemeClr val="bg1"/>
              </a:solidFill>
            </a:endParaRPr>
          </a:p>
        </p:txBody>
      </p:sp>
      <p:sp>
        <p:nvSpPr>
          <p:cNvPr id="17" name="Freeform 79"/>
          <p:cNvSpPr>
            <a:spLocks noEditPoints="1"/>
          </p:cNvSpPr>
          <p:nvPr/>
        </p:nvSpPr>
        <p:spPr bwMode="black">
          <a:xfrm>
            <a:off x="2697938" y="2976833"/>
            <a:ext cx="844873" cy="11129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lumMod val="50000"/>
            </a:schemeClr>
          </a:solidFill>
          <a:ln>
            <a:noFill/>
          </a:ln>
        </p:spPr>
        <p:txBody>
          <a:bodyPr vert="horz" wrap="square" lIns="82293" tIns="41147" rIns="82293" bIns="41147" numCol="1" anchor="t" anchorCtr="0" compatLnSpc="1">
            <a:prstTxWarp prst="textNoShape">
              <a:avLst/>
            </a:prstTxWarp>
          </a:bodyPr>
          <a:lstStyle/>
          <a:p>
            <a:pPr defTabSz="932324"/>
            <a:endParaRPr lang="en-US" sz="1599" dirty="0">
              <a:solidFill>
                <a:schemeClr val="bg1"/>
              </a:solidFill>
            </a:endParaRPr>
          </a:p>
        </p:txBody>
      </p:sp>
      <p:sp>
        <p:nvSpPr>
          <p:cNvPr id="18" name="Freeform 79"/>
          <p:cNvSpPr>
            <a:spLocks noEditPoints="1"/>
          </p:cNvSpPr>
          <p:nvPr/>
        </p:nvSpPr>
        <p:spPr bwMode="black">
          <a:xfrm>
            <a:off x="3605098" y="2976833"/>
            <a:ext cx="844873" cy="11129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lumMod val="50000"/>
            </a:schemeClr>
          </a:solidFill>
          <a:ln>
            <a:noFill/>
          </a:ln>
        </p:spPr>
        <p:txBody>
          <a:bodyPr vert="horz" wrap="square" lIns="82293" tIns="41147" rIns="82293" bIns="41147" numCol="1" anchor="t" anchorCtr="0" compatLnSpc="1">
            <a:prstTxWarp prst="textNoShape">
              <a:avLst/>
            </a:prstTxWarp>
          </a:bodyPr>
          <a:lstStyle/>
          <a:p>
            <a:pPr defTabSz="932324"/>
            <a:endParaRPr lang="en-US" sz="1599" dirty="0">
              <a:solidFill>
                <a:schemeClr val="bg1"/>
              </a:solidFill>
            </a:endParaRPr>
          </a:p>
        </p:txBody>
      </p:sp>
      <p:sp>
        <p:nvSpPr>
          <p:cNvPr id="19" name="Freeform 79"/>
          <p:cNvSpPr>
            <a:spLocks noEditPoints="1"/>
          </p:cNvSpPr>
          <p:nvPr/>
        </p:nvSpPr>
        <p:spPr bwMode="black">
          <a:xfrm>
            <a:off x="1790778" y="2976833"/>
            <a:ext cx="844873" cy="11129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lumMod val="50000"/>
            </a:schemeClr>
          </a:solidFill>
          <a:ln>
            <a:noFill/>
          </a:ln>
        </p:spPr>
        <p:txBody>
          <a:bodyPr vert="horz" wrap="square" lIns="82293" tIns="41147" rIns="82293" bIns="41147" numCol="1" anchor="t" anchorCtr="0" compatLnSpc="1">
            <a:prstTxWarp prst="textNoShape">
              <a:avLst/>
            </a:prstTxWarp>
          </a:bodyPr>
          <a:lstStyle/>
          <a:p>
            <a:pPr defTabSz="932324"/>
            <a:endParaRPr lang="en-US" sz="1599" dirty="0">
              <a:solidFill>
                <a:schemeClr val="bg1"/>
              </a:solidFill>
            </a:endParaRPr>
          </a:p>
        </p:txBody>
      </p:sp>
      <p:cxnSp>
        <p:nvCxnSpPr>
          <p:cNvPr id="20" name="Straight Connector 19"/>
          <p:cNvCxnSpPr/>
          <p:nvPr/>
        </p:nvCxnSpPr>
        <p:spPr>
          <a:xfrm>
            <a:off x="2635650" y="5191066"/>
            <a:ext cx="7160580" cy="0"/>
          </a:xfrm>
          <a:prstGeom prst="line">
            <a:avLst/>
          </a:prstGeom>
          <a:ln w="476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9803665" y="5075122"/>
            <a:ext cx="231889" cy="231889"/>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7" tIns="62152" rIns="124307" bIns="62152" numCol="1" rtlCol="0" anchor="ctr" anchorCtr="0" compatLnSpc="1">
            <a:prstTxWarp prst="textNoShape">
              <a:avLst/>
            </a:prstTxWarp>
          </a:bodyPr>
          <a:lstStyle/>
          <a:p>
            <a:pPr algn="ctr" defTabSz="1242543" fontAlgn="base">
              <a:spcBef>
                <a:spcPct val="0"/>
              </a:spcBef>
              <a:spcAft>
                <a:spcPct val="0"/>
              </a:spcAft>
            </a:pPr>
            <a:endParaRPr lang="en-US" sz="2989" dirty="0">
              <a:solidFill>
                <a:schemeClr val="bg1"/>
              </a:solidFill>
            </a:endParaRPr>
          </a:p>
        </p:txBody>
      </p:sp>
      <p:sp>
        <p:nvSpPr>
          <p:cNvPr id="22" name="TextBox 21"/>
          <p:cNvSpPr txBox="1"/>
          <p:nvPr/>
        </p:nvSpPr>
        <p:spPr>
          <a:xfrm>
            <a:off x="9360460" y="4520610"/>
            <a:ext cx="1118296" cy="634440"/>
          </a:xfrm>
          <a:prstGeom prst="rect">
            <a:avLst/>
          </a:prstGeom>
          <a:noFill/>
        </p:spPr>
        <p:txBody>
          <a:bodyPr wrap="square" lIns="0" tIns="146283" rIns="0" bIns="146283"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324"/>
            <a:r>
              <a:rPr lang="en-US" dirty="0">
                <a:solidFill>
                  <a:schemeClr val="tx1"/>
                </a:solidFill>
              </a:rPr>
              <a:t>West DC</a:t>
            </a:r>
          </a:p>
        </p:txBody>
      </p:sp>
      <p:sp>
        <p:nvSpPr>
          <p:cNvPr id="23" name="Oval 22"/>
          <p:cNvSpPr/>
          <p:nvPr/>
        </p:nvSpPr>
        <p:spPr bwMode="auto">
          <a:xfrm>
            <a:off x="2480187" y="5075122"/>
            <a:ext cx="231889" cy="231889"/>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7" tIns="62152" rIns="124307" bIns="62152" numCol="1" rtlCol="0" anchor="ctr" anchorCtr="0" compatLnSpc="1">
            <a:prstTxWarp prst="textNoShape">
              <a:avLst/>
            </a:prstTxWarp>
          </a:bodyPr>
          <a:lstStyle/>
          <a:p>
            <a:pPr algn="ctr" defTabSz="1242543" fontAlgn="base">
              <a:spcBef>
                <a:spcPct val="0"/>
              </a:spcBef>
              <a:spcAft>
                <a:spcPct val="0"/>
              </a:spcAft>
            </a:pPr>
            <a:endParaRPr lang="en-US" sz="2989" dirty="0">
              <a:solidFill>
                <a:schemeClr val="bg1"/>
              </a:solidFill>
            </a:endParaRPr>
          </a:p>
        </p:txBody>
      </p:sp>
      <p:sp>
        <p:nvSpPr>
          <p:cNvPr id="24" name="TextBox 23"/>
          <p:cNvSpPr txBox="1"/>
          <p:nvPr/>
        </p:nvSpPr>
        <p:spPr>
          <a:xfrm>
            <a:off x="2107752" y="4520610"/>
            <a:ext cx="976762" cy="634440"/>
          </a:xfrm>
          <a:prstGeom prst="rect">
            <a:avLst/>
          </a:prstGeom>
          <a:noFill/>
        </p:spPr>
        <p:txBody>
          <a:bodyPr wrap="square" lIns="0" tIns="146283" rIns="0" bIns="146283" rtlCol="0">
            <a:spAutoFit/>
          </a:bodyPr>
          <a:lstStyle/>
          <a:p>
            <a:pPr algn="ctr" defTabSz="932324">
              <a:lnSpc>
                <a:spcPct val="90000"/>
              </a:lnSpc>
            </a:pPr>
            <a:r>
              <a:rPr lang="en-US" sz="2400" b="1" spc="-50" dirty="0">
                <a:latin typeface="Segoe UI Light"/>
              </a:rPr>
              <a:t>East DC</a:t>
            </a:r>
          </a:p>
        </p:txBody>
      </p:sp>
      <p:sp>
        <p:nvSpPr>
          <p:cNvPr id="25" name="TextBox 24"/>
          <p:cNvSpPr txBox="1"/>
          <p:nvPr/>
        </p:nvSpPr>
        <p:spPr>
          <a:xfrm>
            <a:off x="5174583" y="4556957"/>
            <a:ext cx="1768311" cy="572383"/>
          </a:xfrm>
          <a:prstGeom prst="rect">
            <a:avLst/>
          </a:prstGeom>
          <a:noFill/>
        </p:spPr>
        <p:txBody>
          <a:bodyPr wrap="square" lIns="0" tIns="146283" rIns="0" bIns="146283"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324"/>
            <a:r>
              <a:rPr lang="en-US" sz="2000" dirty="0">
                <a:solidFill>
                  <a:schemeClr val="tx1"/>
                </a:solidFill>
              </a:rPr>
              <a:t>&gt; 400 miles</a:t>
            </a:r>
          </a:p>
        </p:txBody>
      </p:sp>
      <p:sp>
        <p:nvSpPr>
          <p:cNvPr id="26" name="TextBox 25"/>
          <p:cNvSpPr txBox="1"/>
          <p:nvPr/>
        </p:nvSpPr>
        <p:spPr>
          <a:xfrm>
            <a:off x="2332038" y="1348549"/>
            <a:ext cx="7665390" cy="849421"/>
          </a:xfrm>
          <a:prstGeom prst="rect">
            <a:avLst/>
          </a:prstGeom>
          <a:noFill/>
        </p:spPr>
        <p:txBody>
          <a:bodyPr wrap="square" lIns="0" tIns="146283" rIns="0" bIns="146283"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324"/>
            <a:r>
              <a:rPr lang="en-US" sz="4000" dirty="0">
                <a:solidFill>
                  <a:schemeClr val="tx1"/>
                </a:solidFill>
              </a:rPr>
              <a:t>Defend against regional disasters</a:t>
            </a:r>
          </a:p>
        </p:txBody>
      </p:sp>
      <p:sp>
        <p:nvSpPr>
          <p:cNvPr id="27" name="TextBox 26"/>
          <p:cNvSpPr txBox="1"/>
          <p:nvPr/>
        </p:nvSpPr>
        <p:spPr>
          <a:xfrm>
            <a:off x="4034663" y="5701348"/>
            <a:ext cx="4298541" cy="690942"/>
          </a:xfrm>
          <a:prstGeom prst="rect">
            <a:avLst/>
          </a:prstGeom>
          <a:noFill/>
        </p:spPr>
        <p:txBody>
          <a:bodyPr wrap="square" lIns="0" tIns="146283" rIns="0" bIns="146283"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324"/>
            <a:r>
              <a:rPr lang="en-US" sz="2800" b="0" dirty="0">
                <a:solidFill>
                  <a:schemeClr val="tx1"/>
                </a:solidFill>
              </a:rPr>
              <a:t>Geo replication</a:t>
            </a:r>
          </a:p>
        </p:txBody>
      </p:sp>
      <p:sp>
        <p:nvSpPr>
          <p:cNvPr id="28" name="Oval 27"/>
          <p:cNvSpPr/>
          <p:nvPr/>
        </p:nvSpPr>
        <p:spPr bwMode="auto">
          <a:xfrm>
            <a:off x="9841788" y="5113246"/>
            <a:ext cx="155640" cy="15564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7" tIns="62152" rIns="124307" bIns="62152" numCol="1" rtlCol="0" anchor="ctr" anchorCtr="0" compatLnSpc="1">
            <a:prstTxWarp prst="textNoShape">
              <a:avLst/>
            </a:prstTxWarp>
          </a:bodyPr>
          <a:lstStyle/>
          <a:p>
            <a:pPr algn="ctr" defTabSz="1242543" fontAlgn="base">
              <a:spcBef>
                <a:spcPct val="0"/>
              </a:spcBef>
              <a:spcAft>
                <a:spcPct val="0"/>
              </a:spcAft>
            </a:pPr>
            <a:endParaRPr lang="en-US" sz="2989" dirty="0">
              <a:solidFill>
                <a:schemeClr val="bg1"/>
              </a:solidFill>
            </a:endParaRPr>
          </a:p>
        </p:txBody>
      </p:sp>
      <p:sp>
        <p:nvSpPr>
          <p:cNvPr id="29" name="Title 3"/>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chemeClr val="bg1"/>
                </a:solidFill>
              </a:rPr>
              <a:t>Virtual Machine Storage</a:t>
            </a:r>
          </a:p>
        </p:txBody>
      </p:sp>
      <p:sp>
        <p:nvSpPr>
          <p:cNvPr id="2" name="Title 1"/>
          <p:cNvSpPr>
            <a:spLocks noGrp="1"/>
          </p:cNvSpPr>
          <p:nvPr>
            <p:ph type="title"/>
          </p:nvPr>
        </p:nvSpPr>
        <p:spPr/>
        <p:txBody>
          <a:bodyPr/>
          <a:lstStyle/>
          <a:p>
            <a:r>
              <a:rPr lang="en-US" dirty="0"/>
              <a:t>Geo-Replication</a:t>
            </a:r>
          </a:p>
        </p:txBody>
      </p:sp>
      <p:sp>
        <p:nvSpPr>
          <p:cNvPr id="30" name="Freeform 128"/>
          <p:cNvSpPr>
            <a:spLocks noChangeAspect="1"/>
          </p:cNvSpPr>
          <p:nvPr/>
        </p:nvSpPr>
        <p:spPr bwMode="black">
          <a:xfrm>
            <a:off x="7322310" y="2197970"/>
            <a:ext cx="3913913" cy="215525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lumMod val="9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a:solidFill>
                <a:schemeClr val="bg1"/>
              </a:solidFill>
            </a:endParaRPr>
          </a:p>
        </p:txBody>
      </p:sp>
      <p:sp>
        <p:nvSpPr>
          <p:cNvPr id="31" name="Freeform 79"/>
          <p:cNvSpPr>
            <a:spLocks noEditPoints="1"/>
          </p:cNvSpPr>
          <p:nvPr/>
        </p:nvSpPr>
        <p:spPr bwMode="black">
          <a:xfrm>
            <a:off x="9155888" y="2922648"/>
            <a:ext cx="844873" cy="11129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lumMod val="50000"/>
            </a:schemeClr>
          </a:solidFill>
          <a:ln>
            <a:noFill/>
          </a:ln>
        </p:spPr>
        <p:txBody>
          <a:bodyPr vert="horz" wrap="square" lIns="82293" tIns="41147" rIns="82293" bIns="41147" numCol="1" anchor="t" anchorCtr="0" compatLnSpc="1">
            <a:prstTxWarp prst="textNoShape">
              <a:avLst/>
            </a:prstTxWarp>
          </a:bodyPr>
          <a:lstStyle/>
          <a:p>
            <a:pPr defTabSz="932324"/>
            <a:endParaRPr lang="en-US" sz="1599" dirty="0">
              <a:solidFill>
                <a:schemeClr val="bg1"/>
              </a:solidFill>
            </a:endParaRPr>
          </a:p>
        </p:txBody>
      </p:sp>
      <p:sp>
        <p:nvSpPr>
          <p:cNvPr id="32" name="Freeform 79"/>
          <p:cNvSpPr>
            <a:spLocks noEditPoints="1"/>
          </p:cNvSpPr>
          <p:nvPr/>
        </p:nvSpPr>
        <p:spPr bwMode="black">
          <a:xfrm>
            <a:off x="10063048" y="2922648"/>
            <a:ext cx="844873" cy="11129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lumMod val="50000"/>
            </a:schemeClr>
          </a:solidFill>
          <a:ln>
            <a:noFill/>
          </a:ln>
        </p:spPr>
        <p:txBody>
          <a:bodyPr vert="horz" wrap="square" lIns="82293" tIns="41147" rIns="82293" bIns="41147" numCol="1" anchor="t" anchorCtr="0" compatLnSpc="1">
            <a:prstTxWarp prst="textNoShape">
              <a:avLst/>
            </a:prstTxWarp>
          </a:bodyPr>
          <a:lstStyle/>
          <a:p>
            <a:pPr defTabSz="932324"/>
            <a:endParaRPr lang="en-US" sz="1599" dirty="0">
              <a:solidFill>
                <a:schemeClr val="bg1"/>
              </a:solidFill>
            </a:endParaRPr>
          </a:p>
        </p:txBody>
      </p:sp>
      <p:sp>
        <p:nvSpPr>
          <p:cNvPr id="33" name="Freeform 79"/>
          <p:cNvSpPr>
            <a:spLocks noEditPoints="1"/>
          </p:cNvSpPr>
          <p:nvPr/>
        </p:nvSpPr>
        <p:spPr bwMode="black">
          <a:xfrm>
            <a:off x="8248728" y="2922648"/>
            <a:ext cx="844873" cy="111297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lumMod val="50000"/>
            </a:schemeClr>
          </a:solidFill>
          <a:ln>
            <a:noFill/>
          </a:ln>
        </p:spPr>
        <p:txBody>
          <a:bodyPr vert="horz" wrap="square" lIns="82293" tIns="41147" rIns="82293" bIns="41147" numCol="1" anchor="t" anchorCtr="0" compatLnSpc="1">
            <a:prstTxWarp prst="textNoShape">
              <a:avLst/>
            </a:prstTxWarp>
          </a:bodyPr>
          <a:lstStyle/>
          <a:p>
            <a:pPr defTabSz="932324"/>
            <a:endParaRPr lang="en-US" sz="1599" dirty="0">
              <a:solidFill>
                <a:schemeClr val="bg1"/>
              </a:solidFill>
            </a:endParaRPr>
          </a:p>
        </p:txBody>
      </p:sp>
    </p:spTree>
    <p:extLst>
      <p:ext uri="{BB962C8B-B14F-4D97-AF65-F5344CB8AC3E}">
        <p14:creationId xmlns:p14="http://schemas.microsoft.com/office/powerpoint/2010/main" val="2522790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1250"/>
                                        <p:tgtEl>
                                          <p:spTgt spid="20"/>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600"/>
                                        <p:tgtEl>
                                          <p:spTgt spid="25"/>
                                        </p:tgtEl>
                                      </p:cBhvr>
                                    </p:animEffect>
                                  </p:childTnLst>
                                </p:cTn>
                              </p:par>
                              <p:par>
                                <p:cTn id="17" presetID="35" presetClass="path" presetSubtype="0" decel="100000" fill="hold" grpId="1" nodeType="withEffect">
                                  <p:stCondLst>
                                    <p:cond delay="250"/>
                                  </p:stCondLst>
                                  <p:childTnLst>
                                    <p:animMotion origin="layout" path="M -0.05553 0.00023 L 2.51979E-6 0.00023 " pathEditMode="relative" rAng="0" ptsTypes="AA">
                                      <p:cBhvr>
                                        <p:cTn id="18" dur="800" fill="hold"/>
                                        <p:tgtEl>
                                          <p:spTgt spid="25"/>
                                        </p:tgtEl>
                                        <p:attrNameLst>
                                          <p:attrName>ppt_x</p:attrName>
                                          <p:attrName>ppt_y</p:attrName>
                                        </p:attrNameLst>
                                      </p:cBhvr>
                                      <p:rCtr x="2770" y="0"/>
                                    </p:animMotion>
                                  </p:childTnLst>
                                </p:cTn>
                              </p:par>
                              <p:par>
                                <p:cTn id="19" presetID="10" presetClass="entr" presetSubtype="0" fill="hold" grpId="0"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600"/>
                                        <p:tgtEl>
                                          <p:spTgt spid="26"/>
                                        </p:tgtEl>
                                      </p:cBhvr>
                                    </p:animEffect>
                                  </p:childTnLst>
                                </p:cTn>
                              </p:par>
                              <p:par>
                                <p:cTn id="22" presetID="35" presetClass="path" presetSubtype="0" decel="100000" fill="hold" grpId="1" nodeType="withEffect">
                                  <p:stCondLst>
                                    <p:cond delay="50"/>
                                  </p:stCondLst>
                                  <p:childTnLst>
                                    <p:animMotion origin="layout" path="M -0.05553 0.00023 L 5.61654E-8 0.00023 " pathEditMode="relative" rAng="0" ptsTypes="AA">
                                      <p:cBhvr>
                                        <p:cTn id="23" dur="800" fill="hold"/>
                                        <p:tgtEl>
                                          <p:spTgt spid="26"/>
                                        </p:tgtEl>
                                        <p:attrNameLst>
                                          <p:attrName>ppt_x</p:attrName>
                                          <p:attrName>ppt_y</p:attrName>
                                        </p:attrNameLst>
                                      </p:cBhvr>
                                      <p:rCtr x="2770" y="0"/>
                                    </p:animMotion>
                                  </p:childTnLst>
                                </p:cTn>
                              </p:par>
                              <p:par>
                                <p:cTn id="24" presetID="10" presetClass="entr" presetSubtype="0" fill="hold" grpId="0" nodeType="withEffect">
                                  <p:stCondLst>
                                    <p:cond delay="55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600"/>
                                        <p:tgtEl>
                                          <p:spTgt spid="27"/>
                                        </p:tgtEl>
                                      </p:cBhvr>
                                    </p:animEffect>
                                  </p:childTnLst>
                                </p:cTn>
                              </p:par>
                              <p:par>
                                <p:cTn id="27" presetID="35" presetClass="path" presetSubtype="0" decel="100000" fill="hold" grpId="1" nodeType="withEffect">
                                  <p:stCondLst>
                                    <p:cond delay="450"/>
                                  </p:stCondLst>
                                  <p:childTnLst>
                                    <p:animMotion origin="layout" path="M -0.05553 0.00023 L -1.72836E-6 0.00023 " pathEditMode="relative" rAng="0" ptsTypes="AA">
                                      <p:cBhvr>
                                        <p:cTn id="28" dur="800" fill="hold"/>
                                        <p:tgtEl>
                                          <p:spTgt spid="27"/>
                                        </p:tgtEl>
                                        <p:attrNameLst>
                                          <p:attrName>ppt_x</p:attrName>
                                          <p:attrName>ppt_y</p:attrName>
                                        </p:attrNameLst>
                                      </p:cBhvr>
                                      <p:rCtr x="2770" y="0"/>
                                    </p:animMotion>
                                  </p:childTnLst>
                                </p:cTn>
                              </p:par>
                              <p:par>
                                <p:cTn id="29" presetID="10" presetClass="entr" presetSubtype="0"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par>
                          <p:cTn id="51" fill="hold">
                            <p:stCondLst>
                              <p:cond delay="225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2750"/>
                            </p:stCondLst>
                            <p:childTnLst>
                              <p:par>
                                <p:cTn id="65" presetID="35" presetClass="path" presetSubtype="0" repeatCount="4000" accel="50000" decel="50000" autoRev="1" fill="hold" grpId="1" nodeType="afterEffect">
                                  <p:stCondLst>
                                    <p:cond delay="0"/>
                                  </p:stCondLst>
                                  <p:childTnLst>
                                    <p:animMotion origin="layout" path="M 3.20654E-6 2.31502E-7 L -0.58897 2.31502E-7 " pathEditMode="relative" rAng="0" ptsTypes="AA">
                                      <p:cBhvr>
                                        <p:cTn id="66" dur="500" fill="hold"/>
                                        <p:tgtEl>
                                          <p:spTgt spid="28"/>
                                        </p:tgtEl>
                                        <p:attrNameLst>
                                          <p:attrName>ppt_x</p:attrName>
                                          <p:attrName>ppt_y</p:attrName>
                                        </p:attrNameLst>
                                      </p:cBhvr>
                                      <p:rCtr x="-294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p:bldP spid="23" grpId="0" animBg="1"/>
      <p:bldP spid="24" grpId="0"/>
      <p:bldP spid="25" grpId="0"/>
      <p:bldP spid="25" grpId="1"/>
      <p:bldP spid="26" grpId="0"/>
      <p:bldP spid="26" grpId="1"/>
      <p:bldP spid="27" grpId="0"/>
      <p:bldP spid="27" grpId="1"/>
      <p:bldP spid="28" grpId="0" animBg="1"/>
      <p:bldP spid="28" grpId="1" animBg="1"/>
      <p:bldP spid="30" grpId="0" animBg="1"/>
      <p:bldP spid="31"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 groups</a:t>
            </a:r>
          </a:p>
        </p:txBody>
      </p:sp>
      <p:sp>
        <p:nvSpPr>
          <p:cNvPr id="6" name="Text Placeholder 5"/>
          <p:cNvSpPr>
            <a:spLocks noGrp="1"/>
          </p:cNvSpPr>
          <p:nvPr>
            <p:ph type="body" sz="quarter" idx="10"/>
          </p:nvPr>
        </p:nvSpPr>
        <p:spPr>
          <a:xfrm>
            <a:off x="274638" y="1670050"/>
            <a:ext cx="11887200" cy="4570482"/>
          </a:xfrm>
        </p:spPr>
        <p:txBody>
          <a:bodyPr/>
          <a:lstStyle/>
          <a:p>
            <a:pPr>
              <a:spcBef>
                <a:spcPts val="1800"/>
              </a:spcBef>
            </a:pPr>
            <a:r>
              <a:rPr lang="en-US" sz="3200" dirty="0"/>
              <a:t>Container for multiple resources</a:t>
            </a:r>
          </a:p>
          <a:p>
            <a:pPr>
              <a:spcBef>
                <a:spcPts val="1800"/>
              </a:spcBef>
            </a:pPr>
            <a:r>
              <a:rPr lang="en-US" sz="3200" dirty="0"/>
              <a:t>Manage resources as a single unit</a:t>
            </a:r>
          </a:p>
          <a:p>
            <a:pPr lvl="1">
              <a:spcBef>
                <a:spcPts val="600"/>
              </a:spcBef>
            </a:pPr>
            <a:r>
              <a:rPr lang="en-US" sz="1800" dirty="0"/>
              <a:t>Resources exist in one* resource group</a:t>
            </a:r>
          </a:p>
          <a:p>
            <a:pPr lvl="1">
              <a:spcBef>
                <a:spcPts val="600"/>
              </a:spcBef>
            </a:pPr>
            <a:r>
              <a:rPr lang="en-US" sz="1800" dirty="0"/>
              <a:t>Resource groups can span regions</a:t>
            </a:r>
          </a:p>
          <a:p>
            <a:pPr lvl="1">
              <a:spcBef>
                <a:spcPts val="600"/>
              </a:spcBef>
            </a:pPr>
            <a:r>
              <a:rPr lang="en-US" sz="1800" dirty="0"/>
              <a:t>Resource groups can span services</a:t>
            </a:r>
          </a:p>
          <a:p>
            <a:pPr>
              <a:spcBef>
                <a:spcPts val="1800"/>
              </a:spcBef>
            </a:pPr>
            <a:r>
              <a:rPr lang="en-US" sz="3200" dirty="0"/>
              <a:t>Role Based Access and Control </a:t>
            </a:r>
            <a:br>
              <a:rPr lang="en-US" sz="3200" dirty="0"/>
            </a:br>
            <a:r>
              <a:rPr lang="en-US" sz="3200" dirty="0"/>
              <a:t>(RBAC) on groups or resources</a:t>
            </a:r>
          </a:p>
          <a:p>
            <a:pPr>
              <a:spcBef>
                <a:spcPts val="1800"/>
              </a:spcBef>
            </a:pPr>
            <a:r>
              <a:rPr lang="en-US" sz="3200" dirty="0"/>
              <a:t>Billing integrated tagging on </a:t>
            </a:r>
            <a:br>
              <a:rPr lang="en-US" sz="3200" dirty="0"/>
            </a:br>
            <a:r>
              <a:rPr lang="en-US" sz="3200" dirty="0"/>
              <a:t>groups or resources</a:t>
            </a:r>
          </a:p>
        </p:txBody>
      </p:sp>
      <p:sp>
        <p:nvSpPr>
          <p:cNvPr id="8" name="AutoShape 3"/>
          <p:cNvSpPr>
            <a:spLocks noChangeAspect="1" noChangeArrowheads="1" noTextEdit="1"/>
          </p:cNvSpPr>
          <p:nvPr/>
        </p:nvSpPr>
        <p:spPr bwMode="auto">
          <a:xfrm>
            <a:off x="6692900" y="1666531"/>
            <a:ext cx="5468939" cy="52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 name="Freeform 5"/>
          <p:cNvSpPr>
            <a:spLocks/>
          </p:cNvSpPr>
          <p:nvPr/>
        </p:nvSpPr>
        <p:spPr bwMode="auto">
          <a:xfrm>
            <a:off x="6676571" y="0"/>
            <a:ext cx="5759904" cy="6994525"/>
          </a:xfrm>
          <a:prstGeom prst="rect">
            <a:avLst/>
          </a:prstGeom>
          <a:solidFill>
            <a:schemeClr val="accent5"/>
          </a:solidFill>
          <a:ln>
            <a:noFill/>
          </a:ln>
          <a:effectLs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grpSp>
        <p:nvGrpSpPr>
          <p:cNvPr id="111" name="Group 110"/>
          <p:cNvGrpSpPr/>
          <p:nvPr/>
        </p:nvGrpSpPr>
        <p:grpSpPr>
          <a:xfrm>
            <a:off x="7354339" y="1754959"/>
            <a:ext cx="4333290" cy="3851184"/>
            <a:chOff x="7308945" y="2468619"/>
            <a:chExt cx="4054317" cy="3603249"/>
          </a:xfrm>
        </p:grpSpPr>
        <p:sp>
          <p:nvSpPr>
            <p:cNvPr id="11" name="Freeform 7"/>
            <p:cNvSpPr>
              <a:spLocks/>
            </p:cNvSpPr>
            <p:nvPr/>
          </p:nvSpPr>
          <p:spPr bwMode="auto">
            <a:xfrm>
              <a:off x="7733683" y="2689762"/>
              <a:ext cx="3383862" cy="3382106"/>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2" name="Freeform 8"/>
            <p:cNvSpPr>
              <a:spLocks/>
            </p:cNvSpPr>
            <p:nvPr/>
          </p:nvSpPr>
          <p:spPr bwMode="auto">
            <a:xfrm>
              <a:off x="9423859" y="2633599"/>
              <a:ext cx="140410" cy="156205"/>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3" name="Freeform 9"/>
            <p:cNvSpPr>
              <a:spLocks/>
            </p:cNvSpPr>
            <p:nvPr/>
          </p:nvSpPr>
          <p:spPr bwMode="auto">
            <a:xfrm>
              <a:off x="7740703" y="3813035"/>
              <a:ext cx="164980" cy="163225"/>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4" name="Freeform 10"/>
            <p:cNvSpPr>
              <a:spLocks/>
            </p:cNvSpPr>
            <p:nvPr/>
          </p:nvSpPr>
          <p:spPr bwMode="auto">
            <a:xfrm>
              <a:off x="7308945" y="2468619"/>
              <a:ext cx="1446215" cy="1277723"/>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5" name="Freeform 11"/>
            <p:cNvSpPr>
              <a:spLocks/>
            </p:cNvSpPr>
            <p:nvPr/>
          </p:nvSpPr>
          <p:spPr bwMode="auto">
            <a:xfrm>
              <a:off x="7308945" y="2468619"/>
              <a:ext cx="1446215" cy="1277723"/>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6" name="Freeform 12"/>
            <p:cNvSpPr>
              <a:spLocks/>
            </p:cNvSpPr>
            <p:nvPr/>
          </p:nvSpPr>
          <p:spPr bwMode="auto">
            <a:xfrm>
              <a:off x="7484457" y="2659925"/>
              <a:ext cx="173757" cy="459840"/>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7" name="Freeform 13"/>
            <p:cNvSpPr>
              <a:spLocks/>
            </p:cNvSpPr>
            <p:nvPr/>
          </p:nvSpPr>
          <p:spPr bwMode="auto">
            <a:xfrm>
              <a:off x="7700336" y="3140826"/>
              <a:ext cx="860006" cy="426492"/>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8" name="Freeform 14"/>
            <p:cNvSpPr>
              <a:spLocks/>
            </p:cNvSpPr>
            <p:nvPr/>
          </p:nvSpPr>
          <p:spPr bwMode="auto">
            <a:xfrm>
              <a:off x="8042584" y="2817886"/>
              <a:ext cx="610780" cy="512493"/>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9" name="Freeform 15"/>
            <p:cNvSpPr>
              <a:spLocks/>
            </p:cNvSpPr>
            <p:nvPr/>
          </p:nvSpPr>
          <p:spPr bwMode="auto">
            <a:xfrm>
              <a:off x="7749480" y="2496700"/>
              <a:ext cx="263267" cy="254492"/>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0" name="Freeform 16"/>
            <p:cNvSpPr>
              <a:spLocks/>
            </p:cNvSpPr>
            <p:nvPr/>
          </p:nvSpPr>
          <p:spPr bwMode="auto">
            <a:xfrm>
              <a:off x="7507274" y="3119765"/>
              <a:ext cx="193063" cy="48616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1" name="Freeform 17"/>
            <p:cNvSpPr>
              <a:spLocks/>
            </p:cNvSpPr>
            <p:nvPr/>
          </p:nvSpPr>
          <p:spPr bwMode="auto">
            <a:xfrm>
              <a:off x="7595029" y="2751192"/>
              <a:ext cx="447555" cy="489677"/>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2" name="Freeform 18"/>
            <p:cNvSpPr>
              <a:spLocks/>
            </p:cNvSpPr>
            <p:nvPr/>
          </p:nvSpPr>
          <p:spPr bwMode="auto">
            <a:xfrm>
              <a:off x="7921480" y="2600252"/>
              <a:ext cx="610780" cy="270287"/>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3" name="Freeform 19"/>
            <p:cNvSpPr>
              <a:spLocks/>
            </p:cNvSpPr>
            <p:nvPr/>
          </p:nvSpPr>
          <p:spPr bwMode="auto">
            <a:xfrm>
              <a:off x="8256707" y="2982867"/>
              <a:ext cx="310656" cy="308901"/>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4" name="Freeform 20"/>
            <p:cNvSpPr>
              <a:spLocks/>
            </p:cNvSpPr>
            <p:nvPr/>
          </p:nvSpPr>
          <p:spPr bwMode="auto">
            <a:xfrm>
              <a:off x="7979400" y="3326869"/>
              <a:ext cx="286084" cy="287839"/>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5" name="Freeform 21"/>
            <p:cNvSpPr>
              <a:spLocks/>
            </p:cNvSpPr>
            <p:nvPr/>
          </p:nvSpPr>
          <p:spPr bwMode="auto">
            <a:xfrm>
              <a:off x="7465151" y="2900376"/>
              <a:ext cx="437024" cy="437023"/>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6" name="Freeform 22"/>
            <p:cNvSpPr>
              <a:spLocks/>
            </p:cNvSpPr>
            <p:nvPr/>
          </p:nvSpPr>
          <p:spPr bwMode="auto">
            <a:xfrm>
              <a:off x="10241743" y="2649395"/>
              <a:ext cx="477392" cy="1091681"/>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7" name="Freeform 23"/>
            <p:cNvSpPr>
              <a:spLocks/>
            </p:cNvSpPr>
            <p:nvPr/>
          </p:nvSpPr>
          <p:spPr bwMode="auto">
            <a:xfrm>
              <a:off x="10713868" y="2649395"/>
              <a:ext cx="482656" cy="1091681"/>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8" name="Oval 24"/>
            <p:cNvSpPr>
              <a:spLocks noChangeArrowheads="1"/>
            </p:cNvSpPr>
            <p:nvPr/>
          </p:nvSpPr>
          <p:spPr bwMode="auto">
            <a:xfrm>
              <a:off x="10241743" y="2477394"/>
              <a:ext cx="954782" cy="3440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29" name="Oval 25"/>
            <p:cNvSpPr>
              <a:spLocks noChangeArrowheads="1"/>
            </p:cNvSpPr>
            <p:nvPr/>
          </p:nvSpPr>
          <p:spPr bwMode="auto">
            <a:xfrm>
              <a:off x="10338274" y="2523026"/>
              <a:ext cx="761720" cy="228165"/>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0" name="Freeform 26"/>
            <p:cNvSpPr>
              <a:spLocks/>
            </p:cNvSpPr>
            <p:nvPr/>
          </p:nvSpPr>
          <p:spPr bwMode="auto">
            <a:xfrm>
              <a:off x="10338274" y="2523026"/>
              <a:ext cx="761720" cy="186042"/>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1" name="Freeform 27"/>
            <p:cNvSpPr>
              <a:spLocks noEditPoints="1"/>
            </p:cNvSpPr>
            <p:nvPr/>
          </p:nvSpPr>
          <p:spPr bwMode="auto">
            <a:xfrm>
              <a:off x="10371622" y="3035521"/>
              <a:ext cx="695026" cy="391391"/>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2" name="Freeform 28"/>
            <p:cNvSpPr>
              <a:spLocks/>
            </p:cNvSpPr>
            <p:nvPr/>
          </p:nvSpPr>
          <p:spPr bwMode="auto">
            <a:xfrm>
              <a:off x="10459378" y="3105725"/>
              <a:ext cx="166736" cy="249226"/>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3" name="Freeform 29"/>
            <p:cNvSpPr>
              <a:spLocks/>
            </p:cNvSpPr>
            <p:nvPr/>
          </p:nvSpPr>
          <p:spPr bwMode="auto">
            <a:xfrm>
              <a:off x="10861298" y="3098704"/>
              <a:ext cx="96532" cy="93021"/>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4" name="Freeform 30"/>
            <p:cNvSpPr>
              <a:spLocks/>
            </p:cNvSpPr>
            <p:nvPr/>
          </p:nvSpPr>
          <p:spPr bwMode="auto">
            <a:xfrm>
              <a:off x="10859544" y="3258419"/>
              <a:ext cx="114082" cy="101796"/>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5" name="Freeform 31"/>
            <p:cNvSpPr>
              <a:spLocks/>
            </p:cNvSpPr>
            <p:nvPr/>
          </p:nvSpPr>
          <p:spPr bwMode="auto">
            <a:xfrm>
              <a:off x="10297907" y="5433006"/>
              <a:ext cx="840700" cy="245717"/>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6" name="Freeform 32"/>
            <p:cNvSpPr>
              <a:spLocks noEditPoints="1"/>
            </p:cNvSpPr>
            <p:nvPr/>
          </p:nvSpPr>
          <p:spPr bwMode="auto">
            <a:xfrm>
              <a:off x="10076762" y="4492265"/>
              <a:ext cx="1286500" cy="940741"/>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7" name="Freeform 33"/>
            <p:cNvSpPr>
              <a:spLocks/>
            </p:cNvSpPr>
            <p:nvPr/>
          </p:nvSpPr>
          <p:spPr bwMode="auto">
            <a:xfrm>
              <a:off x="10173293" y="4590390"/>
              <a:ext cx="1097454" cy="748590"/>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8" name="Freeform 34"/>
            <p:cNvSpPr>
              <a:spLocks/>
            </p:cNvSpPr>
            <p:nvPr/>
          </p:nvSpPr>
          <p:spPr bwMode="auto">
            <a:xfrm>
              <a:off x="10173294" y="4590551"/>
              <a:ext cx="1089927" cy="74241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39" name="Freeform 35"/>
            <p:cNvSpPr>
              <a:spLocks/>
            </p:cNvSpPr>
            <p:nvPr/>
          </p:nvSpPr>
          <p:spPr bwMode="auto">
            <a:xfrm>
              <a:off x="10076762" y="4492265"/>
              <a:ext cx="1207519" cy="940741"/>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0" name="Freeform 36"/>
            <p:cNvSpPr>
              <a:spLocks/>
            </p:cNvSpPr>
            <p:nvPr/>
          </p:nvSpPr>
          <p:spPr bwMode="auto">
            <a:xfrm>
              <a:off x="10173294" y="4590551"/>
              <a:ext cx="996905" cy="74241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1" name="Rectangle 37"/>
            <p:cNvSpPr>
              <a:spLocks noChangeArrowheads="1"/>
            </p:cNvSpPr>
            <p:nvPr/>
          </p:nvSpPr>
          <p:spPr bwMode="auto">
            <a:xfrm>
              <a:off x="10297907" y="5601497"/>
              <a:ext cx="840700" cy="77225"/>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2" name="Oval 38"/>
            <p:cNvSpPr>
              <a:spLocks noChangeArrowheads="1"/>
            </p:cNvSpPr>
            <p:nvPr/>
          </p:nvSpPr>
          <p:spPr bwMode="auto">
            <a:xfrm>
              <a:off x="10696318" y="4527367"/>
              <a:ext cx="35103" cy="36857"/>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3" name="Freeform 39"/>
            <p:cNvSpPr>
              <a:spLocks/>
            </p:cNvSpPr>
            <p:nvPr/>
          </p:nvSpPr>
          <p:spPr bwMode="auto">
            <a:xfrm>
              <a:off x="10485704" y="4676552"/>
              <a:ext cx="463350" cy="272043"/>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4" name="Freeform 40"/>
            <p:cNvSpPr>
              <a:spLocks/>
            </p:cNvSpPr>
            <p:nvPr/>
          </p:nvSpPr>
          <p:spPr bwMode="auto">
            <a:xfrm>
              <a:off x="10454112" y="4860840"/>
              <a:ext cx="238695" cy="407186"/>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5" name="Freeform 41"/>
            <p:cNvSpPr>
              <a:spLocks/>
            </p:cNvSpPr>
            <p:nvPr/>
          </p:nvSpPr>
          <p:spPr bwMode="auto">
            <a:xfrm>
              <a:off x="10743706" y="4862594"/>
              <a:ext cx="238695" cy="4054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6" name="Freeform 42"/>
            <p:cNvSpPr>
              <a:spLocks/>
            </p:cNvSpPr>
            <p:nvPr/>
          </p:nvSpPr>
          <p:spPr bwMode="auto">
            <a:xfrm>
              <a:off x="7416007" y="4748511"/>
              <a:ext cx="1232091" cy="863517"/>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7" name="Freeform 43"/>
            <p:cNvSpPr>
              <a:spLocks/>
            </p:cNvSpPr>
            <p:nvPr/>
          </p:nvSpPr>
          <p:spPr bwMode="auto">
            <a:xfrm>
              <a:off x="7416007" y="4560714"/>
              <a:ext cx="1232091" cy="18779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8" name="Rectangle 44"/>
            <p:cNvSpPr>
              <a:spLocks noChangeArrowheads="1"/>
            </p:cNvSpPr>
            <p:nvPr/>
          </p:nvSpPr>
          <p:spPr bwMode="auto">
            <a:xfrm>
              <a:off x="7779316"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49" name="Rectangle 45"/>
            <p:cNvSpPr>
              <a:spLocks noChangeArrowheads="1"/>
            </p:cNvSpPr>
            <p:nvPr/>
          </p:nvSpPr>
          <p:spPr bwMode="auto">
            <a:xfrm>
              <a:off x="7779316"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0" name="Rectangle 46"/>
            <p:cNvSpPr>
              <a:spLocks noChangeArrowheads="1"/>
            </p:cNvSpPr>
            <p:nvPr/>
          </p:nvSpPr>
          <p:spPr bwMode="auto">
            <a:xfrm>
              <a:off x="7779316"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1" name="Rectangle 47"/>
            <p:cNvSpPr>
              <a:spLocks noChangeArrowheads="1"/>
            </p:cNvSpPr>
            <p:nvPr/>
          </p:nvSpPr>
          <p:spPr bwMode="auto">
            <a:xfrm>
              <a:off x="7779316"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2" name="Rectangle 48"/>
            <p:cNvSpPr>
              <a:spLocks noChangeArrowheads="1"/>
            </p:cNvSpPr>
            <p:nvPr/>
          </p:nvSpPr>
          <p:spPr bwMode="auto">
            <a:xfrm>
              <a:off x="7779316"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3" name="Rectangle 49"/>
            <p:cNvSpPr>
              <a:spLocks noChangeArrowheads="1"/>
            </p:cNvSpPr>
            <p:nvPr/>
          </p:nvSpPr>
          <p:spPr bwMode="auto">
            <a:xfrm>
              <a:off x="7779316" y="5199576"/>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4" name="Rectangle 50"/>
            <p:cNvSpPr>
              <a:spLocks noChangeArrowheads="1"/>
            </p:cNvSpPr>
            <p:nvPr/>
          </p:nvSpPr>
          <p:spPr bwMode="auto">
            <a:xfrm>
              <a:off x="8053114"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5" name="Rectangle 51"/>
            <p:cNvSpPr>
              <a:spLocks noChangeArrowheads="1"/>
            </p:cNvSpPr>
            <p:nvPr/>
          </p:nvSpPr>
          <p:spPr bwMode="auto">
            <a:xfrm>
              <a:off x="8053114"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6" name="Rectangle 52"/>
            <p:cNvSpPr>
              <a:spLocks noChangeArrowheads="1"/>
            </p:cNvSpPr>
            <p:nvPr/>
          </p:nvSpPr>
          <p:spPr bwMode="auto">
            <a:xfrm>
              <a:off x="8053114"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7" name="Rectangle 53"/>
            <p:cNvSpPr>
              <a:spLocks noChangeArrowheads="1"/>
            </p:cNvSpPr>
            <p:nvPr/>
          </p:nvSpPr>
          <p:spPr bwMode="auto">
            <a:xfrm>
              <a:off x="8053114"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8" name="Rectangle 54"/>
            <p:cNvSpPr>
              <a:spLocks noChangeArrowheads="1"/>
            </p:cNvSpPr>
            <p:nvPr/>
          </p:nvSpPr>
          <p:spPr bwMode="auto">
            <a:xfrm>
              <a:off x="8053114"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59" name="Rectangle 55"/>
            <p:cNvSpPr>
              <a:spLocks noChangeArrowheads="1"/>
            </p:cNvSpPr>
            <p:nvPr/>
          </p:nvSpPr>
          <p:spPr bwMode="auto">
            <a:xfrm>
              <a:off x="7507274"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0" name="Rectangle 56"/>
            <p:cNvSpPr>
              <a:spLocks noChangeArrowheads="1"/>
            </p:cNvSpPr>
            <p:nvPr/>
          </p:nvSpPr>
          <p:spPr bwMode="auto">
            <a:xfrm>
              <a:off x="7507274"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1" name="Rectangle 57"/>
            <p:cNvSpPr>
              <a:spLocks noChangeArrowheads="1"/>
            </p:cNvSpPr>
            <p:nvPr/>
          </p:nvSpPr>
          <p:spPr bwMode="auto">
            <a:xfrm>
              <a:off x="7507274"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2" name="Rectangle 58"/>
            <p:cNvSpPr>
              <a:spLocks noChangeArrowheads="1"/>
            </p:cNvSpPr>
            <p:nvPr/>
          </p:nvSpPr>
          <p:spPr bwMode="auto">
            <a:xfrm>
              <a:off x="7507274"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3" name="Rectangle 59"/>
            <p:cNvSpPr>
              <a:spLocks noChangeArrowheads="1"/>
            </p:cNvSpPr>
            <p:nvPr/>
          </p:nvSpPr>
          <p:spPr bwMode="auto">
            <a:xfrm>
              <a:off x="7507274"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4" name="Rectangle 60"/>
            <p:cNvSpPr>
              <a:spLocks noChangeArrowheads="1"/>
            </p:cNvSpPr>
            <p:nvPr/>
          </p:nvSpPr>
          <p:spPr bwMode="auto">
            <a:xfrm>
              <a:off x="7507274" y="5199576"/>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5" name="Rectangle 61"/>
            <p:cNvSpPr>
              <a:spLocks noChangeArrowheads="1"/>
            </p:cNvSpPr>
            <p:nvPr/>
          </p:nvSpPr>
          <p:spPr bwMode="auto">
            <a:xfrm>
              <a:off x="7507274"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6" name="Rectangle 62"/>
            <p:cNvSpPr>
              <a:spLocks noChangeArrowheads="1"/>
            </p:cNvSpPr>
            <p:nvPr/>
          </p:nvSpPr>
          <p:spPr bwMode="auto">
            <a:xfrm>
              <a:off x="7507274" y="5383863"/>
              <a:ext cx="228165" cy="13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7" name="Rectangle 63"/>
            <p:cNvSpPr>
              <a:spLocks noChangeArrowheads="1"/>
            </p:cNvSpPr>
            <p:nvPr/>
          </p:nvSpPr>
          <p:spPr bwMode="auto">
            <a:xfrm>
              <a:off x="7779316"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8" name="Rectangle 64"/>
            <p:cNvSpPr>
              <a:spLocks noChangeArrowheads="1"/>
            </p:cNvSpPr>
            <p:nvPr/>
          </p:nvSpPr>
          <p:spPr bwMode="auto">
            <a:xfrm>
              <a:off x="8053114"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69" name="Rectangle 65"/>
            <p:cNvSpPr>
              <a:spLocks noChangeArrowheads="1"/>
            </p:cNvSpPr>
            <p:nvPr/>
          </p:nvSpPr>
          <p:spPr bwMode="auto">
            <a:xfrm>
              <a:off x="8328668" y="5199576"/>
              <a:ext cx="228165" cy="13865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0" name="Rectangle 66"/>
            <p:cNvSpPr>
              <a:spLocks noChangeArrowheads="1"/>
            </p:cNvSpPr>
            <p:nvPr/>
          </p:nvSpPr>
          <p:spPr bwMode="auto">
            <a:xfrm>
              <a:off x="8328668"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1" name="Rectangle 67"/>
            <p:cNvSpPr>
              <a:spLocks noChangeArrowheads="1"/>
            </p:cNvSpPr>
            <p:nvPr/>
          </p:nvSpPr>
          <p:spPr bwMode="auto">
            <a:xfrm>
              <a:off x="8328668"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2" name="Rectangle 68"/>
            <p:cNvSpPr>
              <a:spLocks noChangeArrowheads="1"/>
            </p:cNvSpPr>
            <p:nvPr/>
          </p:nvSpPr>
          <p:spPr bwMode="auto">
            <a:xfrm>
              <a:off x="8328668" y="5383863"/>
              <a:ext cx="228165" cy="13514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3" name="Freeform 69"/>
            <p:cNvSpPr>
              <a:spLocks noEditPoints="1"/>
            </p:cNvSpPr>
            <p:nvPr/>
          </p:nvSpPr>
          <p:spPr bwMode="auto">
            <a:xfrm>
              <a:off x="7454620" y="4560714"/>
              <a:ext cx="1037274"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4" name="Freeform 70"/>
            <p:cNvSpPr>
              <a:spLocks/>
            </p:cNvSpPr>
            <p:nvPr/>
          </p:nvSpPr>
          <p:spPr bwMode="auto">
            <a:xfrm>
              <a:off x="7742458" y="4560714"/>
              <a:ext cx="40367"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5" name="Freeform 71"/>
            <p:cNvSpPr>
              <a:spLocks/>
            </p:cNvSpPr>
            <p:nvPr/>
          </p:nvSpPr>
          <p:spPr bwMode="auto">
            <a:xfrm>
              <a:off x="7458130" y="5612028"/>
              <a:ext cx="61429"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6" name="Freeform 72"/>
            <p:cNvSpPr>
              <a:spLocks noEditPoints="1"/>
            </p:cNvSpPr>
            <p:nvPr/>
          </p:nvSpPr>
          <p:spPr bwMode="auto">
            <a:xfrm>
              <a:off x="7416007" y="4748511"/>
              <a:ext cx="900375" cy="863517"/>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7" name="Freeform 73"/>
            <p:cNvSpPr>
              <a:spLocks/>
            </p:cNvSpPr>
            <p:nvPr/>
          </p:nvSpPr>
          <p:spPr bwMode="auto">
            <a:xfrm>
              <a:off x="7416007" y="4560714"/>
              <a:ext cx="1072375" cy="18779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8" name="Freeform 74"/>
            <p:cNvSpPr>
              <a:spLocks/>
            </p:cNvSpPr>
            <p:nvPr/>
          </p:nvSpPr>
          <p:spPr bwMode="auto">
            <a:xfrm>
              <a:off x="7779316" y="5017045"/>
              <a:ext cx="228165" cy="138654"/>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79" name="Freeform 75"/>
            <p:cNvSpPr>
              <a:spLocks/>
            </p:cNvSpPr>
            <p:nvPr/>
          </p:nvSpPr>
          <p:spPr bwMode="auto">
            <a:xfrm>
              <a:off x="7779316" y="5017045"/>
              <a:ext cx="228165" cy="138654"/>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0" name="Rectangle 76"/>
            <p:cNvSpPr>
              <a:spLocks noChangeArrowheads="1"/>
            </p:cNvSpPr>
            <p:nvPr/>
          </p:nvSpPr>
          <p:spPr bwMode="auto">
            <a:xfrm>
              <a:off x="7779316"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1" name="Rectangle 77"/>
            <p:cNvSpPr>
              <a:spLocks noChangeArrowheads="1"/>
            </p:cNvSpPr>
            <p:nvPr/>
          </p:nvSpPr>
          <p:spPr bwMode="auto">
            <a:xfrm>
              <a:off x="7779316"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2" name="Freeform 78"/>
            <p:cNvSpPr>
              <a:spLocks/>
            </p:cNvSpPr>
            <p:nvPr/>
          </p:nvSpPr>
          <p:spPr bwMode="auto">
            <a:xfrm>
              <a:off x="7779316" y="5199576"/>
              <a:ext cx="119348" cy="128124"/>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3" name="Freeform 79"/>
            <p:cNvSpPr>
              <a:spLocks/>
            </p:cNvSpPr>
            <p:nvPr/>
          </p:nvSpPr>
          <p:spPr bwMode="auto">
            <a:xfrm>
              <a:off x="7779316" y="5199576"/>
              <a:ext cx="119348" cy="128124"/>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4" name="Freeform 80"/>
            <p:cNvSpPr>
              <a:spLocks/>
            </p:cNvSpPr>
            <p:nvPr/>
          </p:nvSpPr>
          <p:spPr bwMode="auto">
            <a:xfrm>
              <a:off x="8053114" y="5017045"/>
              <a:ext cx="14041" cy="14041"/>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5" name="Freeform 81"/>
            <p:cNvSpPr>
              <a:spLocks/>
            </p:cNvSpPr>
            <p:nvPr/>
          </p:nvSpPr>
          <p:spPr bwMode="auto">
            <a:xfrm>
              <a:off x="8053114" y="5017045"/>
              <a:ext cx="14041" cy="14041"/>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6" name="Freeform 82"/>
            <p:cNvSpPr>
              <a:spLocks/>
            </p:cNvSpPr>
            <p:nvPr/>
          </p:nvSpPr>
          <p:spPr bwMode="auto">
            <a:xfrm>
              <a:off x="8053114" y="4834512"/>
              <a:ext cx="182532" cy="136899"/>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7" name="Freeform 83"/>
            <p:cNvSpPr>
              <a:spLocks/>
            </p:cNvSpPr>
            <p:nvPr/>
          </p:nvSpPr>
          <p:spPr bwMode="auto">
            <a:xfrm>
              <a:off x="8053114" y="4834512"/>
              <a:ext cx="182532" cy="136899"/>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8" name="Rectangle 84"/>
            <p:cNvSpPr>
              <a:spLocks noChangeArrowheads="1"/>
            </p:cNvSpPr>
            <p:nvPr/>
          </p:nvSpPr>
          <p:spPr bwMode="auto">
            <a:xfrm>
              <a:off x="7507274" y="4834512"/>
              <a:ext cx="228165" cy="1368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89" name="Rectangle 85"/>
            <p:cNvSpPr>
              <a:spLocks noChangeArrowheads="1"/>
            </p:cNvSpPr>
            <p:nvPr/>
          </p:nvSpPr>
          <p:spPr bwMode="auto">
            <a:xfrm>
              <a:off x="7507274" y="4834512"/>
              <a:ext cx="228165" cy="1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0" name="Rectangle 86"/>
            <p:cNvSpPr>
              <a:spLocks noChangeArrowheads="1"/>
            </p:cNvSpPr>
            <p:nvPr/>
          </p:nvSpPr>
          <p:spPr bwMode="auto">
            <a:xfrm>
              <a:off x="7507274" y="5017045"/>
              <a:ext cx="228165" cy="1386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1" name="Rectangle 87"/>
            <p:cNvSpPr>
              <a:spLocks noChangeArrowheads="1"/>
            </p:cNvSpPr>
            <p:nvPr/>
          </p:nvSpPr>
          <p:spPr bwMode="auto">
            <a:xfrm>
              <a:off x="7507274" y="5017045"/>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2" name="Rectangle 88"/>
            <p:cNvSpPr>
              <a:spLocks noChangeArrowheads="1"/>
            </p:cNvSpPr>
            <p:nvPr/>
          </p:nvSpPr>
          <p:spPr bwMode="auto">
            <a:xfrm>
              <a:off x="7507274" y="5199576"/>
              <a:ext cx="228165" cy="138654"/>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3" name="Rectangle 89"/>
            <p:cNvSpPr>
              <a:spLocks noChangeArrowheads="1"/>
            </p:cNvSpPr>
            <p:nvPr/>
          </p:nvSpPr>
          <p:spPr bwMode="auto">
            <a:xfrm>
              <a:off x="7507274" y="5199576"/>
              <a:ext cx="228165" cy="1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4" name="Freeform 90"/>
            <p:cNvSpPr>
              <a:spLocks/>
            </p:cNvSpPr>
            <p:nvPr/>
          </p:nvSpPr>
          <p:spPr bwMode="auto">
            <a:xfrm>
              <a:off x="7507274" y="5383863"/>
              <a:ext cx="222900" cy="135144"/>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5" name="Freeform 91"/>
            <p:cNvSpPr>
              <a:spLocks/>
            </p:cNvSpPr>
            <p:nvPr/>
          </p:nvSpPr>
          <p:spPr bwMode="auto">
            <a:xfrm>
              <a:off x="7507274" y="5383863"/>
              <a:ext cx="222900" cy="135144"/>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97" name="Rectangle 93"/>
            <p:cNvSpPr>
              <a:spLocks noChangeArrowheads="1"/>
            </p:cNvSpPr>
            <p:nvPr/>
          </p:nvSpPr>
          <p:spPr bwMode="auto">
            <a:xfrm>
              <a:off x="8090160" y="4068367"/>
              <a:ext cx="2680061" cy="3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32239"/>
              <a:r>
                <a:rPr lang="en-US" altLang="en-US" b="1" spc="50" dirty="0">
                  <a:gradFill>
                    <a:gsLst>
                      <a:gs pos="2655">
                        <a:schemeClr val="bg1"/>
                      </a:gs>
                      <a:gs pos="15929">
                        <a:schemeClr val="bg1"/>
                      </a:gs>
                    </a:gsLst>
                    <a:lin ang="5400000" scaled="0"/>
                  </a:gradFill>
                  <a:latin typeface="+mn-lt"/>
                </a:rPr>
                <a:t>RESOURCE GROUPS</a:t>
              </a:r>
            </a:p>
          </p:txBody>
        </p:sp>
        <p:sp>
          <p:nvSpPr>
            <p:cNvPr id="99" name="Rectangle 95"/>
            <p:cNvSpPr>
              <a:spLocks noChangeArrowheads="1"/>
            </p:cNvSpPr>
            <p:nvPr/>
          </p:nvSpPr>
          <p:spPr bwMode="auto">
            <a:xfrm>
              <a:off x="9739780" y="4165814"/>
              <a:ext cx="0" cy="4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239"/>
              <a:endParaRPr lang="en-US" altLang="en-US" sz="1836" dirty="0">
                <a:solidFill>
                  <a:srgbClr val="00B0F0"/>
                </a:solidFill>
              </a:endParaRPr>
            </a:p>
          </p:txBody>
        </p:sp>
        <p:sp>
          <p:nvSpPr>
            <p:cNvPr id="100" name="Rectangle 96"/>
            <p:cNvSpPr>
              <a:spLocks noChangeArrowheads="1"/>
            </p:cNvSpPr>
            <p:nvPr/>
          </p:nvSpPr>
          <p:spPr bwMode="auto">
            <a:xfrm>
              <a:off x="9859127" y="4165814"/>
              <a:ext cx="0" cy="4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239"/>
              <a:endParaRPr lang="en-US" altLang="en-US" sz="1836" dirty="0">
                <a:solidFill>
                  <a:srgbClr val="00B0F0"/>
                </a:solidFill>
              </a:endParaRPr>
            </a:p>
          </p:txBody>
        </p:sp>
        <p:sp>
          <p:nvSpPr>
            <p:cNvPr id="101" name="Freeform 97"/>
            <p:cNvSpPr>
              <a:spLocks/>
            </p:cNvSpPr>
            <p:nvPr/>
          </p:nvSpPr>
          <p:spPr bwMode="auto">
            <a:xfrm>
              <a:off x="9025449" y="2733640"/>
              <a:ext cx="157960" cy="28081"/>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2" name="Freeform 98"/>
            <p:cNvSpPr>
              <a:spLocks/>
            </p:cNvSpPr>
            <p:nvPr/>
          </p:nvSpPr>
          <p:spPr bwMode="auto">
            <a:xfrm>
              <a:off x="9025449" y="2733640"/>
              <a:ext cx="49143" cy="28081"/>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3" name="Freeform 99"/>
            <p:cNvSpPr>
              <a:spLocks/>
            </p:cNvSpPr>
            <p:nvPr/>
          </p:nvSpPr>
          <p:spPr bwMode="auto">
            <a:xfrm>
              <a:off x="9097408" y="2733640"/>
              <a:ext cx="14041" cy="28081"/>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4" name="Freeform 100"/>
            <p:cNvSpPr>
              <a:spLocks/>
            </p:cNvSpPr>
            <p:nvPr/>
          </p:nvSpPr>
          <p:spPr bwMode="auto">
            <a:xfrm>
              <a:off x="9134265" y="2733640"/>
              <a:ext cx="49143" cy="28081"/>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5" name="Freeform 101"/>
            <p:cNvSpPr>
              <a:spLocks/>
            </p:cNvSpPr>
            <p:nvPr/>
          </p:nvSpPr>
          <p:spPr bwMode="auto">
            <a:xfrm>
              <a:off x="9071081" y="2733640"/>
              <a:ext cx="28081" cy="28081"/>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6" name="Freeform 102"/>
            <p:cNvSpPr>
              <a:spLocks/>
            </p:cNvSpPr>
            <p:nvPr/>
          </p:nvSpPr>
          <p:spPr bwMode="auto">
            <a:xfrm>
              <a:off x="8960509" y="2700293"/>
              <a:ext cx="133388" cy="96532"/>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7" name="Freeform 103"/>
            <p:cNvSpPr>
              <a:spLocks/>
            </p:cNvSpPr>
            <p:nvPr/>
          </p:nvSpPr>
          <p:spPr bwMode="auto">
            <a:xfrm>
              <a:off x="9109694" y="2733640"/>
              <a:ext cx="29837" cy="28081"/>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8" name="Freeform 104"/>
            <p:cNvSpPr>
              <a:spLocks/>
            </p:cNvSpPr>
            <p:nvPr/>
          </p:nvSpPr>
          <p:spPr bwMode="auto">
            <a:xfrm>
              <a:off x="9116714" y="2700293"/>
              <a:ext cx="135144" cy="96532"/>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sp>
          <p:nvSpPr>
            <p:cNvPr id="109" name="Freeform 105"/>
            <p:cNvSpPr>
              <a:spLocks noEditPoints="1"/>
            </p:cNvSpPr>
            <p:nvPr/>
          </p:nvSpPr>
          <p:spPr bwMode="auto">
            <a:xfrm>
              <a:off x="8907856" y="2551109"/>
              <a:ext cx="394901" cy="394900"/>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defTabSz="932239"/>
              <a:endParaRPr lang="en-US" sz="1836">
                <a:solidFill>
                  <a:srgbClr val="00B0F0"/>
                </a:solidFill>
              </a:endParaRPr>
            </a:p>
          </p:txBody>
        </p:sp>
      </p:grpSp>
      <p:sp>
        <p:nvSpPr>
          <p:cNvPr id="110" name="TextBox 109"/>
          <p:cNvSpPr txBox="1"/>
          <p:nvPr/>
        </p:nvSpPr>
        <p:spPr>
          <a:xfrm>
            <a:off x="295020" y="6385485"/>
            <a:ext cx="1316655" cy="461622"/>
          </a:xfrm>
          <a:prstGeom prst="rect">
            <a:avLst/>
          </a:prstGeom>
          <a:noFill/>
        </p:spPr>
        <p:txBody>
          <a:bodyPr wrap="none" lIns="182854" tIns="146283" rIns="182854" bIns="146283" rtlCol="0">
            <a:spAutoFit/>
          </a:bodyPr>
          <a:lstStyle/>
          <a:p>
            <a:pPr>
              <a:lnSpc>
                <a:spcPct val="90000"/>
              </a:lnSpc>
              <a:spcAft>
                <a:spcPts val="600"/>
              </a:spcAft>
            </a:pPr>
            <a:r>
              <a:rPr lang="en-US" sz="1200" dirty="0">
                <a:gradFill>
                  <a:gsLst>
                    <a:gs pos="78761">
                      <a:schemeClr val="tx1"/>
                    </a:gs>
                    <a:gs pos="57000">
                      <a:schemeClr val="tx1"/>
                    </a:gs>
                  </a:gsLst>
                  <a:lin ang="5400000" scaled="0"/>
                </a:gradFill>
              </a:rPr>
              <a:t>*and only one</a:t>
            </a:r>
          </a:p>
        </p:txBody>
      </p:sp>
    </p:spTree>
    <p:extLst>
      <p:ext uri="{BB962C8B-B14F-4D97-AF65-F5344CB8AC3E}">
        <p14:creationId xmlns:p14="http://schemas.microsoft.com/office/powerpoint/2010/main" val="3556900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50257" y="2090954"/>
            <a:ext cx="2182814" cy="2305406"/>
            <a:chOff x="66528" y="1779460"/>
            <a:chExt cx="2182814" cy="2305406"/>
          </a:xfrm>
        </p:grpSpPr>
        <p:sp>
          <p:nvSpPr>
            <p:cNvPr id="31" name="Rectangle 30"/>
            <p:cNvSpPr/>
            <p:nvPr/>
          </p:nvSpPr>
          <p:spPr bwMode="auto">
            <a:xfrm>
              <a:off x="66528"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defTabSz="932472">
                <a:lnSpc>
                  <a:spcPct val="90000"/>
                </a:lnSpc>
                <a:defRPr/>
              </a:pPr>
              <a:r>
                <a:rPr lang="en-US" sz="1600" dirty="0">
                  <a:solidFill>
                    <a:schemeClr val="tx1"/>
                  </a:solidFill>
                  <a:ea typeface="Segoe UI" pitchFamily="34" charset="0"/>
                  <a:cs typeface="Segoe UI" pitchFamily="34" charset="0"/>
                </a:rPr>
                <a:t>New generation</a:t>
              </a:r>
              <a:br>
                <a:rPr lang="en-US" sz="1600" dirty="0">
                  <a:solidFill>
                    <a:schemeClr val="tx1"/>
                  </a:solidFill>
                  <a:ea typeface="Segoe UI" pitchFamily="34" charset="0"/>
                  <a:cs typeface="Segoe UI" pitchFamily="34" charset="0"/>
                </a:rPr>
              </a:br>
              <a:r>
                <a:rPr lang="en-US" sz="1600" dirty="0">
                  <a:solidFill>
                    <a:schemeClr val="tx1"/>
                  </a:solidFill>
                  <a:ea typeface="Segoe UI" pitchFamily="34" charset="0"/>
                  <a:cs typeface="Segoe UI" pitchFamily="34" charset="0"/>
                </a:rPr>
                <a:t>of D family VMs</a:t>
              </a:r>
            </a:p>
          </p:txBody>
        </p:sp>
        <p:grpSp>
          <p:nvGrpSpPr>
            <p:cNvPr id="95" name="Group 94"/>
            <p:cNvGrpSpPr/>
            <p:nvPr/>
          </p:nvGrpSpPr>
          <p:grpSpPr>
            <a:xfrm>
              <a:off x="567975" y="1779460"/>
              <a:ext cx="1179920" cy="1538737"/>
              <a:chOff x="406421" y="2432376"/>
              <a:chExt cx="2059118" cy="2685303"/>
            </a:xfrm>
          </p:grpSpPr>
          <p:grpSp>
            <p:nvGrpSpPr>
              <p:cNvPr id="96" name="Group 95"/>
              <p:cNvGrpSpPr/>
              <p:nvPr/>
            </p:nvGrpSpPr>
            <p:grpSpPr>
              <a:xfrm>
                <a:off x="406421" y="2432376"/>
                <a:ext cx="2059118" cy="2685303"/>
                <a:chOff x="6982264" y="1006524"/>
                <a:chExt cx="4480135" cy="5829701"/>
              </a:xfrm>
            </p:grpSpPr>
            <p:pic>
              <p:nvPicPr>
                <p:cNvPr id="98" name="Picture 97"/>
                <p:cNvPicPr>
                  <a:picLocks noChangeAspect="1"/>
                </p:cNvPicPr>
                <p:nvPr/>
              </p:nvPicPr>
              <p:blipFill>
                <a:blip r:embed="rId3"/>
                <a:stretch>
                  <a:fillRect/>
                </a:stretch>
              </p:blipFill>
              <p:spPr>
                <a:xfrm>
                  <a:off x="7199561" y="1172781"/>
                  <a:ext cx="4182166" cy="3848482"/>
                </a:xfrm>
                <a:prstGeom prst="rect">
                  <a:avLst/>
                </a:prstGeom>
              </p:spPr>
            </p:pic>
            <p:pic>
              <p:nvPicPr>
                <p:cNvPr id="99" name="Picture 98"/>
                <p:cNvPicPr>
                  <a:picLocks noChangeAspect="1"/>
                </p:cNvPicPr>
                <p:nvPr/>
              </p:nvPicPr>
              <p:blipFill>
                <a:blip r:embed="rId4">
                  <a:lum contrast="-20000"/>
                </a:blip>
                <a:stretch>
                  <a:fillRect/>
                </a:stretch>
              </p:blipFill>
              <p:spPr>
                <a:xfrm>
                  <a:off x="6982264" y="4945062"/>
                  <a:ext cx="4480135" cy="1891163"/>
                </a:xfrm>
                <a:prstGeom prst="rect">
                  <a:avLst/>
                </a:prstGeom>
              </p:spPr>
            </p:pic>
            <p:sp>
              <p:nvSpPr>
                <p:cNvPr id="100"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600">
                    <a:solidFill>
                      <a:srgbClr val="00B0F0"/>
                    </a:solidFill>
                  </a:endParaRPr>
                </a:p>
              </p:txBody>
            </p:sp>
          </p:grpSp>
          <p:sp>
            <p:nvSpPr>
              <p:cNvPr id="97" name="TextBox 96"/>
              <p:cNvSpPr txBox="1"/>
              <p:nvPr/>
            </p:nvSpPr>
            <p:spPr>
              <a:xfrm>
                <a:off x="639096" y="2638279"/>
                <a:ext cx="1632155" cy="1127477"/>
              </a:xfrm>
              <a:prstGeom prst="rect">
                <a:avLst/>
              </a:prstGeom>
              <a:solidFill>
                <a:schemeClr val="accent5"/>
              </a:solidFill>
            </p:spPr>
            <p:txBody>
              <a:bodyPr wrap="square" lIns="0" tIns="128016" rIns="0" bIns="146283" rtlCol="0">
                <a:noAutofit/>
              </a:bodyPr>
              <a:lstStyle/>
              <a:p>
                <a:pPr algn="ctr" defTabSz="932472">
                  <a:lnSpc>
                    <a:spcPct val="90000"/>
                  </a:lnSpc>
                  <a:defRPr/>
                </a:pPr>
                <a:r>
                  <a:rPr lang="en-US" sz="3200" b="1" dirty="0">
                    <a:gradFill>
                      <a:gsLst>
                        <a:gs pos="0">
                          <a:srgbClr val="FFFFFF"/>
                        </a:gs>
                        <a:gs pos="100000">
                          <a:srgbClr val="FFFFFF"/>
                        </a:gs>
                      </a:gsLst>
                      <a:lin ang="5400000" scaled="0"/>
                    </a:gradFill>
                    <a:latin typeface="Segoe UI"/>
                    <a:ea typeface="Segoe UI" pitchFamily="34" charset="0"/>
                    <a:cs typeface="Segoe UI" pitchFamily="34" charset="0"/>
                  </a:rPr>
                  <a:t>DV2</a:t>
                </a:r>
              </a:p>
            </p:txBody>
          </p:sp>
        </p:grpSp>
      </p:grpSp>
      <p:grpSp>
        <p:nvGrpSpPr>
          <p:cNvPr id="4" name="D Group"/>
          <p:cNvGrpSpPr/>
          <p:nvPr/>
        </p:nvGrpSpPr>
        <p:grpSpPr>
          <a:xfrm>
            <a:off x="4127941" y="2090954"/>
            <a:ext cx="2182814" cy="2305406"/>
            <a:chOff x="166180" y="1779460"/>
            <a:chExt cx="2182814" cy="2305406"/>
          </a:xfrm>
        </p:grpSpPr>
        <p:sp>
          <p:nvSpPr>
            <p:cNvPr id="48" name="Rectangle 47"/>
            <p:cNvSpPr/>
            <p:nvPr/>
          </p:nvSpPr>
          <p:spPr bwMode="auto">
            <a:xfrm>
              <a:off x="166180"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SSD Storage </a:t>
              </a:r>
              <a:b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b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Fast CPUs</a:t>
              </a:r>
            </a:p>
          </p:txBody>
        </p:sp>
        <p:grpSp>
          <p:nvGrpSpPr>
            <p:cNvPr id="66" name="Group 65"/>
            <p:cNvGrpSpPr/>
            <p:nvPr/>
          </p:nvGrpSpPr>
          <p:grpSpPr>
            <a:xfrm>
              <a:off x="667627" y="1779460"/>
              <a:ext cx="1179920" cy="1538737"/>
              <a:chOff x="406421" y="2432376"/>
              <a:chExt cx="2059118" cy="2685303"/>
            </a:xfrm>
          </p:grpSpPr>
          <p:grpSp>
            <p:nvGrpSpPr>
              <p:cNvPr id="67" name="Group 66"/>
              <p:cNvGrpSpPr/>
              <p:nvPr/>
            </p:nvGrpSpPr>
            <p:grpSpPr>
              <a:xfrm>
                <a:off x="406421" y="2432376"/>
                <a:ext cx="2059118" cy="2685303"/>
                <a:chOff x="6982264" y="1006524"/>
                <a:chExt cx="4480135" cy="5829701"/>
              </a:xfrm>
            </p:grpSpPr>
            <p:pic>
              <p:nvPicPr>
                <p:cNvPr id="69" name="Picture 68"/>
                <p:cNvPicPr>
                  <a:picLocks noChangeAspect="1"/>
                </p:cNvPicPr>
                <p:nvPr/>
              </p:nvPicPr>
              <p:blipFill>
                <a:blip r:embed="rId3"/>
                <a:stretch>
                  <a:fillRect/>
                </a:stretch>
              </p:blipFill>
              <p:spPr>
                <a:xfrm>
                  <a:off x="7199561" y="1172781"/>
                  <a:ext cx="4182166" cy="3848482"/>
                </a:xfrm>
                <a:prstGeom prst="rect">
                  <a:avLst/>
                </a:prstGeom>
              </p:spPr>
            </p:pic>
            <p:pic>
              <p:nvPicPr>
                <p:cNvPr id="70" name="Picture 69"/>
                <p:cNvPicPr>
                  <a:picLocks noChangeAspect="1"/>
                </p:cNvPicPr>
                <p:nvPr/>
              </p:nvPicPr>
              <p:blipFill>
                <a:blip r:embed="rId4">
                  <a:lum contrast="-20000"/>
                </a:blip>
                <a:stretch>
                  <a:fillRect/>
                </a:stretch>
              </p:blipFill>
              <p:spPr>
                <a:xfrm>
                  <a:off x="6982264" y="4945062"/>
                  <a:ext cx="4480135" cy="1891163"/>
                </a:xfrm>
                <a:prstGeom prst="rect">
                  <a:avLst/>
                </a:prstGeom>
              </p:spPr>
            </p:pic>
            <p:sp>
              <p:nvSpPr>
                <p:cNvPr id="71"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600">
                    <a:solidFill>
                      <a:srgbClr val="00B0F0"/>
                    </a:solidFill>
                  </a:endParaRPr>
                </a:p>
              </p:txBody>
            </p:sp>
          </p:grpSp>
          <p:sp>
            <p:nvSpPr>
              <p:cNvPr id="68" name="TextBox 67"/>
              <p:cNvSpPr txBox="1"/>
              <p:nvPr/>
            </p:nvSpPr>
            <p:spPr>
              <a:xfrm>
                <a:off x="639096" y="2638279"/>
                <a:ext cx="1632155" cy="1127477"/>
              </a:xfrm>
              <a:prstGeom prst="rect">
                <a:avLst/>
              </a:prstGeom>
              <a:solidFill>
                <a:schemeClr val="bg1">
                  <a:lumMod val="50000"/>
                </a:schemeClr>
              </a:solidFill>
            </p:spPr>
            <p:txBody>
              <a:bodyPr wrap="square" lIns="182854" tIns="128016" rIns="182854" bIns="146283" rtlCol="0">
                <a:noAutofit/>
              </a:bodyPr>
              <a:lstStyle/>
              <a:p>
                <a:pPr algn="ctr" defTabSz="932472">
                  <a:lnSpc>
                    <a:spcPct val="90000"/>
                  </a:lnSpc>
                  <a:defRPr/>
                </a:pPr>
                <a:r>
                  <a:rPr lang="en-US" sz="3200" b="1" dirty="0">
                    <a:gradFill>
                      <a:gsLst>
                        <a:gs pos="0">
                          <a:srgbClr val="FFFFFF"/>
                        </a:gs>
                        <a:gs pos="100000">
                          <a:srgbClr val="FFFFFF"/>
                        </a:gs>
                      </a:gsLst>
                      <a:lin ang="5400000" scaled="0"/>
                    </a:gradFill>
                    <a:latin typeface="Segoe UI"/>
                    <a:ea typeface="Segoe UI" pitchFamily="34" charset="0"/>
                    <a:cs typeface="Segoe UI" pitchFamily="34" charset="0"/>
                  </a:rPr>
                  <a:t>D</a:t>
                </a:r>
              </a:p>
            </p:txBody>
          </p:sp>
        </p:grpSp>
      </p:grpSp>
      <p:sp>
        <p:nvSpPr>
          <p:cNvPr id="3" name="Title 2"/>
          <p:cNvSpPr>
            <a:spLocks noGrp="1"/>
          </p:cNvSpPr>
          <p:nvPr>
            <p:ph type="title"/>
          </p:nvPr>
        </p:nvSpPr>
        <p:spPr/>
        <p:txBody>
          <a:bodyPr/>
          <a:lstStyle/>
          <a:p>
            <a:r>
              <a:rPr lang="en-US" dirty="0"/>
              <a:t>Scale-up options</a:t>
            </a:r>
          </a:p>
        </p:txBody>
      </p:sp>
      <p:cxnSp>
        <p:nvCxnSpPr>
          <p:cNvPr id="18" name="Straight Connector 17"/>
          <p:cNvCxnSpPr/>
          <p:nvPr/>
        </p:nvCxnSpPr>
        <p:spPr>
          <a:xfrm>
            <a:off x="1066800" y="1417393"/>
            <a:ext cx="10287000" cy="17591"/>
          </a:xfrm>
          <a:prstGeom prst="line">
            <a:avLst/>
          </a:prstGeom>
          <a:ln w="1905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1" y="5511452"/>
            <a:ext cx="12436475" cy="14910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1863" rtl="0" eaLnBrk="0" fontAlgn="base" latinLnBrk="0" hangingPunct="0">
              <a:lnSpc>
                <a:spcPct val="90000"/>
              </a:lnSpc>
              <a:spcBef>
                <a:spcPts val="1200"/>
              </a:spcBef>
              <a:spcAft>
                <a:spcPct val="0"/>
              </a:spcAft>
              <a:buClr>
                <a:srgbClr val="FFFFFF"/>
              </a:buClr>
              <a:buSzTx/>
              <a:buFontTx/>
              <a:buNone/>
              <a:tabLst/>
              <a:defRPr/>
            </a:pPr>
            <a:r>
              <a:rPr kumimoji="0" lang="en-US" sz="4000" b="0" i="0" u="none" strike="noStrike" kern="1200" cap="none" spc="0" normalizeH="0" baseline="0" noProof="0" dirty="0">
                <a:ln>
                  <a:noFill/>
                </a:ln>
                <a:gradFill>
                  <a:gsLst>
                    <a:gs pos="83000">
                      <a:srgbClr val="FFFFFF"/>
                    </a:gs>
                    <a:gs pos="100000">
                      <a:srgbClr val="FFFFFF"/>
                    </a:gs>
                  </a:gsLst>
                  <a:lin ang="5400000" scaled="1"/>
                </a:gradFill>
                <a:effectLst/>
                <a:uLnTx/>
                <a:uFillTx/>
                <a:latin typeface="Segoe UI Light"/>
                <a:ea typeface="+mn-ea"/>
                <a:cs typeface="+mn-cs"/>
              </a:rPr>
              <a:t>Largest virtual machines</a:t>
            </a:r>
            <a:br>
              <a:rPr kumimoji="0" lang="en-US" sz="4000" b="0" i="0" u="none" strike="noStrike" kern="1200" cap="none" spc="0" normalizeH="0" baseline="0" noProof="0" dirty="0">
                <a:ln>
                  <a:noFill/>
                </a:ln>
                <a:gradFill>
                  <a:gsLst>
                    <a:gs pos="83000">
                      <a:srgbClr val="FFFFFF"/>
                    </a:gs>
                    <a:gs pos="100000">
                      <a:srgbClr val="FFFFFF"/>
                    </a:gs>
                  </a:gsLst>
                  <a:lin ang="5400000" scaled="1"/>
                </a:gradFill>
                <a:effectLst/>
                <a:uLnTx/>
                <a:uFillTx/>
                <a:latin typeface="Segoe UI Light"/>
                <a:ea typeface="+mn-ea"/>
                <a:cs typeface="+mn-cs"/>
              </a:rPr>
            </a:br>
            <a:r>
              <a:rPr kumimoji="0" lang="en-US" sz="4000" b="0" i="0" u="none" strike="noStrike" kern="1200" cap="none" spc="0" normalizeH="0" baseline="0" noProof="0" dirty="0">
                <a:ln>
                  <a:noFill/>
                </a:ln>
                <a:gradFill>
                  <a:gsLst>
                    <a:gs pos="83000">
                      <a:srgbClr val="FFFFFF"/>
                    </a:gs>
                    <a:gs pos="100000">
                      <a:srgbClr val="FFFFFF"/>
                    </a:gs>
                  </a:gsLst>
                  <a:lin ang="5400000" scaled="1"/>
                </a:gradFill>
                <a:effectLst/>
                <a:uLnTx/>
                <a:uFillTx/>
                <a:latin typeface="Segoe UI Light"/>
                <a:ea typeface="+mn-ea"/>
                <a:cs typeface="+mn-cs"/>
              </a:rPr>
              <a:t>Fastest storage in the public cloud</a:t>
            </a:r>
          </a:p>
        </p:txBody>
      </p:sp>
      <p:sp>
        <p:nvSpPr>
          <p:cNvPr id="34" name="Rectangle 33"/>
          <p:cNvSpPr/>
          <p:nvPr/>
        </p:nvSpPr>
        <p:spPr bwMode="auto">
          <a:xfrm>
            <a:off x="4096868" y="4300065"/>
            <a:ext cx="2182814" cy="12497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35% faster than D</a:t>
            </a:r>
          </a:p>
          <a:p>
            <a:pPr lvl="0" algn="ctr" defTabSz="932472">
              <a:lnSpc>
                <a:spcPct val="90000"/>
              </a:lnSpc>
              <a:spcAft>
                <a:spcPts val="1200"/>
              </a:spcAft>
            </a:pPr>
            <a:r>
              <a:rPr lang="en-US" sz="1600" dirty="0">
                <a:solidFill>
                  <a:schemeClr val="tx1"/>
                </a:solidFill>
                <a:ea typeface="Segoe UI" pitchFamily="34" charset="0"/>
                <a:cs typeface="Segoe UI" pitchFamily="34" charset="0"/>
              </a:rPr>
              <a:t>Intel E5-2673 v3 CPUs</a:t>
            </a:r>
            <a:endPar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endParaRPr>
          </a:p>
        </p:txBody>
      </p:sp>
      <p:sp>
        <p:nvSpPr>
          <p:cNvPr id="37" name="Rectangle 36"/>
          <p:cNvSpPr/>
          <p:nvPr/>
        </p:nvSpPr>
        <p:spPr bwMode="auto">
          <a:xfrm>
            <a:off x="7968603" y="4300065"/>
            <a:ext cx="2752530" cy="12497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defTabSz="932472">
              <a:lnSpc>
                <a:spcPct val="90000"/>
              </a:lnSpc>
              <a:spcAft>
                <a:spcPts val="1200"/>
              </a:spcAft>
            </a:pPr>
            <a:r>
              <a:rPr lang="en-US" sz="1600" dirty="0">
                <a:solidFill>
                  <a:schemeClr val="tx1"/>
                </a:solidFill>
                <a:ea typeface="Segoe UI" pitchFamily="34" charset="0"/>
                <a:cs typeface="Segoe UI" pitchFamily="34" charset="0"/>
              </a:rPr>
              <a:t>NVIDIA GPUs</a:t>
            </a:r>
          </a:p>
          <a:p>
            <a:pPr lvl="0" algn="ctr" defTabSz="932472">
              <a:lnSpc>
                <a:spcPct val="90000"/>
              </a:lnSpc>
              <a:spcAft>
                <a:spcPts val="1200"/>
              </a:spcAft>
            </a:pPr>
            <a:r>
              <a:rPr lang="en-US" sz="1600" dirty="0">
                <a:solidFill>
                  <a:schemeClr val="tx1"/>
                </a:solidFill>
                <a:ea typeface="Segoe UI" pitchFamily="34" charset="0"/>
                <a:cs typeface="Segoe UI" pitchFamily="34" charset="0"/>
              </a:rPr>
              <a:t>Remote visualization </a:t>
            </a:r>
            <a:endPar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endParaRPr>
          </a:p>
          <a:p>
            <a:pPr lvl="0" algn="ctr" defTabSz="932472">
              <a:lnSpc>
                <a:spcPct val="90000"/>
              </a:lnSpc>
              <a:spcAft>
                <a:spcPts val="1200"/>
              </a:spcAft>
            </a:pPr>
            <a:r>
              <a:rPr lang="en-US" sz="1600" dirty="0">
                <a:solidFill>
                  <a:schemeClr val="tx1"/>
                </a:solidFill>
                <a:ea typeface="Segoe UI" pitchFamily="34" charset="0"/>
                <a:cs typeface="Segoe UI" pitchFamily="34" charset="0"/>
              </a:rPr>
              <a:t>Compute-intensive + RDMA</a:t>
            </a:r>
          </a:p>
        </p:txBody>
      </p:sp>
      <p:grpSp>
        <p:nvGrpSpPr>
          <p:cNvPr id="10" name="A Group"/>
          <p:cNvGrpSpPr/>
          <p:nvPr/>
        </p:nvGrpSpPr>
        <p:grpSpPr>
          <a:xfrm>
            <a:off x="2034704" y="2090954"/>
            <a:ext cx="2182814" cy="2305406"/>
            <a:chOff x="2034704" y="1779460"/>
            <a:chExt cx="2182814" cy="2305406"/>
          </a:xfrm>
        </p:grpSpPr>
        <p:sp>
          <p:nvSpPr>
            <p:cNvPr id="45" name="Rectangle 44"/>
            <p:cNvSpPr/>
            <p:nvPr/>
          </p:nvSpPr>
          <p:spPr bwMode="auto">
            <a:xfrm>
              <a:off x="2034704"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Highest value</a:t>
              </a:r>
            </a:p>
          </p:txBody>
        </p:sp>
        <p:grpSp>
          <p:nvGrpSpPr>
            <p:cNvPr id="2" name="Group 1"/>
            <p:cNvGrpSpPr/>
            <p:nvPr/>
          </p:nvGrpSpPr>
          <p:grpSpPr>
            <a:xfrm>
              <a:off x="2536151" y="1779460"/>
              <a:ext cx="1179920" cy="1538737"/>
              <a:chOff x="406421" y="2432376"/>
              <a:chExt cx="2059118" cy="2685303"/>
            </a:xfrm>
          </p:grpSpPr>
          <p:grpSp>
            <p:nvGrpSpPr>
              <p:cNvPr id="57" name="Group 56"/>
              <p:cNvGrpSpPr/>
              <p:nvPr/>
            </p:nvGrpSpPr>
            <p:grpSpPr>
              <a:xfrm>
                <a:off x="406421" y="2432376"/>
                <a:ext cx="2059118" cy="2685303"/>
                <a:chOff x="6982264" y="1006524"/>
                <a:chExt cx="4480135" cy="5829701"/>
              </a:xfrm>
            </p:grpSpPr>
            <p:pic>
              <p:nvPicPr>
                <p:cNvPr id="65" name="Picture 64"/>
                <p:cNvPicPr>
                  <a:picLocks noChangeAspect="1"/>
                </p:cNvPicPr>
                <p:nvPr/>
              </p:nvPicPr>
              <p:blipFill>
                <a:blip r:embed="rId3"/>
                <a:stretch>
                  <a:fillRect/>
                </a:stretch>
              </p:blipFill>
              <p:spPr>
                <a:xfrm>
                  <a:off x="7199561" y="1172781"/>
                  <a:ext cx="4182166" cy="3848482"/>
                </a:xfrm>
                <a:prstGeom prst="rect">
                  <a:avLst/>
                </a:prstGeom>
              </p:spPr>
            </p:pic>
            <p:pic>
              <p:nvPicPr>
                <p:cNvPr id="62" name="Picture 61"/>
                <p:cNvPicPr>
                  <a:picLocks noChangeAspect="1"/>
                </p:cNvPicPr>
                <p:nvPr/>
              </p:nvPicPr>
              <p:blipFill>
                <a:blip r:embed="rId4">
                  <a:lum contrast="-20000"/>
                </a:blip>
                <a:stretch>
                  <a:fillRect/>
                </a:stretch>
              </p:blipFill>
              <p:spPr>
                <a:xfrm>
                  <a:off x="6982264" y="4945062"/>
                  <a:ext cx="4480135" cy="1891163"/>
                </a:xfrm>
                <a:prstGeom prst="rect">
                  <a:avLst/>
                </a:prstGeom>
              </p:spPr>
            </p:pic>
            <p:sp>
              <p:nvSpPr>
                <p:cNvPr id="64"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600">
                    <a:solidFill>
                      <a:srgbClr val="00B0F0"/>
                    </a:solidFill>
                  </a:endParaRPr>
                </a:p>
              </p:txBody>
            </p:sp>
          </p:grpSp>
          <p:sp>
            <p:nvSpPr>
              <p:cNvPr id="61" name="TextBox 60"/>
              <p:cNvSpPr txBox="1"/>
              <p:nvPr/>
            </p:nvSpPr>
            <p:spPr>
              <a:xfrm>
                <a:off x="639096" y="2638279"/>
                <a:ext cx="1632155" cy="1127477"/>
              </a:xfrm>
              <a:prstGeom prst="rect">
                <a:avLst/>
              </a:prstGeom>
              <a:solidFill>
                <a:schemeClr val="bg1">
                  <a:lumMod val="50000"/>
                </a:schemeClr>
              </a:solidFill>
            </p:spPr>
            <p:txBody>
              <a:bodyPr wrap="square" lIns="182854" tIns="128016" rIns="182854" bIns="146283" rtlCol="0">
                <a:noAutofit/>
              </a:bodyPr>
              <a:lstStyle/>
              <a:p>
                <a:pPr algn="ctr" defTabSz="932472">
                  <a:lnSpc>
                    <a:spcPct val="90000"/>
                  </a:lnSpc>
                  <a:defRPr/>
                </a:pPr>
                <a:r>
                  <a:rPr lang="en-US" sz="3200" b="1" dirty="0">
                    <a:gradFill>
                      <a:gsLst>
                        <a:gs pos="0">
                          <a:srgbClr val="FFFFFF"/>
                        </a:gs>
                        <a:gs pos="100000">
                          <a:srgbClr val="FFFFFF"/>
                        </a:gs>
                      </a:gsLst>
                      <a:lin ang="5400000" scaled="0"/>
                    </a:gradFill>
                    <a:latin typeface="Segoe UI"/>
                    <a:ea typeface="Segoe UI" pitchFamily="34" charset="0"/>
                    <a:cs typeface="Segoe UI" pitchFamily="34" charset="0"/>
                  </a:rPr>
                  <a:t>A</a:t>
                </a:r>
              </a:p>
            </p:txBody>
          </p:sp>
        </p:grpSp>
      </p:grpSp>
      <p:grpSp>
        <p:nvGrpSpPr>
          <p:cNvPr id="6" name="Group 5"/>
          <p:cNvGrpSpPr/>
          <p:nvPr/>
        </p:nvGrpSpPr>
        <p:grpSpPr>
          <a:xfrm>
            <a:off x="6179555" y="2090954"/>
            <a:ext cx="2182814" cy="2305406"/>
            <a:chOff x="6179555" y="1779460"/>
            <a:chExt cx="2182814" cy="2305406"/>
          </a:xfrm>
        </p:grpSpPr>
        <p:sp>
          <p:nvSpPr>
            <p:cNvPr id="16" name="Rectangle 15"/>
            <p:cNvSpPr/>
            <p:nvPr/>
          </p:nvSpPr>
          <p:spPr bwMode="auto">
            <a:xfrm>
              <a:off x="6179555"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Most memory </a:t>
              </a:r>
              <a:b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b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fastest CPUs</a:t>
              </a:r>
            </a:p>
          </p:txBody>
        </p:sp>
        <p:grpSp>
          <p:nvGrpSpPr>
            <p:cNvPr id="78" name="Group 77"/>
            <p:cNvGrpSpPr/>
            <p:nvPr/>
          </p:nvGrpSpPr>
          <p:grpSpPr>
            <a:xfrm>
              <a:off x="6679492" y="1779460"/>
              <a:ext cx="1179920" cy="1538737"/>
              <a:chOff x="406421" y="2432376"/>
              <a:chExt cx="2059118" cy="2685303"/>
            </a:xfrm>
          </p:grpSpPr>
          <p:grpSp>
            <p:nvGrpSpPr>
              <p:cNvPr id="79" name="Group 78"/>
              <p:cNvGrpSpPr/>
              <p:nvPr/>
            </p:nvGrpSpPr>
            <p:grpSpPr>
              <a:xfrm>
                <a:off x="406421" y="2432376"/>
                <a:ext cx="2059118" cy="2685303"/>
                <a:chOff x="6982264" y="1006524"/>
                <a:chExt cx="4480135" cy="5829701"/>
              </a:xfrm>
            </p:grpSpPr>
            <p:pic>
              <p:nvPicPr>
                <p:cNvPr id="81" name="Picture 80"/>
                <p:cNvPicPr>
                  <a:picLocks noChangeAspect="1"/>
                </p:cNvPicPr>
                <p:nvPr/>
              </p:nvPicPr>
              <p:blipFill>
                <a:blip r:embed="rId3"/>
                <a:stretch>
                  <a:fillRect/>
                </a:stretch>
              </p:blipFill>
              <p:spPr>
                <a:xfrm>
                  <a:off x="7199561" y="1172781"/>
                  <a:ext cx="4182166" cy="3848482"/>
                </a:xfrm>
                <a:prstGeom prst="rect">
                  <a:avLst/>
                </a:prstGeom>
              </p:spPr>
            </p:pic>
            <p:pic>
              <p:nvPicPr>
                <p:cNvPr id="82" name="Picture 81"/>
                <p:cNvPicPr>
                  <a:picLocks noChangeAspect="1"/>
                </p:cNvPicPr>
                <p:nvPr/>
              </p:nvPicPr>
              <p:blipFill>
                <a:blip r:embed="rId4">
                  <a:lum contrast="-20000"/>
                </a:blip>
                <a:stretch>
                  <a:fillRect/>
                </a:stretch>
              </p:blipFill>
              <p:spPr>
                <a:xfrm>
                  <a:off x="6982264" y="4945062"/>
                  <a:ext cx="4480135" cy="1891163"/>
                </a:xfrm>
                <a:prstGeom prst="rect">
                  <a:avLst/>
                </a:prstGeom>
              </p:spPr>
            </p:pic>
            <p:sp>
              <p:nvSpPr>
                <p:cNvPr id="83"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600">
                    <a:solidFill>
                      <a:srgbClr val="00B0F0"/>
                    </a:solidFill>
                  </a:endParaRPr>
                </a:p>
              </p:txBody>
            </p:sp>
          </p:grpSp>
          <p:sp>
            <p:nvSpPr>
              <p:cNvPr id="80" name="TextBox 79"/>
              <p:cNvSpPr txBox="1"/>
              <p:nvPr/>
            </p:nvSpPr>
            <p:spPr>
              <a:xfrm>
                <a:off x="639096" y="2638279"/>
                <a:ext cx="1632155" cy="1127477"/>
              </a:xfrm>
              <a:prstGeom prst="rect">
                <a:avLst/>
              </a:prstGeom>
              <a:solidFill>
                <a:schemeClr val="bg1">
                  <a:lumMod val="50000"/>
                </a:schemeClr>
              </a:solidFill>
            </p:spPr>
            <p:txBody>
              <a:bodyPr wrap="square" lIns="182854" tIns="128016" rIns="182854" bIns="146283" rtlCol="0">
                <a:noAutofit/>
              </a:bodyPr>
              <a:lstStyle/>
              <a:p>
                <a:pPr algn="ctr" defTabSz="932472">
                  <a:lnSpc>
                    <a:spcPct val="90000"/>
                  </a:lnSpc>
                  <a:defRPr/>
                </a:pPr>
                <a:r>
                  <a:rPr lang="en-US" sz="3200" b="1" dirty="0">
                    <a:gradFill>
                      <a:gsLst>
                        <a:gs pos="0">
                          <a:srgbClr val="FFFFFF"/>
                        </a:gs>
                        <a:gs pos="100000">
                          <a:srgbClr val="FFFFFF"/>
                        </a:gs>
                      </a:gsLst>
                      <a:lin ang="5400000" scaled="0"/>
                    </a:gradFill>
                    <a:latin typeface="Segoe UI"/>
                    <a:ea typeface="Segoe UI" pitchFamily="34" charset="0"/>
                    <a:cs typeface="Segoe UI" pitchFamily="34" charset="0"/>
                  </a:rPr>
                  <a:t>G</a:t>
                </a:r>
              </a:p>
            </p:txBody>
          </p:sp>
        </p:grpSp>
      </p:grpSp>
      <p:grpSp>
        <p:nvGrpSpPr>
          <p:cNvPr id="8" name="storage group"/>
          <p:cNvGrpSpPr/>
          <p:nvPr/>
        </p:nvGrpSpPr>
        <p:grpSpPr>
          <a:xfrm>
            <a:off x="8272792" y="2072588"/>
            <a:ext cx="2182814" cy="2323772"/>
            <a:chOff x="9894768" y="1761094"/>
            <a:chExt cx="2182814" cy="2323772"/>
          </a:xfrm>
        </p:grpSpPr>
        <p:sp>
          <p:nvSpPr>
            <p:cNvPr id="51" name="Rectangle 50"/>
            <p:cNvSpPr/>
            <p:nvPr/>
          </p:nvSpPr>
          <p:spPr bwMode="auto">
            <a:xfrm>
              <a:off x="9894768"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&gt;80,000 IOPs</a:t>
              </a:r>
            </a:p>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Premium Storage</a:t>
              </a:r>
            </a:p>
          </p:txBody>
        </p:sp>
        <p:grpSp>
          <p:nvGrpSpPr>
            <p:cNvPr id="90" name="Group 89"/>
            <p:cNvGrpSpPr/>
            <p:nvPr/>
          </p:nvGrpSpPr>
          <p:grpSpPr>
            <a:xfrm>
              <a:off x="10264877" y="1761094"/>
              <a:ext cx="1442596" cy="1494996"/>
              <a:chOff x="-477782" y="450675"/>
              <a:chExt cx="5901463" cy="6115812"/>
            </a:xfrm>
          </p:grpSpPr>
          <p:sp>
            <p:nvSpPr>
              <p:cNvPr id="91" name="16-Point Star 90"/>
              <p:cNvSpPr/>
              <p:nvPr/>
            </p:nvSpPr>
            <p:spPr bwMode="auto">
              <a:xfrm>
                <a:off x="-477782" y="665024"/>
                <a:ext cx="5901463" cy="5901463"/>
              </a:xfrm>
              <a:prstGeom prst="star16">
                <a:avLst>
                  <a:gd name="adj" fmla="val 35361"/>
                </a:avLst>
              </a:prstGeom>
              <a:solidFill>
                <a:srgbClr val="FFC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2" name="Picture 91"/>
              <p:cNvPicPr>
                <a:picLocks noChangeAspect="1"/>
              </p:cNvPicPr>
              <p:nvPr/>
            </p:nvPicPr>
            <p:blipFill>
              <a:blip r:embed="rId5"/>
              <a:stretch>
                <a:fillRect/>
              </a:stretch>
            </p:blipFill>
            <p:spPr>
              <a:xfrm>
                <a:off x="2990885" y="4844838"/>
                <a:ext cx="1486280" cy="1490576"/>
              </a:xfrm>
              <a:prstGeom prst="rect">
                <a:avLst/>
              </a:prstGeom>
            </p:spPr>
          </p:pic>
          <p:pic>
            <p:nvPicPr>
              <p:cNvPr id="93" name="Picture 92"/>
              <p:cNvPicPr>
                <a:picLocks noChangeAspect="1"/>
              </p:cNvPicPr>
              <p:nvPr/>
            </p:nvPicPr>
            <p:blipFill>
              <a:blip r:embed="rId5"/>
              <a:stretch>
                <a:fillRect/>
              </a:stretch>
            </p:blipFill>
            <p:spPr>
              <a:xfrm>
                <a:off x="624820" y="1700441"/>
                <a:ext cx="3815982" cy="3827010"/>
              </a:xfrm>
              <a:prstGeom prst="rect">
                <a:avLst/>
              </a:prstGeom>
            </p:spPr>
          </p:pic>
          <p:pic>
            <p:nvPicPr>
              <p:cNvPr id="94" name="Picture 93"/>
              <p:cNvPicPr>
                <a:picLocks noChangeAspect="1"/>
              </p:cNvPicPr>
              <p:nvPr/>
            </p:nvPicPr>
            <p:blipFill>
              <a:blip r:embed="rId5"/>
              <a:stretch>
                <a:fillRect/>
              </a:stretch>
            </p:blipFill>
            <p:spPr>
              <a:xfrm>
                <a:off x="2211493" y="450675"/>
                <a:ext cx="1974734" cy="1980442"/>
              </a:xfrm>
              <a:prstGeom prst="rect">
                <a:avLst/>
              </a:prstGeom>
            </p:spPr>
          </p:pic>
        </p:grpSp>
      </p:grpSp>
      <p:grpSp>
        <p:nvGrpSpPr>
          <p:cNvPr id="11" name="N group 1"/>
          <p:cNvGrpSpPr/>
          <p:nvPr/>
        </p:nvGrpSpPr>
        <p:grpSpPr>
          <a:xfrm>
            <a:off x="8250476" y="2090954"/>
            <a:ext cx="2182814" cy="2305406"/>
            <a:chOff x="8250476" y="1779460"/>
            <a:chExt cx="2182814" cy="2305406"/>
          </a:xfrm>
        </p:grpSpPr>
        <p:sp>
          <p:nvSpPr>
            <p:cNvPr id="32" name="Rectangle 31"/>
            <p:cNvSpPr/>
            <p:nvPr/>
          </p:nvSpPr>
          <p:spPr bwMode="auto">
            <a:xfrm>
              <a:off x="8250476" y="3418116"/>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GPU-enabled </a:t>
              </a:r>
              <a:b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b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virtual machines</a:t>
              </a:r>
            </a:p>
          </p:txBody>
        </p:sp>
        <p:grpSp>
          <p:nvGrpSpPr>
            <p:cNvPr id="101" name="Group 100"/>
            <p:cNvGrpSpPr/>
            <p:nvPr/>
          </p:nvGrpSpPr>
          <p:grpSpPr>
            <a:xfrm>
              <a:off x="8747354" y="1779460"/>
              <a:ext cx="1179920" cy="1538737"/>
              <a:chOff x="406421" y="2432376"/>
              <a:chExt cx="2059118" cy="2685303"/>
            </a:xfrm>
          </p:grpSpPr>
          <p:grpSp>
            <p:nvGrpSpPr>
              <p:cNvPr id="102" name="Group 101"/>
              <p:cNvGrpSpPr/>
              <p:nvPr/>
            </p:nvGrpSpPr>
            <p:grpSpPr>
              <a:xfrm>
                <a:off x="406421" y="2432376"/>
                <a:ext cx="2059118" cy="2685303"/>
                <a:chOff x="6982264" y="1006524"/>
                <a:chExt cx="4480135" cy="5829701"/>
              </a:xfrm>
            </p:grpSpPr>
            <p:pic>
              <p:nvPicPr>
                <p:cNvPr id="104" name="Picture 103"/>
                <p:cNvPicPr>
                  <a:picLocks noChangeAspect="1"/>
                </p:cNvPicPr>
                <p:nvPr/>
              </p:nvPicPr>
              <p:blipFill>
                <a:blip r:embed="rId3"/>
                <a:stretch>
                  <a:fillRect/>
                </a:stretch>
              </p:blipFill>
              <p:spPr>
                <a:xfrm>
                  <a:off x="7199561" y="1172781"/>
                  <a:ext cx="4182166" cy="3848482"/>
                </a:xfrm>
                <a:prstGeom prst="rect">
                  <a:avLst/>
                </a:prstGeom>
              </p:spPr>
            </p:pic>
            <p:pic>
              <p:nvPicPr>
                <p:cNvPr id="105" name="Picture 104"/>
                <p:cNvPicPr>
                  <a:picLocks noChangeAspect="1"/>
                </p:cNvPicPr>
                <p:nvPr/>
              </p:nvPicPr>
              <p:blipFill>
                <a:blip r:embed="rId4">
                  <a:lum contrast="-20000"/>
                </a:blip>
                <a:stretch>
                  <a:fillRect/>
                </a:stretch>
              </p:blipFill>
              <p:spPr>
                <a:xfrm>
                  <a:off x="6982264" y="4945062"/>
                  <a:ext cx="4480135" cy="1891163"/>
                </a:xfrm>
                <a:prstGeom prst="rect">
                  <a:avLst/>
                </a:prstGeom>
              </p:spPr>
            </p:pic>
            <p:sp>
              <p:nvSpPr>
                <p:cNvPr id="106"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600">
                    <a:solidFill>
                      <a:srgbClr val="00B0F0"/>
                    </a:solidFill>
                  </a:endParaRPr>
                </a:p>
              </p:txBody>
            </p:sp>
          </p:grpSp>
          <p:sp>
            <p:nvSpPr>
              <p:cNvPr id="103" name="TextBox 102"/>
              <p:cNvSpPr txBox="1"/>
              <p:nvPr/>
            </p:nvSpPr>
            <p:spPr>
              <a:xfrm>
                <a:off x="639096" y="2638279"/>
                <a:ext cx="1632155" cy="1127477"/>
              </a:xfrm>
              <a:prstGeom prst="rect">
                <a:avLst/>
              </a:prstGeom>
              <a:solidFill>
                <a:schemeClr val="accent5"/>
              </a:solidFill>
            </p:spPr>
            <p:txBody>
              <a:bodyPr wrap="square" lIns="182854" tIns="128016" rIns="182854" bIns="146283" rtlCol="0">
                <a:noAutofit/>
              </a:bodyPr>
              <a:lstStyle/>
              <a:p>
                <a:pPr algn="ctr" defTabSz="932472">
                  <a:lnSpc>
                    <a:spcPct val="90000"/>
                  </a:lnSpc>
                  <a:defRPr/>
                </a:pPr>
                <a:r>
                  <a:rPr lang="en-US" sz="3200" b="1" dirty="0">
                    <a:gradFill>
                      <a:gsLst>
                        <a:gs pos="0">
                          <a:srgbClr val="FFFFFF"/>
                        </a:gs>
                        <a:gs pos="100000">
                          <a:srgbClr val="FFFFFF"/>
                        </a:gs>
                      </a:gsLst>
                      <a:lin ang="5400000" scaled="0"/>
                    </a:gradFill>
                    <a:latin typeface="Segoe UI"/>
                    <a:ea typeface="Segoe UI" pitchFamily="34" charset="0"/>
                    <a:cs typeface="Segoe UI" pitchFamily="34" charset="0"/>
                  </a:rPr>
                  <a:t>N</a:t>
                </a:r>
              </a:p>
            </p:txBody>
          </p:sp>
        </p:grpSp>
      </p:grpSp>
      <p:sp>
        <p:nvSpPr>
          <p:cNvPr id="107" name="Rectangle 106"/>
          <p:cNvSpPr/>
          <p:nvPr/>
        </p:nvSpPr>
        <p:spPr bwMode="auto">
          <a:xfrm>
            <a:off x="701260" y="1645493"/>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Highest value</a:t>
            </a:r>
          </a:p>
        </p:txBody>
      </p:sp>
      <p:sp>
        <p:nvSpPr>
          <p:cNvPr id="108" name="Rectangle 107"/>
          <p:cNvSpPr/>
          <p:nvPr/>
        </p:nvSpPr>
        <p:spPr bwMode="auto">
          <a:xfrm>
            <a:off x="9449080" y="1645493"/>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Largest scale-up</a:t>
            </a:r>
          </a:p>
        </p:txBody>
      </p:sp>
    </p:spTree>
    <p:extLst>
      <p:ext uri="{BB962C8B-B14F-4D97-AF65-F5344CB8AC3E}">
        <p14:creationId xmlns:p14="http://schemas.microsoft.com/office/powerpoint/2010/main" val="4172514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path" presetSubtype="0" decel="100000" fill="hold" nodeType="clickEffect">
                                  <p:stCondLst>
                                    <p:cond delay="0"/>
                                  </p:stCondLst>
                                  <p:childTnLst>
                                    <p:animMotion origin="layout" path="M -3.11463E-7 4.11711E-6 L -0.16799 4.11711E-6 " pathEditMode="relative" rAng="0" ptsTypes="AA">
                                      <p:cBhvr>
                                        <p:cTn id="13" dur="750" fill="hold"/>
                                        <p:tgtEl>
                                          <p:spTgt spid="10"/>
                                        </p:tgtEl>
                                        <p:attrNameLst>
                                          <p:attrName>ppt_x</p:attrName>
                                          <p:attrName>ppt_y</p:attrName>
                                        </p:attrNameLst>
                                      </p:cBhvr>
                                      <p:rCtr x="-8399" y="0"/>
                                    </p:animMotion>
                                  </p:childTnLst>
                                </p:cTn>
                              </p:par>
                              <p:par>
                                <p:cTn id="14" presetID="35" presetClass="path" presetSubtype="0" decel="100000" fill="hold" nodeType="withEffect">
                                  <p:stCondLst>
                                    <p:cond delay="0"/>
                                  </p:stCondLst>
                                  <p:childTnLst>
                                    <p:animMotion origin="layout" path="M -1.31223E-6 4.11711E-6 L -0.16581 4.11711E-6 " pathEditMode="relative" rAng="0" ptsTypes="AA">
                                      <p:cBhvr>
                                        <p:cTn id="15" dur="750" fill="hold"/>
                                        <p:tgtEl>
                                          <p:spTgt spid="4"/>
                                        </p:tgtEl>
                                        <p:attrNameLst>
                                          <p:attrName>ppt_x</p:attrName>
                                          <p:attrName>ppt_y</p:attrName>
                                        </p:attrNameLst>
                                      </p:cBhvr>
                                      <p:rCtr x="-8297" y="0"/>
                                    </p:animMotion>
                                  </p:childTnLst>
                                </p:cTn>
                              </p:par>
                              <p:par>
                                <p:cTn id="16" presetID="10" presetClass="entr" presetSubtype="0"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42" presetClass="path" presetSubtype="0" decel="100000" fill="hold" nodeType="withEffect">
                                  <p:stCondLst>
                                    <p:cond delay="250"/>
                                  </p:stCondLst>
                                  <p:childTnLst>
                                    <p:animMotion origin="layout" path="M 1.60582E-6 4.11711E-6 L 1.60582E-6 0.09124 " pathEditMode="relative" rAng="0" ptsTypes="AA">
                                      <p:cBhvr>
                                        <p:cTn id="20" dur="750" spd="-100000" fill="hold"/>
                                        <p:tgtEl>
                                          <p:spTgt spid="5"/>
                                        </p:tgtEl>
                                        <p:attrNameLst>
                                          <p:attrName>ppt_x</p:attrName>
                                          <p:attrName>ppt_y</p:attrName>
                                        </p:attrNameLst>
                                      </p:cBhvr>
                                      <p:rCtr x="0" y="4562"/>
                                    </p:animMotion>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0"/>
                            </p:stCondLst>
                            <p:childTnLst>
                              <p:par>
                                <p:cTn id="30" presetID="63" presetClass="path" presetSubtype="0" decel="100000" fill="hold" nodeType="afterEffect">
                                  <p:stCondLst>
                                    <p:cond delay="0"/>
                                  </p:stCondLst>
                                  <p:childTnLst>
                                    <p:animMotion origin="layout" path="M -2.09599E-6 -4.1035E-6 L 0.16786 -4.1035E-6 " pathEditMode="relative" rAng="0" ptsTypes="AA">
                                      <p:cBhvr>
                                        <p:cTn id="31" dur="750" fill="hold"/>
                                        <p:tgtEl>
                                          <p:spTgt spid="8"/>
                                        </p:tgtEl>
                                        <p:attrNameLst>
                                          <p:attrName>ppt_x</p:attrName>
                                          <p:attrName>ppt_y</p:attrName>
                                        </p:attrNameLst>
                                      </p:cBhvr>
                                      <p:rCtr x="8387" y="0"/>
                                    </p:animMotion>
                                  </p:childTnLst>
                                </p:cTn>
                              </p:par>
                              <p:par>
                                <p:cTn id="32" presetID="10" presetClass="entr" presetSubtype="0" fill="hold" nodeType="withEffect">
                                  <p:stCondLst>
                                    <p:cond delay="2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42" presetClass="path" presetSubtype="0" decel="100000" fill="hold" nodeType="withEffect">
                                  <p:stCondLst>
                                    <p:cond delay="250"/>
                                  </p:stCondLst>
                                  <p:childTnLst>
                                    <p:animMotion origin="layout" path="M 4.98596E-6 4.11711E-6 L 4.98596E-6 0.09124 " pathEditMode="relative" rAng="0" ptsTypes="AA">
                                      <p:cBhvr>
                                        <p:cTn id="36" dur="750" spd="-100000" fill="hold"/>
                                        <p:tgtEl>
                                          <p:spTgt spid="11"/>
                                        </p:tgtEl>
                                        <p:attrNameLst>
                                          <p:attrName>ppt_x</p:attrName>
                                          <p:attrName>ppt_y</p:attrName>
                                        </p:attrNameLst>
                                      </p:cBhvr>
                                      <p:rCtr x="0" y="4562"/>
                                    </p:animMotion>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Module agenda</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2991" y="295276"/>
            <a:ext cx="3455243" cy="6699250"/>
          </a:xfrm>
          <a:prstGeom prst="rect">
            <a:avLst/>
          </a:prstGeom>
        </p:spPr>
      </p:pic>
      <p:grpSp>
        <p:nvGrpSpPr>
          <p:cNvPr id="39" name="Group 38"/>
          <p:cNvGrpSpPr/>
          <p:nvPr/>
        </p:nvGrpSpPr>
        <p:grpSpPr>
          <a:xfrm>
            <a:off x="463334" y="1403061"/>
            <a:ext cx="4545702" cy="646331"/>
            <a:chOff x="463334" y="1403061"/>
            <a:chExt cx="4545702" cy="646331"/>
          </a:xfrm>
        </p:grpSpPr>
        <p:grpSp>
          <p:nvGrpSpPr>
            <p:cNvPr id="6" name="Group 5"/>
            <p:cNvGrpSpPr/>
            <p:nvPr/>
          </p:nvGrpSpPr>
          <p:grpSpPr>
            <a:xfrm>
              <a:off x="463334" y="1459526"/>
              <a:ext cx="536743" cy="533400"/>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p:nvSpPr>
          <p:spPr>
            <a:xfrm>
              <a:off x="1202866" y="1403061"/>
              <a:ext cx="3806170" cy="646331"/>
            </a:xfrm>
            <a:prstGeom prst="rect">
              <a:avLst/>
            </a:prstGeom>
          </p:spPr>
          <p:txBody>
            <a:bodyPr wrap="none" lIns="182880" tIns="146304" rIns="182880" bIns="146304" anchor="ctr">
              <a:noAutofit/>
            </a:bodyPr>
            <a:lstStyle/>
            <a:p>
              <a:pPr defTabSz="931863" fontAlgn="base">
                <a:lnSpc>
                  <a:spcPct val="90000"/>
                </a:lnSpc>
                <a:spcBef>
                  <a:spcPct val="20000"/>
                </a:spcBef>
                <a:spcAft>
                  <a:spcPct val="0"/>
                </a:spcAft>
                <a:buSzPct val="90000"/>
              </a:pPr>
              <a:r>
                <a:rPr lang="en-US" sz="4000" dirty="0">
                  <a:gradFill>
                    <a:gsLst>
                      <a:gs pos="1250">
                        <a:schemeClr val="tx1"/>
                      </a:gs>
                      <a:gs pos="100000">
                        <a:schemeClr val="tx1"/>
                      </a:gs>
                    </a:gsLst>
                    <a:lin ang="5400000" scaled="0"/>
                  </a:gradFill>
                  <a:latin typeface="+mj-lt"/>
                  <a:ea typeface="MS PGothic" pitchFamily="34" charset="-128"/>
                </a:rPr>
                <a:t>Azure Infrastructure Fundamentals</a:t>
              </a:r>
            </a:p>
          </p:txBody>
        </p:sp>
      </p:grpSp>
      <p:grpSp>
        <p:nvGrpSpPr>
          <p:cNvPr id="38" name="Group 37"/>
          <p:cNvGrpSpPr/>
          <p:nvPr/>
        </p:nvGrpSpPr>
        <p:grpSpPr>
          <a:xfrm>
            <a:off x="463334" y="2134101"/>
            <a:ext cx="5470314" cy="646331"/>
            <a:chOff x="463334" y="2126168"/>
            <a:chExt cx="5470314" cy="646331"/>
          </a:xfrm>
        </p:grpSpPr>
        <p:grpSp>
          <p:nvGrpSpPr>
            <p:cNvPr id="9" name="Group 8"/>
            <p:cNvGrpSpPr/>
            <p:nvPr/>
          </p:nvGrpSpPr>
          <p:grpSpPr>
            <a:xfrm>
              <a:off x="463334" y="2182633"/>
              <a:ext cx="536743" cy="533400"/>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7" name="Rectangle 26"/>
            <p:cNvSpPr/>
            <p:nvPr/>
          </p:nvSpPr>
          <p:spPr>
            <a:xfrm>
              <a:off x="1202866" y="2126168"/>
              <a:ext cx="4730782" cy="646331"/>
            </a:xfrm>
            <a:prstGeom prst="rect">
              <a:avLst/>
            </a:prstGeom>
          </p:spPr>
          <p:txBody>
            <a:bodyPr wrap="none" lIns="182880" tIns="146304" rIns="182880" bIns="146304" anchor="ctr">
              <a:noAutofit/>
            </a:bodyPr>
            <a:lstStyle/>
            <a:p>
              <a:pPr defTabSz="931863" fontAlgn="base">
                <a:lnSpc>
                  <a:spcPct val="90000"/>
                </a:lnSpc>
                <a:spcBef>
                  <a:spcPct val="20000"/>
                </a:spcBef>
                <a:spcAft>
                  <a:spcPct val="0"/>
                </a:spcAft>
                <a:buSzPct val="90000"/>
              </a:pPr>
              <a:r>
                <a:rPr lang="en-US" sz="4000" dirty="0">
                  <a:gradFill>
                    <a:gsLst>
                      <a:gs pos="1250">
                        <a:schemeClr val="tx1"/>
                      </a:gs>
                      <a:gs pos="100000">
                        <a:schemeClr val="tx1"/>
                      </a:gs>
                    </a:gsLst>
                    <a:lin ang="5400000" scaled="0"/>
                  </a:gradFill>
                  <a:latin typeface="+mj-lt"/>
                  <a:ea typeface="MS PGothic" pitchFamily="34" charset="-128"/>
                </a:rPr>
                <a:t>Azure Compute &amp; Storage</a:t>
              </a:r>
            </a:p>
          </p:txBody>
        </p:sp>
      </p:grpSp>
      <p:grpSp>
        <p:nvGrpSpPr>
          <p:cNvPr id="36" name="Group 35"/>
          <p:cNvGrpSpPr/>
          <p:nvPr/>
        </p:nvGrpSpPr>
        <p:grpSpPr>
          <a:xfrm>
            <a:off x="463334" y="2857189"/>
            <a:ext cx="4591869" cy="646331"/>
            <a:chOff x="463334" y="3957930"/>
            <a:chExt cx="4591869" cy="646331"/>
          </a:xfrm>
        </p:grpSpPr>
        <p:grpSp>
          <p:nvGrpSpPr>
            <p:cNvPr id="15" name="Group 14"/>
            <p:cNvGrpSpPr/>
            <p:nvPr/>
          </p:nvGrpSpPr>
          <p:grpSpPr>
            <a:xfrm>
              <a:off x="463334" y="4001973"/>
              <a:ext cx="536743" cy="533400"/>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1" name="Rectangle 30"/>
            <p:cNvSpPr/>
            <p:nvPr/>
          </p:nvSpPr>
          <p:spPr>
            <a:xfrm>
              <a:off x="1202866" y="3957930"/>
              <a:ext cx="3852337" cy="646331"/>
            </a:xfrm>
            <a:prstGeom prst="rect">
              <a:avLst/>
            </a:prstGeom>
          </p:spPr>
          <p:txBody>
            <a:bodyPr wrap="none" lIns="182880" tIns="146304" rIns="182880" bIns="146304" anchor="ctr">
              <a:noAutofit/>
            </a:bodyPr>
            <a:lstStyle/>
            <a:p>
              <a:pPr defTabSz="931863" fontAlgn="base">
                <a:lnSpc>
                  <a:spcPct val="90000"/>
                </a:lnSpc>
                <a:spcBef>
                  <a:spcPct val="20000"/>
                </a:spcBef>
                <a:spcAft>
                  <a:spcPct val="0"/>
                </a:spcAft>
                <a:buSzPct val="90000"/>
              </a:pPr>
              <a:r>
                <a:rPr lang="en-US" sz="4000" dirty="0">
                  <a:gradFill>
                    <a:gsLst>
                      <a:gs pos="1250">
                        <a:schemeClr val="tx1"/>
                      </a:gs>
                      <a:gs pos="100000">
                        <a:schemeClr val="tx1"/>
                      </a:gs>
                    </a:gsLst>
                    <a:lin ang="5400000" scaled="0"/>
                  </a:gradFill>
                  <a:latin typeface="+mj-lt"/>
                  <a:ea typeface="MS PGothic" pitchFamily="34" charset="-128"/>
                </a:rPr>
                <a:t>Azure Networking</a:t>
              </a:r>
            </a:p>
          </p:txBody>
        </p:sp>
      </p:grpSp>
      <p:grpSp>
        <p:nvGrpSpPr>
          <p:cNvPr id="35" name="Group 34"/>
          <p:cNvGrpSpPr/>
          <p:nvPr/>
        </p:nvGrpSpPr>
        <p:grpSpPr>
          <a:xfrm>
            <a:off x="463334" y="3588229"/>
            <a:ext cx="7675122" cy="646331"/>
            <a:chOff x="463334" y="4851802"/>
            <a:chExt cx="7675122" cy="646331"/>
          </a:xfrm>
        </p:grpSpPr>
        <p:grpSp>
          <p:nvGrpSpPr>
            <p:cNvPr id="18" name="Group 17"/>
            <p:cNvGrpSpPr/>
            <p:nvPr/>
          </p:nvGrpSpPr>
          <p:grpSpPr>
            <a:xfrm>
              <a:off x="463334" y="4908267"/>
              <a:ext cx="536743" cy="533400"/>
              <a:chOff x="228600" y="1219200"/>
              <a:chExt cx="685800" cy="685800"/>
            </a:xfrm>
          </p:grpSpPr>
          <p:sp>
            <p:nvSpPr>
              <p:cNvPr id="2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1" name="Oval 2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2" name="Rectangle 31"/>
            <p:cNvSpPr/>
            <p:nvPr/>
          </p:nvSpPr>
          <p:spPr>
            <a:xfrm>
              <a:off x="1202866" y="4851802"/>
              <a:ext cx="6935590" cy="646331"/>
            </a:xfrm>
            <a:prstGeom prst="rect">
              <a:avLst/>
            </a:prstGeom>
          </p:spPr>
          <p:txBody>
            <a:bodyPr wrap="none" lIns="182880" tIns="146304" rIns="182880" bIns="146304" anchor="ctr">
              <a:noAutofit/>
            </a:bodyPr>
            <a:lstStyle/>
            <a:p>
              <a:pPr defTabSz="931863" fontAlgn="base">
                <a:lnSpc>
                  <a:spcPct val="90000"/>
                </a:lnSpc>
                <a:spcBef>
                  <a:spcPct val="20000"/>
                </a:spcBef>
                <a:spcAft>
                  <a:spcPct val="0"/>
                </a:spcAft>
                <a:buSzPct val="90000"/>
              </a:pPr>
              <a:r>
                <a:rPr lang="en-US" sz="4000" dirty="0">
                  <a:gradFill>
                    <a:gsLst>
                      <a:gs pos="1250">
                        <a:schemeClr val="tx1"/>
                      </a:gs>
                      <a:gs pos="100000">
                        <a:schemeClr val="tx1"/>
                      </a:gs>
                    </a:gsLst>
                    <a:lin ang="5400000" scaled="0"/>
                  </a:gradFill>
                  <a:latin typeface="+mj-lt"/>
                  <a:ea typeface="MS PGothic" pitchFamily="34" charset="-128"/>
                </a:rPr>
                <a:t>Azure Resource Manager</a:t>
              </a:r>
            </a:p>
          </p:txBody>
        </p:sp>
      </p:grpSp>
      <p:grpSp>
        <p:nvGrpSpPr>
          <p:cNvPr id="40" name="Group 39"/>
          <p:cNvGrpSpPr/>
          <p:nvPr/>
        </p:nvGrpSpPr>
        <p:grpSpPr>
          <a:xfrm>
            <a:off x="463334" y="4319269"/>
            <a:ext cx="6457316" cy="646331"/>
            <a:chOff x="463334" y="4851802"/>
            <a:chExt cx="6457316" cy="646331"/>
          </a:xfrm>
        </p:grpSpPr>
        <p:grpSp>
          <p:nvGrpSpPr>
            <p:cNvPr id="41" name="Group 40"/>
            <p:cNvGrpSpPr/>
            <p:nvPr/>
          </p:nvGrpSpPr>
          <p:grpSpPr>
            <a:xfrm>
              <a:off x="463334" y="4908267"/>
              <a:ext cx="536743" cy="533400"/>
              <a:chOff x="228600" y="1219200"/>
              <a:chExt cx="685800" cy="685800"/>
            </a:xfrm>
          </p:grpSpPr>
          <p:sp>
            <p:nvSpPr>
              <p:cNvPr id="4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4" name="Oval 4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42" name="Rectangle 41"/>
            <p:cNvSpPr/>
            <p:nvPr/>
          </p:nvSpPr>
          <p:spPr>
            <a:xfrm>
              <a:off x="1202866" y="4851802"/>
              <a:ext cx="5717784" cy="646331"/>
            </a:xfrm>
            <a:prstGeom prst="rect">
              <a:avLst/>
            </a:prstGeom>
          </p:spPr>
          <p:txBody>
            <a:bodyPr wrap="none" lIns="182880" tIns="146304" rIns="182880" bIns="146304" anchor="ctr">
              <a:noAutofit/>
            </a:bodyPr>
            <a:lstStyle/>
            <a:p>
              <a:pPr defTabSz="931863" fontAlgn="base">
                <a:lnSpc>
                  <a:spcPct val="90000"/>
                </a:lnSpc>
                <a:spcBef>
                  <a:spcPct val="20000"/>
                </a:spcBef>
                <a:spcAft>
                  <a:spcPct val="0"/>
                </a:spcAft>
                <a:buSzPct val="90000"/>
              </a:pPr>
              <a:r>
                <a:rPr lang="en-US" sz="4000" dirty="0">
                  <a:gradFill>
                    <a:gsLst>
                      <a:gs pos="1250">
                        <a:schemeClr val="tx1"/>
                      </a:gs>
                      <a:gs pos="100000">
                        <a:schemeClr val="tx1"/>
                      </a:gs>
                    </a:gsLst>
                    <a:lin ang="5400000" scaled="0"/>
                  </a:gradFill>
                  <a:latin typeface="+mj-lt"/>
                  <a:ea typeface="MS PGothic" pitchFamily="34" charset="-128"/>
                </a:rPr>
                <a:t>Resources</a:t>
              </a:r>
            </a:p>
          </p:txBody>
        </p:sp>
      </p:grpSp>
    </p:spTree>
    <p:extLst>
      <p:ext uri="{BB962C8B-B14F-4D97-AF65-F5344CB8AC3E}">
        <p14:creationId xmlns:p14="http://schemas.microsoft.com/office/powerpoint/2010/main" val="2967113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750" fill="hold"/>
                                        <p:tgtEl>
                                          <p:spTgt spid="36"/>
                                        </p:tgtEl>
                                        <p:attrNameLst>
                                          <p:attrName>ppt_x</p:attrName>
                                        </p:attrNameLst>
                                      </p:cBhvr>
                                      <p:tavLst>
                                        <p:tav tm="0">
                                          <p:val>
                                            <p:strVal val="0-#ppt_w/2"/>
                                          </p:val>
                                        </p:tav>
                                        <p:tav tm="100000">
                                          <p:val>
                                            <p:strVal val="#ppt_x"/>
                                          </p:val>
                                        </p:tav>
                                      </p:tavLst>
                                    </p:anim>
                                    <p:anim calcmode="lin" valueType="num">
                                      <p:cBhvr additive="base">
                                        <p:cTn id="16" dur="75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5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750" fill="hold"/>
                                        <p:tgtEl>
                                          <p:spTgt spid="40"/>
                                        </p:tgtEl>
                                        <p:attrNameLst>
                                          <p:attrName>ppt_x</p:attrName>
                                        </p:attrNameLst>
                                      </p:cBhvr>
                                      <p:tavLst>
                                        <p:tav tm="0">
                                          <p:val>
                                            <p:strVal val="0-#ppt_w/2"/>
                                          </p:val>
                                        </p:tav>
                                        <p:tav tm="100000">
                                          <p:val>
                                            <p:strVal val="#ppt_x"/>
                                          </p:val>
                                        </p:tav>
                                      </p:tavLst>
                                    </p:anim>
                                    <p:anim calcmode="lin" valueType="num">
                                      <p:cBhvr additive="base">
                                        <p:cTn id="24"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718" y="1471853"/>
            <a:ext cx="5501952" cy="2133600"/>
          </a:xfrm>
        </p:spPr>
        <p:txBody>
          <a:bodyPr/>
          <a:lstStyle/>
          <a:p>
            <a:r>
              <a:rPr lang="en-US" sz="6000" b="1" dirty="0">
                <a:solidFill>
                  <a:schemeClr val="accent5"/>
                </a:solidFill>
                <a:latin typeface="Segoe UI Semibold" panose="020B0702040204020203" pitchFamily="34" charset="0"/>
                <a:cs typeface="Segoe UI Semibold" panose="020B0702040204020203" pitchFamily="34" charset="0"/>
              </a:rPr>
              <a:t>N</a:t>
            </a:r>
            <a:r>
              <a:rPr lang="en-US" sz="6000" dirty="0">
                <a:solidFill>
                  <a:schemeClr val="accent5"/>
                </a:solidFill>
              </a:rPr>
              <a:t> family of</a:t>
            </a:r>
            <a:br>
              <a:rPr lang="en-US" sz="6000" dirty="0">
                <a:solidFill>
                  <a:schemeClr val="accent5"/>
                </a:solidFill>
              </a:rPr>
            </a:br>
            <a:r>
              <a:rPr lang="en-US" sz="6000" dirty="0">
                <a:solidFill>
                  <a:schemeClr val="accent5"/>
                </a:solidFill>
              </a:rPr>
              <a:t>virtual machines</a:t>
            </a:r>
          </a:p>
        </p:txBody>
      </p:sp>
      <p:sp>
        <p:nvSpPr>
          <p:cNvPr id="10" name="Content Placeholder 2"/>
          <p:cNvSpPr txBox="1">
            <a:spLocks/>
          </p:cNvSpPr>
          <p:nvPr/>
        </p:nvSpPr>
        <p:spPr>
          <a:xfrm>
            <a:off x="6375717" y="3567370"/>
            <a:ext cx="5677371" cy="2597634"/>
          </a:xfrm>
          <a:prstGeom prst="rect">
            <a:avLst/>
          </a:prstGeom>
          <a:no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defRPr/>
            </a:pPr>
            <a:r>
              <a:rPr lang="en-US" sz="3200" dirty="0">
                <a:solidFill>
                  <a:schemeClr val="tx1"/>
                </a:solidFill>
                <a:latin typeface="Segoe UI Light"/>
              </a:rPr>
              <a:t>First to offer NVIDIA M60 GPU </a:t>
            </a:r>
            <a:r>
              <a:rPr lang="en-US" sz="3200" dirty="0">
                <a:solidFill>
                  <a:schemeClr val="tx1"/>
                </a:solidFill>
              </a:rPr>
              <a:t>NVIDIA K80 for CUDA compute</a:t>
            </a:r>
          </a:p>
          <a:p>
            <a:pPr marL="0" indent="0">
              <a:buClr>
                <a:srgbClr val="FFFFFF"/>
              </a:buClr>
              <a:buNone/>
            </a:pPr>
            <a:r>
              <a:rPr lang="en-US" sz="3200" dirty="0">
                <a:solidFill>
                  <a:schemeClr val="tx1"/>
                </a:solidFill>
              </a:rPr>
              <a:t>RDMA for multi-machine multi-GPU workloads</a:t>
            </a:r>
            <a:endParaRPr kumimoji="0" lang="en-US" sz="3200" b="0" i="0" u="none" strike="noStrike" kern="1200" cap="none" spc="0" normalizeH="0" baseline="0" noProof="0" dirty="0">
              <a:ln>
                <a:noFill/>
              </a:ln>
              <a:solidFill>
                <a:schemeClr val="tx1"/>
              </a:solidFill>
              <a:effectLst/>
              <a:uLnTx/>
              <a:uFillTx/>
              <a:latin typeface="Segoe UI Light"/>
            </a:endParaRP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defRPr/>
            </a:pPr>
            <a:r>
              <a:rPr kumimoji="0" lang="en-US" sz="3200" b="0" i="0" u="none" strike="noStrike" kern="1200" cap="none" spc="0" normalizeH="0" baseline="0" noProof="0" dirty="0">
                <a:ln>
                  <a:noFill/>
                </a:ln>
                <a:solidFill>
                  <a:schemeClr val="tx1"/>
                </a:solidFill>
                <a:effectLst/>
                <a:uLnTx/>
                <a:uFillTx/>
                <a:latin typeface="Segoe UI Light"/>
              </a:rPr>
              <a:t>Validated ISV</a:t>
            </a:r>
            <a:r>
              <a:rPr kumimoji="0" lang="en-US" sz="3200" b="0" i="0" u="none" strike="noStrike" kern="1200" cap="none" spc="0" normalizeH="0" noProof="0" dirty="0">
                <a:ln>
                  <a:noFill/>
                </a:ln>
                <a:solidFill>
                  <a:schemeClr val="tx1"/>
                </a:solidFill>
                <a:effectLst/>
                <a:uLnTx/>
                <a:uFillTx/>
                <a:latin typeface="Segoe UI Light"/>
              </a:rPr>
              <a:t> applications</a:t>
            </a:r>
            <a:endParaRPr kumimoji="0" lang="en-US" sz="3200" b="0" i="0" u="none" strike="noStrike" kern="1200" cap="none" spc="0" normalizeH="0" baseline="0" noProof="0" dirty="0">
              <a:ln>
                <a:noFill/>
              </a:ln>
              <a:solidFill>
                <a:schemeClr val="tx1"/>
              </a:solidFill>
              <a:effectLst/>
              <a:uLnTx/>
              <a:uFillTx/>
              <a:latin typeface="Segoe UI Light"/>
            </a:endParaRPr>
          </a:p>
        </p:txBody>
      </p:sp>
      <p:cxnSp>
        <p:nvCxnSpPr>
          <p:cNvPr id="4" name="Straight Connector 3"/>
          <p:cNvCxnSpPr/>
          <p:nvPr/>
        </p:nvCxnSpPr>
        <p:spPr>
          <a:xfrm>
            <a:off x="6520651" y="3427037"/>
            <a:ext cx="5181600" cy="0"/>
          </a:xfrm>
          <a:prstGeom prst="line">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lum contrast="-20000"/>
          </a:blip>
          <a:stretch>
            <a:fillRect/>
          </a:stretch>
        </p:blipFill>
        <p:spPr>
          <a:xfrm>
            <a:off x="1048001" y="4503130"/>
            <a:ext cx="4480135" cy="1891163"/>
          </a:xfrm>
          <a:prstGeom prst="rect">
            <a:avLst/>
          </a:prstGeom>
        </p:spPr>
      </p:pic>
      <p:sp>
        <p:nvSpPr>
          <p:cNvPr id="18" name="AutoShape 3"/>
          <p:cNvSpPr>
            <a:spLocks noChangeAspect="1" noChangeArrowheads="1" noTextEdit="1"/>
          </p:cNvSpPr>
          <p:nvPr/>
        </p:nvSpPr>
        <p:spPr bwMode="auto">
          <a:xfrm>
            <a:off x="5500713" y="845531"/>
            <a:ext cx="4058309" cy="36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21" name="Rectangle 20"/>
          <p:cNvSpPr/>
          <p:nvPr/>
        </p:nvSpPr>
        <p:spPr>
          <a:xfrm>
            <a:off x="6495251" y="734519"/>
            <a:ext cx="3227037" cy="830997"/>
          </a:xfrm>
          <a:prstGeom prst="rect">
            <a:avLst/>
          </a:prstGeom>
        </p:spPr>
        <p:txBody>
          <a:bodyPr wrap="none">
            <a:spAutoFit/>
          </a:bodyPr>
          <a:lstStyle/>
          <a:p>
            <a:pPr marL="0" marR="0" lvl="0" indent="0" algn="l" defTabSz="931863"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72CC"/>
                </a:soli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Introducing</a:t>
            </a:r>
            <a:endParaRPr kumimoji="0" lang="en-US" sz="4800" b="0" i="0" u="none" strike="noStrike" kern="1200" cap="none" spc="0" normalizeH="0" baseline="0" noProof="0" dirty="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nvGrpSpPr>
          <p:cNvPr id="3" name="Group 2"/>
          <p:cNvGrpSpPr/>
          <p:nvPr/>
        </p:nvGrpSpPr>
        <p:grpSpPr>
          <a:xfrm>
            <a:off x="1281286" y="845531"/>
            <a:ext cx="4044008" cy="3721347"/>
            <a:chOff x="2971801" y="-3598688"/>
            <a:chExt cx="4044008" cy="3721347"/>
          </a:xfrm>
        </p:grpSpPr>
        <p:sp>
          <p:nvSpPr>
            <p:cNvPr id="14" name="Rectangle 13"/>
            <p:cNvSpPr/>
            <p:nvPr/>
          </p:nvSpPr>
          <p:spPr bwMode="auto">
            <a:xfrm>
              <a:off x="3028951" y="-3522488"/>
              <a:ext cx="3724274" cy="275670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7" name="Freeform 5"/>
            <p:cNvSpPr>
              <a:spLocks/>
            </p:cNvSpPr>
            <p:nvPr/>
          </p:nvSpPr>
          <p:spPr bwMode="auto">
            <a:xfrm>
              <a:off x="4138613" y="-2796200"/>
              <a:ext cx="2614612" cy="2030413"/>
            </a:xfrm>
            <a:custGeom>
              <a:avLst/>
              <a:gdLst>
                <a:gd name="T0" fmla="*/ 228 w 1647"/>
                <a:gd name="T1" fmla="*/ 0 h 1279"/>
                <a:gd name="T2" fmla="*/ 744 w 1647"/>
                <a:gd name="T3" fmla="*/ 515 h 1279"/>
                <a:gd name="T4" fmla="*/ 744 w 1647"/>
                <a:gd name="T5" fmla="*/ 33 h 1279"/>
                <a:gd name="T6" fmla="*/ 862 w 1647"/>
                <a:gd name="T7" fmla="*/ 0 h 1279"/>
                <a:gd name="T8" fmla="*/ 1647 w 1647"/>
                <a:gd name="T9" fmla="*/ 782 h 1279"/>
                <a:gd name="T10" fmla="*/ 1647 w 1647"/>
                <a:gd name="T11" fmla="*/ 1279 h 1279"/>
                <a:gd name="T12" fmla="*/ 321 w 1647"/>
                <a:gd name="T13" fmla="*/ 1279 h 1279"/>
                <a:gd name="T14" fmla="*/ 0 w 1647"/>
                <a:gd name="T15" fmla="*/ 956 h 1279"/>
                <a:gd name="T16" fmla="*/ 228 w 1647"/>
                <a:gd name="T17"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7" h="1279">
                  <a:moveTo>
                    <a:pt x="228" y="0"/>
                  </a:moveTo>
                  <a:lnTo>
                    <a:pt x="744" y="515"/>
                  </a:lnTo>
                  <a:lnTo>
                    <a:pt x="744" y="33"/>
                  </a:lnTo>
                  <a:lnTo>
                    <a:pt x="862" y="0"/>
                  </a:lnTo>
                  <a:lnTo>
                    <a:pt x="1647" y="782"/>
                  </a:lnTo>
                  <a:lnTo>
                    <a:pt x="1647" y="1279"/>
                  </a:lnTo>
                  <a:lnTo>
                    <a:pt x="321" y="1279"/>
                  </a:lnTo>
                  <a:lnTo>
                    <a:pt x="0" y="956"/>
                  </a:lnTo>
                  <a:lnTo>
                    <a:pt x="228" y="0"/>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23" name="TextBox 22"/>
            <p:cNvSpPr txBox="1"/>
            <p:nvPr/>
          </p:nvSpPr>
          <p:spPr>
            <a:xfrm>
              <a:off x="3795046" y="-3255168"/>
              <a:ext cx="2050882" cy="2594556"/>
            </a:xfrm>
            <a:prstGeom prst="rect">
              <a:avLst/>
            </a:prstGeom>
            <a:noFill/>
          </p:spPr>
          <p:txBody>
            <a:bodyPr wrap="none" lIns="182880" tIns="146304" rIns="182880" bIns="146304" rtlCol="0">
              <a:spAutoFit/>
            </a:bodyPr>
            <a:lstStyle/>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16600" b="1"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panose="020B0502040204020203" pitchFamily="34" charset="0"/>
                  <a:ea typeface="MS PGothic" panose="020B0600070205080204" pitchFamily="34" charset="-128"/>
                  <a:cs typeface="+mn-cs"/>
                </a:rPr>
                <a:t>N</a:t>
              </a:r>
            </a:p>
          </p:txBody>
        </p:sp>
        <p:pic>
          <p:nvPicPr>
            <p:cNvPr id="24" name="Picture 23"/>
            <p:cNvPicPr>
              <a:picLocks noChangeAspect="1"/>
            </p:cNvPicPr>
            <p:nvPr/>
          </p:nvPicPr>
          <p:blipFill>
            <a:blip r:embed="rId4"/>
            <a:stretch>
              <a:fillRect/>
            </a:stretch>
          </p:blipFill>
          <p:spPr>
            <a:xfrm>
              <a:off x="2971801" y="-3598688"/>
              <a:ext cx="4044008" cy="3721347"/>
            </a:xfrm>
            <a:prstGeom prst="rect">
              <a:avLst/>
            </a:prstGeom>
          </p:spPr>
        </p:pic>
      </p:grpSp>
    </p:spTree>
    <p:extLst>
      <p:ext uri="{BB962C8B-B14F-4D97-AF65-F5344CB8AC3E}">
        <p14:creationId xmlns:p14="http://schemas.microsoft.com/office/powerpoint/2010/main" val="4224472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it-IT" sz="6000" b="0" i="0" u="none" strike="noStrike" kern="1200" cap="none" spc="-100" normalizeH="0" baseline="0" noProof="0" dirty="0">
              <a:ln w="3175">
                <a:noFill/>
              </a:ln>
              <a:solidFill>
                <a:srgbClr val="505050"/>
              </a:solidFill>
              <a:effectLst/>
              <a:uLnTx/>
              <a:uFillTx/>
              <a:latin typeface="Segoe UI Light"/>
              <a:ea typeface="MS PGothic" pitchFamily="34" charset="-128"/>
              <a:cs typeface="Segoe UI" pitchFamily="34" charset="0"/>
            </a:endParaRPr>
          </a:p>
        </p:txBody>
      </p:sp>
      <p:sp>
        <p:nvSpPr>
          <p:cNvPr id="4" name="Title 3"/>
          <p:cNvSpPr>
            <a:spLocks noGrp="1"/>
          </p:cNvSpPr>
          <p:nvPr>
            <p:ph type="title"/>
          </p:nvPr>
        </p:nvSpPr>
        <p:spPr/>
        <p:txBody>
          <a:bodyPr/>
          <a:lstStyle/>
          <a:p>
            <a:r>
              <a:rPr lang="en-US" sz="7200" dirty="0">
                <a:gradFill>
                  <a:gsLst>
                    <a:gs pos="11881">
                      <a:schemeClr val="accent2"/>
                    </a:gs>
                    <a:gs pos="40594">
                      <a:schemeClr val="accent2"/>
                    </a:gs>
                  </a:gsLst>
                  <a:lin ang="5400000" scaled="0"/>
                </a:gradFill>
              </a:rPr>
              <a:t>Lab</a:t>
            </a:r>
            <a:br>
              <a:rPr lang="en-US" dirty="0">
                <a:solidFill>
                  <a:schemeClr val="accent2"/>
                </a:solidFill>
              </a:rPr>
            </a:br>
            <a:r>
              <a:rPr lang="en-US" sz="4800" dirty="0">
                <a:gradFill>
                  <a:gsLst>
                    <a:gs pos="11881">
                      <a:schemeClr val="accent2"/>
                    </a:gs>
                    <a:gs pos="40594">
                      <a:schemeClr val="accent2"/>
                    </a:gs>
                  </a:gsLst>
                  <a:lin ang="5400000" scaled="0"/>
                </a:gradFill>
              </a:rPr>
              <a:t>Azure Compute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14056384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Premium storage</a:t>
            </a:r>
          </a:p>
        </p:txBody>
      </p:sp>
      <p:sp>
        <p:nvSpPr>
          <p:cNvPr id="3" name="Text Placeholder 2"/>
          <p:cNvSpPr>
            <a:spLocks noGrp="1"/>
          </p:cNvSpPr>
          <p:nvPr>
            <p:ph type="body" sz="quarter" idx="10"/>
          </p:nvPr>
        </p:nvSpPr>
        <p:spPr>
          <a:xfrm>
            <a:off x="274638" y="1668463"/>
            <a:ext cx="5969566" cy="3896451"/>
          </a:xfrm>
        </p:spPr>
        <p:txBody>
          <a:bodyPr vert="horz" wrap="square" lIns="146304" tIns="91440" rIns="146304" bIns="91440" rtlCol="0">
            <a:spAutoFit/>
          </a:bodyPr>
          <a:lstStyle/>
          <a:p>
            <a:pPr>
              <a:spcBef>
                <a:spcPts val="1800"/>
              </a:spcBef>
              <a:spcAft>
                <a:spcPts val="0"/>
              </a:spcAft>
            </a:pPr>
            <a:r>
              <a:rPr lang="en-US" sz="2400" dirty="0">
                <a:latin typeface="+mn-lt"/>
              </a:rPr>
              <a:t>High bandwidth with low latency</a:t>
            </a:r>
          </a:p>
          <a:p>
            <a:pPr>
              <a:spcBef>
                <a:spcPts val="1800"/>
              </a:spcBef>
              <a:spcAft>
                <a:spcPts val="0"/>
              </a:spcAft>
            </a:pPr>
            <a:r>
              <a:rPr lang="en-US" sz="2400" dirty="0">
                <a:latin typeface="+mn-lt"/>
              </a:rPr>
              <a:t>Up to </a:t>
            </a:r>
            <a:r>
              <a:rPr lang="en-US" sz="2400" b="1" dirty="0">
                <a:latin typeface="+mn-lt"/>
              </a:rPr>
              <a:t>64TB </a:t>
            </a:r>
            <a:r>
              <a:rPr lang="en-US" sz="2400" dirty="0">
                <a:latin typeface="+mn-lt"/>
              </a:rPr>
              <a:t>storage per VM</a:t>
            </a:r>
          </a:p>
          <a:p>
            <a:pPr>
              <a:spcBef>
                <a:spcPts val="1800"/>
              </a:spcBef>
              <a:spcAft>
                <a:spcPts val="0"/>
              </a:spcAft>
            </a:pPr>
            <a:r>
              <a:rPr lang="en-US" sz="2400" dirty="0">
                <a:latin typeface="+mn-lt"/>
              </a:rPr>
              <a:t>Up to 80,000 IOPS per VM</a:t>
            </a:r>
          </a:p>
          <a:p>
            <a:pPr>
              <a:spcBef>
                <a:spcPts val="1800"/>
              </a:spcBef>
              <a:spcAft>
                <a:spcPts val="0"/>
              </a:spcAft>
            </a:pPr>
            <a:r>
              <a:rPr lang="en-US" sz="2400" dirty="0">
                <a:latin typeface="+mn-lt"/>
              </a:rPr>
              <a:t>Up to 5,000 IOPS per disk</a:t>
            </a:r>
          </a:p>
          <a:p>
            <a:pPr>
              <a:spcBef>
                <a:spcPts val="1800"/>
              </a:spcBef>
              <a:spcAft>
                <a:spcPts val="0"/>
              </a:spcAft>
            </a:pPr>
            <a:r>
              <a:rPr lang="en-US" sz="2400" dirty="0">
                <a:latin typeface="+mn-lt"/>
              </a:rPr>
              <a:t>Up to 2,000M</a:t>
            </a:r>
            <a:r>
              <a:rPr lang="en-US" sz="2400" u="sng" dirty="0">
                <a:latin typeface="+mn-lt"/>
              </a:rPr>
              <a:t>B</a:t>
            </a:r>
            <a:r>
              <a:rPr lang="en-US" sz="2400" dirty="0">
                <a:latin typeface="+mn-lt"/>
              </a:rPr>
              <a:t> per sec bandwidth per VM</a:t>
            </a:r>
            <a:endParaRPr lang="en-US" sz="2400" u="sng" dirty="0">
              <a:latin typeface="+mn-lt"/>
            </a:endParaRPr>
          </a:p>
          <a:p>
            <a:pPr>
              <a:spcBef>
                <a:spcPts val="1800"/>
              </a:spcBef>
              <a:spcAft>
                <a:spcPts val="0"/>
              </a:spcAft>
            </a:pPr>
            <a:r>
              <a:rPr lang="en-US" sz="2400" dirty="0">
                <a:latin typeface="+mn-lt"/>
              </a:rPr>
              <a:t>~5 </a:t>
            </a:r>
            <a:r>
              <a:rPr lang="en-US" sz="2400" dirty="0" err="1">
                <a:latin typeface="+mn-lt"/>
              </a:rPr>
              <a:t>ms</a:t>
            </a:r>
            <a:r>
              <a:rPr lang="en-US" sz="2400" dirty="0">
                <a:latin typeface="+mn-lt"/>
              </a:rPr>
              <a:t> read/write (no cache)</a:t>
            </a:r>
          </a:p>
          <a:p>
            <a:pPr>
              <a:spcBef>
                <a:spcPts val="1800"/>
              </a:spcBef>
              <a:spcAft>
                <a:spcPts val="0"/>
              </a:spcAft>
            </a:pPr>
            <a:r>
              <a:rPr lang="en-US" sz="2400" dirty="0">
                <a:latin typeface="+mn-lt"/>
              </a:rPr>
              <a:t>Less than 1 </a:t>
            </a:r>
            <a:r>
              <a:rPr lang="en-US" sz="2400" dirty="0" err="1">
                <a:latin typeface="+mn-lt"/>
              </a:rPr>
              <a:t>ms</a:t>
            </a:r>
            <a:r>
              <a:rPr lang="en-US" sz="2400" dirty="0">
                <a:latin typeface="+mn-lt"/>
              </a:rPr>
              <a:t> read latency (cache)</a:t>
            </a:r>
          </a:p>
        </p:txBody>
      </p:sp>
      <p:sp>
        <p:nvSpPr>
          <p:cNvPr id="10" name="Rectangle 9"/>
          <p:cNvSpPr/>
          <p:nvPr/>
        </p:nvSpPr>
        <p:spPr bwMode="auto">
          <a:xfrm>
            <a:off x="6777672" y="1217968"/>
            <a:ext cx="4652782" cy="517065"/>
          </a:xfrm>
          <a:prstGeom prst="rect">
            <a:avLst/>
          </a:prstGeom>
          <a:solidFill>
            <a:schemeClr val="bg1">
              <a:lumMod val="95000"/>
            </a:schemeClr>
          </a:solidFill>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400" dirty="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Virtual machine</a:t>
            </a:r>
          </a:p>
        </p:txBody>
      </p:sp>
      <p:sp>
        <p:nvSpPr>
          <p:cNvPr id="11" name="Flowchart: Magnetic Disk 10"/>
          <p:cNvSpPr/>
          <p:nvPr/>
        </p:nvSpPr>
        <p:spPr bwMode="auto">
          <a:xfrm>
            <a:off x="7099563" y="2009117"/>
            <a:ext cx="838200" cy="873840"/>
          </a:xfrm>
          <a:prstGeom prst="flowChartMagneticDisk">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err="1">
                <a:gradFill>
                  <a:gsLst>
                    <a:gs pos="74336">
                      <a:schemeClr val="bg1"/>
                    </a:gs>
                    <a:gs pos="49000">
                      <a:schemeClr val="bg1"/>
                    </a:gs>
                  </a:gsLst>
                  <a:lin ang="5400000" scaled="0"/>
                </a:gradFill>
                <a:ea typeface="Segoe UI" pitchFamily="34" charset="0"/>
                <a:cs typeface="Segoe UI" pitchFamily="34" charset="0"/>
              </a:rPr>
              <a:t>Uncached</a:t>
            </a:r>
            <a:endParaRPr lang="en-US" sz="1400" dirty="0">
              <a:gradFill>
                <a:gsLst>
                  <a:gs pos="74336">
                    <a:schemeClr val="bg1"/>
                  </a:gs>
                  <a:gs pos="49000">
                    <a:schemeClr val="bg1"/>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1400" dirty="0">
                <a:gradFill>
                  <a:gsLst>
                    <a:gs pos="74336">
                      <a:schemeClr val="bg1"/>
                    </a:gs>
                    <a:gs pos="49000">
                      <a:schemeClr val="bg1"/>
                    </a:gs>
                  </a:gsLst>
                  <a:lin ang="5400000" scaled="0"/>
                </a:gradFill>
                <a:ea typeface="Segoe UI" pitchFamily="34" charset="0"/>
                <a:cs typeface="Segoe UI" pitchFamily="34" charset="0"/>
              </a:rPr>
              <a:t>disk</a:t>
            </a:r>
          </a:p>
        </p:txBody>
      </p:sp>
      <p:sp>
        <p:nvSpPr>
          <p:cNvPr id="12" name="Flowchart: Magnetic Disk 11"/>
          <p:cNvSpPr/>
          <p:nvPr/>
        </p:nvSpPr>
        <p:spPr bwMode="auto">
          <a:xfrm>
            <a:off x="8647947" y="2009117"/>
            <a:ext cx="838200" cy="873840"/>
          </a:xfrm>
          <a:prstGeom prst="flowChartMagneticDisk">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74336">
                      <a:schemeClr val="bg1"/>
                    </a:gs>
                    <a:gs pos="49000">
                      <a:schemeClr val="bg1"/>
                    </a:gs>
                  </a:gsLst>
                  <a:lin ang="5400000" scaled="0"/>
                </a:gradFill>
                <a:ea typeface="Segoe UI" pitchFamily="34" charset="0"/>
                <a:cs typeface="Segoe UI" pitchFamily="34" charset="0"/>
              </a:rPr>
              <a:t>Cached</a:t>
            </a:r>
          </a:p>
          <a:p>
            <a:pPr algn="ctr" defTabSz="932472" fontAlgn="base">
              <a:lnSpc>
                <a:spcPct val="90000"/>
              </a:lnSpc>
              <a:spcBef>
                <a:spcPct val="0"/>
              </a:spcBef>
              <a:spcAft>
                <a:spcPct val="0"/>
              </a:spcAft>
            </a:pPr>
            <a:r>
              <a:rPr lang="en-US" sz="1400" dirty="0">
                <a:gradFill>
                  <a:gsLst>
                    <a:gs pos="74336">
                      <a:schemeClr val="bg1"/>
                    </a:gs>
                    <a:gs pos="49000">
                      <a:schemeClr val="bg1"/>
                    </a:gs>
                  </a:gsLst>
                  <a:lin ang="5400000" scaled="0"/>
                </a:gradFill>
                <a:ea typeface="Segoe UI" pitchFamily="34" charset="0"/>
                <a:cs typeface="Segoe UI" pitchFamily="34" charset="0"/>
              </a:rPr>
              <a:t>disk</a:t>
            </a:r>
          </a:p>
        </p:txBody>
      </p:sp>
      <p:sp>
        <p:nvSpPr>
          <p:cNvPr id="13" name="Flowchart: Magnetic Disk 12"/>
          <p:cNvSpPr/>
          <p:nvPr/>
        </p:nvSpPr>
        <p:spPr bwMode="auto">
          <a:xfrm>
            <a:off x="10538171" y="2009117"/>
            <a:ext cx="838200" cy="873840"/>
          </a:xfrm>
          <a:prstGeom prst="flowChartMagneticDisk">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74336">
                      <a:schemeClr val="bg1"/>
                    </a:gs>
                    <a:gs pos="49000">
                      <a:schemeClr val="bg1"/>
                    </a:gs>
                  </a:gsLst>
                  <a:lin ang="5400000" scaled="0"/>
                </a:gradFill>
                <a:ea typeface="Segoe UI" pitchFamily="34" charset="0"/>
                <a:cs typeface="Segoe UI" pitchFamily="34" charset="0"/>
              </a:rPr>
              <a:t>Local</a:t>
            </a:r>
          </a:p>
          <a:p>
            <a:pPr algn="ctr" defTabSz="932472" fontAlgn="base">
              <a:lnSpc>
                <a:spcPct val="90000"/>
              </a:lnSpc>
              <a:spcBef>
                <a:spcPct val="0"/>
              </a:spcBef>
              <a:spcAft>
                <a:spcPct val="0"/>
              </a:spcAft>
            </a:pPr>
            <a:r>
              <a:rPr lang="en-US" sz="1400" dirty="0">
                <a:gradFill>
                  <a:gsLst>
                    <a:gs pos="74336">
                      <a:schemeClr val="bg1"/>
                    </a:gs>
                    <a:gs pos="49000">
                      <a:schemeClr val="bg1"/>
                    </a:gs>
                  </a:gsLst>
                  <a:lin ang="5400000" scaled="0"/>
                </a:gradFill>
                <a:ea typeface="Segoe UI" pitchFamily="34" charset="0"/>
                <a:cs typeface="Segoe UI" pitchFamily="34" charset="0"/>
              </a:rPr>
              <a:t>disk</a:t>
            </a:r>
          </a:p>
        </p:txBody>
      </p:sp>
      <p:sp>
        <p:nvSpPr>
          <p:cNvPr id="14" name="Rectangle 13"/>
          <p:cNvSpPr/>
          <p:nvPr/>
        </p:nvSpPr>
        <p:spPr bwMode="auto">
          <a:xfrm>
            <a:off x="6777672" y="3118933"/>
            <a:ext cx="1481982" cy="538045"/>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rPr>
              <a:t>Disk provisioning</a:t>
            </a:r>
          </a:p>
        </p:txBody>
      </p:sp>
      <p:sp>
        <p:nvSpPr>
          <p:cNvPr id="15" name="Rectangle 14"/>
          <p:cNvSpPr/>
          <p:nvPr/>
        </p:nvSpPr>
        <p:spPr bwMode="auto">
          <a:xfrm>
            <a:off x="8329014" y="3118933"/>
            <a:ext cx="1481982" cy="538045"/>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rPr>
              <a:t>Disk provisioning</a:t>
            </a:r>
          </a:p>
        </p:txBody>
      </p:sp>
      <p:sp>
        <p:nvSpPr>
          <p:cNvPr id="16" name="Rectangle 15"/>
          <p:cNvSpPr/>
          <p:nvPr/>
        </p:nvSpPr>
        <p:spPr bwMode="auto">
          <a:xfrm>
            <a:off x="8329014" y="3989648"/>
            <a:ext cx="3101440" cy="365760"/>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rPr>
              <a:t>SSD provisioning</a:t>
            </a:r>
          </a:p>
        </p:txBody>
      </p:sp>
      <p:sp>
        <p:nvSpPr>
          <p:cNvPr id="19" name="Rectangle 18"/>
          <p:cNvSpPr/>
          <p:nvPr/>
        </p:nvSpPr>
        <p:spPr bwMode="auto">
          <a:xfrm>
            <a:off x="6787755" y="4980105"/>
            <a:ext cx="3101440" cy="365760"/>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250">
                      <a:schemeClr val="tx1"/>
                    </a:gs>
                    <a:gs pos="99000">
                      <a:schemeClr val="tx1"/>
                    </a:gs>
                  </a:gsLst>
                  <a:lin ang="5400000" scaled="0"/>
                </a:gradFill>
                <a:ea typeface="MS PGothic" pitchFamily="34" charset="-128"/>
                <a:cs typeface="Segoe UI Semibold" panose="020B0702040204020203" pitchFamily="34" charset="0"/>
              </a:rPr>
              <a:t>VM/network provisioning</a:t>
            </a:r>
          </a:p>
        </p:txBody>
      </p:sp>
      <p:sp>
        <p:nvSpPr>
          <p:cNvPr id="20" name="Rectangle 19"/>
          <p:cNvSpPr/>
          <p:nvPr/>
        </p:nvSpPr>
        <p:spPr bwMode="auto">
          <a:xfrm>
            <a:off x="10184767" y="4980106"/>
            <a:ext cx="1511933" cy="365760"/>
          </a:xfrm>
          <a:prstGeom prst="rect">
            <a:avLst/>
          </a:prstGeom>
          <a:solidFill>
            <a:schemeClr val="accent1"/>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rPr>
              <a:t>Server SSD</a:t>
            </a:r>
          </a:p>
        </p:txBody>
      </p:sp>
      <p:cxnSp>
        <p:nvCxnSpPr>
          <p:cNvPr id="24" name="Straight Arrow Connector 23"/>
          <p:cNvCxnSpPr/>
          <p:nvPr/>
        </p:nvCxnSpPr>
        <p:spPr>
          <a:xfrm>
            <a:off x="7490171" y="3668485"/>
            <a:ext cx="0" cy="1311621"/>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059754" y="3657599"/>
            <a:ext cx="0" cy="33205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66192" y="4358367"/>
            <a:ext cx="0" cy="621739"/>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700096" y="4348842"/>
            <a:ext cx="0" cy="635454"/>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955386" y="2867398"/>
            <a:ext cx="0" cy="2112136"/>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78796" y="4348493"/>
            <a:ext cx="1207703"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Cache hit</a:t>
            </a:r>
          </a:p>
        </p:txBody>
      </p:sp>
      <p:sp>
        <p:nvSpPr>
          <p:cNvPr id="33" name="TextBox 32"/>
          <p:cNvSpPr txBox="1"/>
          <p:nvPr/>
        </p:nvSpPr>
        <p:spPr>
          <a:xfrm>
            <a:off x="7785744" y="4357650"/>
            <a:ext cx="1372812" cy="517065"/>
          </a:xfrm>
          <a:prstGeom prst="rect">
            <a:avLst/>
          </a:prstGeom>
          <a:noFill/>
        </p:spPr>
        <p:txBody>
          <a:bodyPr wrap="none" lIns="182880" tIns="146304" rIns="182880" bIns="146304" rtlCol="0">
            <a:spAutoFit/>
          </a:bodyPr>
          <a:lstStyle>
            <a:defPPr>
              <a:defRPr lang="en-US"/>
            </a:defPPr>
            <a:lvl1pPr>
              <a:lnSpc>
                <a:spcPct val="90000"/>
              </a:lnSpc>
              <a:spcAft>
                <a:spcPts val="600"/>
              </a:spcAft>
              <a:defRPr sz="1600">
                <a:gradFill>
                  <a:gsLst>
                    <a:gs pos="2917">
                      <a:schemeClr val="tx1"/>
                    </a:gs>
                    <a:gs pos="30000">
                      <a:schemeClr val="tx1"/>
                    </a:gs>
                  </a:gsLst>
                  <a:lin ang="5400000" scaled="0"/>
                </a:gradFill>
              </a:defRPr>
            </a:lvl1pPr>
          </a:lstStyle>
          <a:p>
            <a:r>
              <a:rPr lang="en-US" dirty="0"/>
              <a:t>Cache miss</a:t>
            </a:r>
          </a:p>
        </p:txBody>
      </p:sp>
      <p:cxnSp>
        <p:nvCxnSpPr>
          <p:cNvPr id="35" name="Straight Arrow Connector 34"/>
          <p:cNvCxnSpPr/>
          <p:nvPr/>
        </p:nvCxnSpPr>
        <p:spPr>
          <a:xfrm>
            <a:off x="7518663" y="1751068"/>
            <a:ext cx="0" cy="27432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067047" y="1751068"/>
            <a:ext cx="0" cy="27432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964754" y="1751068"/>
            <a:ext cx="0" cy="274320"/>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518663" y="2867398"/>
            <a:ext cx="0" cy="256032"/>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067047" y="2867398"/>
            <a:ext cx="0" cy="256032"/>
          </a:xfrm>
          <a:prstGeom prst="straightConnector1">
            <a:avLst/>
          </a:prstGeom>
          <a:ln w="22225">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60772" y="5490255"/>
            <a:ext cx="2039686" cy="1097900"/>
            <a:chOff x="10160669" y="4896727"/>
            <a:chExt cx="2997453" cy="1613435"/>
          </a:xfrm>
        </p:grpSpPr>
        <p:sp>
          <p:nvSpPr>
            <p:cNvPr id="31" name="Freeform 33"/>
            <p:cNvSpPr>
              <a:spLocks/>
            </p:cNvSpPr>
            <p:nvPr/>
          </p:nvSpPr>
          <p:spPr bwMode="auto">
            <a:xfrm flipH="1">
              <a:off x="10244944" y="4896727"/>
              <a:ext cx="2913178" cy="161343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p:spPr>
          <p:txBody>
            <a:bodyPr vert="horz" wrap="square" lIns="146304" tIns="91440" rIns="146304" bIns="91440" rtlCol="0">
              <a:noAutofit/>
            </a:bodyPr>
            <a:lstStyle/>
            <a:p>
              <a:pPr algn="ctr" defTabSz="931863" fontAlgn="base">
                <a:lnSpc>
                  <a:spcPct val="90000"/>
                </a:lnSpc>
                <a:spcBef>
                  <a:spcPct val="20000"/>
                </a:spcBef>
                <a:spcAft>
                  <a:spcPct val="0"/>
                </a:spcAft>
                <a:buSzPct val="90000"/>
                <a:buFont typeface="Arial" pitchFamily="34" charset="0"/>
                <a:buNone/>
              </a:pPr>
              <a:endParaRPr lang="en-US" sz="1400">
                <a:gradFill>
                  <a:gsLst>
                    <a:gs pos="15929">
                      <a:schemeClr val="bg1"/>
                    </a:gs>
                    <a:gs pos="48000">
                      <a:schemeClr val="bg1"/>
                    </a:gs>
                  </a:gsLst>
                  <a:lin ang="5400000" scaled="0"/>
                </a:gradFill>
                <a:ea typeface="MS PGothic" pitchFamily="34" charset="-128"/>
                <a:cs typeface="Segoe UI Semibold" panose="020B0702040204020203" pitchFamily="34" charset="0"/>
              </a:endParaRPr>
            </a:p>
          </p:txBody>
        </p:sp>
        <p:sp>
          <p:nvSpPr>
            <p:cNvPr id="18" name="Rectangle 17"/>
            <p:cNvSpPr/>
            <p:nvPr/>
          </p:nvSpPr>
          <p:spPr bwMode="auto">
            <a:xfrm>
              <a:off x="10160669" y="5560522"/>
              <a:ext cx="2937639" cy="888540"/>
            </a:xfrm>
            <a:prstGeom prst="rect">
              <a:avLst/>
            </a:prstGeom>
            <a:noFill/>
          </p:spPr>
          <p:txBody>
            <a:bodyPr vert="horz" wrap="square" lIns="146304" tIns="91440" rIns="146304" bIns="91440" rtlCol="0">
              <a:noAutofit/>
            </a:bodyPr>
            <a:lstStyle/>
            <a:p>
              <a:pPr algn="ctr" defTabSz="931863" fontAlgn="base">
                <a:lnSpc>
                  <a:spcPct val="90000"/>
                </a:lnSpc>
                <a:spcBef>
                  <a:spcPct val="20000"/>
                </a:spcBef>
                <a:spcAft>
                  <a:spcPct val="0"/>
                </a:spcAft>
                <a:buSzPct val="90000"/>
                <a:buFont typeface="Arial" pitchFamily="34" charset="0"/>
                <a:buNone/>
              </a:pPr>
              <a:r>
                <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rPr>
                <a:t>Premium storage </a:t>
              </a:r>
              <a:br>
                <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rPr>
              </a:br>
              <a:r>
                <a:rPr lang="en-US" sz="1400" dirty="0">
                  <a:gradFill>
                    <a:gsLst>
                      <a:gs pos="15929">
                        <a:schemeClr val="bg1"/>
                      </a:gs>
                      <a:gs pos="48000">
                        <a:schemeClr val="bg1"/>
                      </a:gs>
                    </a:gsLst>
                    <a:lin ang="5400000" scaled="0"/>
                  </a:gradFill>
                  <a:ea typeface="MS PGothic" pitchFamily="34" charset="-128"/>
                  <a:cs typeface="Segoe UI Semibold" panose="020B0702040204020203" pitchFamily="34" charset="0"/>
                </a:rPr>
                <a:t>blobs</a:t>
              </a:r>
            </a:p>
          </p:txBody>
        </p:sp>
      </p:grpSp>
    </p:spTree>
    <p:extLst>
      <p:ext uri="{BB962C8B-B14F-4D97-AF65-F5344CB8AC3E}">
        <p14:creationId xmlns:p14="http://schemas.microsoft.com/office/powerpoint/2010/main" val="532717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750"/>
                                        <p:tgtEl>
                                          <p:spTgt spid="14"/>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childTnLst>
                                </p:cTn>
                              </p:par>
                            </p:childTnLst>
                          </p:cTn>
                        </p:par>
                        <p:par>
                          <p:cTn id="32" fill="hold">
                            <p:stCondLst>
                              <p:cond delay="425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5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500"/>
                                        <p:tgtEl>
                                          <p:spTgt spid="3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up)">
                                      <p:cBhvr>
                                        <p:cTn id="48" dur="250"/>
                                        <p:tgtEl>
                                          <p:spTgt spid="40"/>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175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250"/>
                                        <p:tgtEl>
                                          <p:spTgt spid="25"/>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22" presetClass="entr" presetSubtype="1" fill="hold" nodeType="withEffect">
                                  <p:stCondLst>
                                    <p:cond delay="25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250"/>
                                        <p:tgtEl>
                                          <p:spTgt spid="28"/>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childTnLst>
                          </p:cTn>
                        </p:par>
                        <p:par>
                          <p:cTn id="77" fill="hold">
                            <p:stCondLst>
                              <p:cond delay="500"/>
                            </p:stCondLst>
                            <p:childTnLst>
                              <p:par>
                                <p:cTn id="78" presetID="10" presetClass="entr" presetSubtype="0" fill="hold" grpId="1"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750"/>
                                        <p:tgtEl>
                                          <p:spTgt spid="12"/>
                                        </p:tgtEl>
                                      </p:cBhvr>
                                    </p:animEffect>
                                  </p:childTnLst>
                                </p:cTn>
                              </p:par>
                            </p:childTnLst>
                          </p:cTn>
                        </p:par>
                        <p:par>
                          <p:cTn id="81" fill="hold">
                            <p:stCondLst>
                              <p:cond delay="1250"/>
                            </p:stCondLst>
                            <p:childTnLst>
                              <p:par>
                                <p:cTn id="82" presetID="22" presetClass="entr" presetSubtype="4"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1750"/>
                            </p:stCondLst>
                            <p:childTnLst>
                              <p:par>
                                <p:cTn id="86" presetID="10" presetClass="entr" presetSubtype="0" fill="hold" grpId="1"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750"/>
                                        <p:tgtEl>
                                          <p:spTgt spid="15"/>
                                        </p:tgtEl>
                                      </p:cBhvr>
                                    </p:animEffect>
                                  </p:childTnLst>
                                </p:cTn>
                              </p:par>
                            </p:childTnLst>
                          </p:cTn>
                        </p:par>
                        <p:par>
                          <p:cTn id="89" fill="hold">
                            <p:stCondLst>
                              <p:cond delay="2500"/>
                            </p:stCondLst>
                            <p:childTnLst>
                              <p:par>
                                <p:cTn id="90" presetID="22" presetClass="entr" presetSubtype="4"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down)">
                                      <p:cBhvr>
                                        <p:cTn id="92" dur="500"/>
                                        <p:tgtEl>
                                          <p:spTgt spid="25"/>
                                        </p:tgtEl>
                                      </p:cBhvr>
                                    </p:animEffect>
                                  </p:childTnLst>
                                </p:cTn>
                              </p:par>
                            </p:childTnLst>
                          </p:cTn>
                        </p:par>
                        <p:par>
                          <p:cTn id="93" fill="hold">
                            <p:stCondLst>
                              <p:cond delay="3000"/>
                            </p:stCondLst>
                            <p:childTnLst>
                              <p:par>
                                <p:cTn id="94" presetID="10" presetClass="entr" presetSubtype="0" fill="hold" grpId="1"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750"/>
                                        <p:tgtEl>
                                          <p:spTgt spid="16"/>
                                        </p:tgtEl>
                                      </p:cBhvr>
                                    </p:animEffect>
                                  </p:childTnLst>
                                </p:cTn>
                              </p:par>
                            </p:childTnLst>
                          </p:cTn>
                        </p:par>
                        <p:par>
                          <p:cTn id="97" fill="hold">
                            <p:stCondLst>
                              <p:cond delay="3750"/>
                            </p:stCondLst>
                            <p:childTnLst>
                              <p:par>
                                <p:cTn id="98" presetID="10" presetClass="entr" presetSubtype="0"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par>
                                <p:cTn id="101" presetID="22" presetClass="entr" presetSubtype="4" fill="hold" nodeType="withEffect">
                                  <p:stCondLst>
                                    <p:cond delay="250"/>
                                  </p:stCondLst>
                                  <p:childTnLst>
                                    <p:set>
                                      <p:cBhvr>
                                        <p:cTn id="102" dur="1" fill="hold">
                                          <p:stCondLst>
                                            <p:cond delay="0"/>
                                          </p:stCondLst>
                                        </p:cTn>
                                        <p:tgtEl>
                                          <p:spTgt spid="27"/>
                                        </p:tgtEl>
                                        <p:attrNameLst>
                                          <p:attrName>style.visibility</p:attrName>
                                        </p:attrNameLst>
                                      </p:cBhvr>
                                      <p:to>
                                        <p:strVal val="visible"/>
                                      </p:to>
                                    </p:set>
                                    <p:animEffect transition="in" filter="wipe(down)">
                                      <p:cBhvr>
                                        <p:cTn id="103" dur="500"/>
                                        <p:tgtEl>
                                          <p:spTgt spid="27"/>
                                        </p:tgtEl>
                                      </p:cBhvr>
                                    </p:animEffect>
                                  </p:childTnLst>
                                </p:cTn>
                              </p:par>
                            </p:childTnLst>
                          </p:cTn>
                        </p:par>
                        <p:par>
                          <p:cTn id="104" fill="hold">
                            <p:stCondLst>
                              <p:cond delay="4500"/>
                            </p:stCondLst>
                            <p:childTnLst>
                              <p:par>
                                <p:cTn id="105" presetID="10" presetClass="entr" presetSubtype="0" fill="hold" grpId="1"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750"/>
                                        <p:tgtEl>
                                          <p:spTgt spid="19"/>
                                        </p:tgtEl>
                                      </p:cBhvr>
                                    </p:animEffect>
                                  </p:childTnLst>
                                </p:cTn>
                              </p:par>
                            </p:childTnLst>
                          </p:cTn>
                        </p:par>
                        <p:par>
                          <p:cTn id="108" fill="hold">
                            <p:stCondLst>
                              <p:cond delay="5250"/>
                            </p:stCondLst>
                            <p:childTnLst>
                              <p:par>
                                <p:cTn id="109" presetID="10"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500"/>
                                        <p:tgtEl>
                                          <p:spTgt spid="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up)">
                                      <p:cBhvr>
                                        <p:cTn id="116" dur="500"/>
                                        <p:tgtEl>
                                          <p:spTgt spid="38"/>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500"/>
                                        <p:tgtEl>
                                          <p:spTgt spid="13"/>
                                        </p:tgtEl>
                                      </p:cBhvr>
                                    </p:animEffect>
                                  </p:childTnLst>
                                </p:cTn>
                              </p:par>
                            </p:childTnLst>
                          </p:cTn>
                        </p:par>
                        <p:par>
                          <p:cTn id="121" fill="hold">
                            <p:stCondLst>
                              <p:cond delay="1000"/>
                            </p:stCondLst>
                            <p:childTnLst>
                              <p:par>
                                <p:cTn id="122" presetID="22" presetClass="entr" presetSubtype="1" fill="hold"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wipe(up)">
                                      <p:cBhvr>
                                        <p:cTn id="124" dur="500"/>
                                        <p:tgtEl>
                                          <p:spTgt spid="30"/>
                                        </p:tgtEl>
                                      </p:cBhvr>
                                    </p:animEffect>
                                  </p:childTnLst>
                                </p:cTn>
                              </p:par>
                            </p:childTnLst>
                          </p:cTn>
                        </p:par>
                        <p:par>
                          <p:cTn id="125" fill="hold">
                            <p:stCondLst>
                              <p:cond delay="1500"/>
                            </p:stCondLst>
                            <p:childTnLst>
                              <p:par>
                                <p:cTn id="126" presetID="10" presetClass="entr" presetSubtype="0" fill="hold" grpId="1"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2" grpId="1" animBg="1"/>
      <p:bldP spid="13" grpId="0" animBg="1"/>
      <p:bldP spid="14" grpId="0" animBg="1"/>
      <p:bldP spid="15" grpId="0" animBg="1"/>
      <p:bldP spid="15" grpId="1" animBg="1"/>
      <p:bldP spid="16" grpId="0" animBg="1"/>
      <p:bldP spid="16" grpId="1" animBg="1"/>
      <p:bldP spid="19" grpId="0" animBg="1"/>
      <p:bldP spid="19" grpId="1" animBg="1"/>
      <p:bldP spid="20" grpId="0" animBg="1"/>
      <p:bldP spid="20" grpId="1" animBg="1"/>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GNUM\Projects\Microsoft\Cloud Power FY12\Design\ICONS_PNG\Building.png"/>
          <p:cNvPicPr>
            <a:picLocks noChangeAspect="1" noChangeArrowheads="1"/>
          </p:cNvPicPr>
          <p:nvPr/>
        </p:nvPicPr>
        <p:blipFill rotWithShape="1">
          <a:blip r:embed="rId3" cstate="print">
            <a:duotone>
              <a:schemeClr val="bg2">
                <a:shade val="45000"/>
                <a:satMod val="135000"/>
              </a:schemeClr>
              <a:prstClr val="white"/>
            </a:duotone>
          </a:blip>
          <a:srcRect l="10333" t="12739" b="12053"/>
          <a:stretch/>
        </p:blipFill>
        <p:spPr bwMode="auto">
          <a:xfrm>
            <a:off x="7935245" y="1535663"/>
            <a:ext cx="1932978" cy="1621267"/>
          </a:xfrm>
          <a:prstGeom prst="rect">
            <a:avLst/>
          </a:prstGeom>
          <a:noFill/>
        </p:spPr>
      </p:pic>
      <p:sp>
        <p:nvSpPr>
          <p:cNvPr id="2" name="Title 1"/>
          <p:cNvSpPr>
            <a:spLocks noGrp="1"/>
          </p:cNvSpPr>
          <p:nvPr>
            <p:ph type="title"/>
          </p:nvPr>
        </p:nvSpPr>
        <p:spPr/>
        <p:txBody>
          <a:bodyPr/>
          <a:lstStyle/>
          <a:p>
            <a:r>
              <a:rPr lang="en-US" dirty="0"/>
              <a:t>Azure scale unit (Azure Compute Cluster)</a:t>
            </a:r>
          </a:p>
        </p:txBody>
      </p:sp>
      <p:sp>
        <p:nvSpPr>
          <p:cNvPr id="3" name="Text Placeholder 2"/>
          <p:cNvSpPr>
            <a:spLocks noGrp="1"/>
          </p:cNvSpPr>
          <p:nvPr>
            <p:ph type="body" sz="quarter" idx="10"/>
          </p:nvPr>
        </p:nvSpPr>
        <p:spPr>
          <a:xfrm>
            <a:off x="274638" y="1668463"/>
            <a:ext cx="5486400" cy="4114800"/>
          </a:xfrm>
        </p:spPr>
        <p:txBody>
          <a:bodyPr/>
          <a:lstStyle/>
          <a:p>
            <a:pPr>
              <a:spcBef>
                <a:spcPts val="1800"/>
              </a:spcBef>
            </a:pPr>
            <a:r>
              <a:rPr lang="en-US" sz="3200" dirty="0"/>
              <a:t>Definition</a:t>
            </a:r>
          </a:p>
          <a:p>
            <a:pPr lvl="1">
              <a:spcBef>
                <a:spcPts val="1200"/>
              </a:spcBef>
            </a:pPr>
            <a:r>
              <a:rPr lang="en-US" dirty="0"/>
              <a:t>A compute unit capable of supporting </a:t>
            </a:r>
            <a:br>
              <a:rPr lang="en-US" dirty="0"/>
            </a:br>
            <a:r>
              <a:rPr lang="en-US" dirty="0"/>
              <a:t>a defined range of VM sizes</a:t>
            </a:r>
          </a:p>
          <a:p>
            <a:pPr lvl="1">
              <a:spcBef>
                <a:spcPts val="1200"/>
              </a:spcBef>
            </a:pPr>
            <a:r>
              <a:rPr lang="en-US" dirty="0"/>
              <a:t>Each </a:t>
            </a:r>
            <a:r>
              <a:rPr lang="en-US" b="1" dirty="0"/>
              <a:t>cloud service </a:t>
            </a:r>
            <a:r>
              <a:rPr lang="en-US" dirty="0"/>
              <a:t>is bound to a </a:t>
            </a:r>
            <a:br>
              <a:rPr lang="en-US" dirty="0"/>
            </a:br>
            <a:r>
              <a:rPr lang="en-US" dirty="0"/>
              <a:t>single scale unit</a:t>
            </a:r>
          </a:p>
          <a:p>
            <a:pPr lvl="1">
              <a:spcBef>
                <a:spcPts val="1200"/>
              </a:spcBef>
            </a:pPr>
            <a:r>
              <a:rPr lang="en-US" dirty="0"/>
              <a:t>Each </a:t>
            </a:r>
            <a:r>
              <a:rPr lang="en-US" b="1" dirty="0"/>
              <a:t>affinity group </a:t>
            </a:r>
            <a:r>
              <a:rPr lang="en-US" dirty="0"/>
              <a:t>with one or more </a:t>
            </a:r>
            <a:br>
              <a:rPr lang="en-US" dirty="0"/>
            </a:br>
            <a:r>
              <a:rPr lang="en-US" dirty="0"/>
              <a:t>VM is bound to a single scale unit</a:t>
            </a:r>
          </a:p>
          <a:p>
            <a:pPr>
              <a:spcBef>
                <a:spcPts val="1800"/>
              </a:spcBef>
            </a:pPr>
            <a:r>
              <a:rPr lang="en-US" sz="3200" dirty="0"/>
              <a:t>Impact of resize</a:t>
            </a:r>
          </a:p>
          <a:p>
            <a:pPr lvl="1">
              <a:spcBef>
                <a:spcPts val="1200"/>
              </a:spcBef>
            </a:pPr>
            <a:r>
              <a:rPr lang="en-US" dirty="0"/>
              <a:t>VMs can only be resized to a size supported </a:t>
            </a:r>
            <a:br>
              <a:rPr lang="en-US" dirty="0"/>
            </a:br>
            <a:r>
              <a:rPr lang="en-US" dirty="0"/>
              <a:t>on scale unit where the VM is deployed</a:t>
            </a:r>
          </a:p>
        </p:txBody>
      </p:sp>
      <p:sp>
        <p:nvSpPr>
          <p:cNvPr id="12" name="Freeform 127"/>
          <p:cNvSpPr>
            <a:spLocks noChangeAspect="1" noEditPoints="1"/>
          </p:cNvSpPr>
          <p:nvPr/>
        </p:nvSpPr>
        <p:spPr bwMode="auto">
          <a:xfrm>
            <a:off x="8039086" y="2742695"/>
            <a:ext cx="674941" cy="521007"/>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4" name="Pictur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1099" y="5123258"/>
            <a:ext cx="1096858" cy="109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4326" y="4745885"/>
            <a:ext cx="1506888" cy="15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endCxn id="14" idx="0"/>
          </p:cNvCxnSpPr>
          <p:nvPr/>
        </p:nvCxnSpPr>
        <p:spPr>
          <a:xfrm flipH="1">
            <a:off x="7599528" y="3344636"/>
            <a:ext cx="717158" cy="1778622"/>
          </a:xfrm>
          <a:prstGeom prst="line">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653813" y="3344636"/>
            <a:ext cx="23587" cy="1500414"/>
          </a:xfrm>
          <a:prstGeom prst="line">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flipH="1">
            <a:off x="7828025" y="3874000"/>
            <a:ext cx="393192" cy="397268"/>
          </a:xfrm>
          <a:prstGeom prst="ellipse">
            <a:avLst/>
          </a:prstGeom>
          <a:solidFill>
            <a:schemeClr val="bg1"/>
          </a:solidFill>
          <a:ln w="57150">
            <a:solidFill>
              <a:schemeClr val="accent1"/>
            </a:solidFill>
          </a:ln>
        </p:spPr>
        <p:txBody>
          <a:bodyPr wrap="square" lIns="0" tIns="0" rIns="0" bIns="0" rtlCol="0" anchor="ctr">
            <a:spAutoFit/>
          </a:bodyPr>
          <a:lstStyle/>
          <a:p>
            <a:pPr algn="ctr" defTabSz="932597">
              <a:spcAft>
                <a:spcPts val="600"/>
              </a:spcAft>
            </a:pPr>
            <a:r>
              <a:rPr lang="en-US" b="1" dirty="0">
                <a:gradFill>
                  <a:gsLst>
                    <a:gs pos="0">
                      <a:srgbClr val="505050"/>
                    </a:gs>
                    <a:gs pos="100000">
                      <a:srgbClr val="505050"/>
                    </a:gs>
                  </a:gsLst>
                  <a:lin ang="5400000" scaled="0"/>
                </a:gradFill>
              </a:rPr>
              <a:t>1</a:t>
            </a:r>
            <a:endParaRPr lang="en-US" sz="2400" b="1" dirty="0">
              <a:gradFill>
                <a:gsLst>
                  <a:gs pos="0">
                    <a:srgbClr val="505050"/>
                  </a:gs>
                  <a:gs pos="100000">
                    <a:srgbClr val="505050"/>
                  </a:gs>
                </a:gsLst>
                <a:lin ang="5400000" scaled="0"/>
              </a:gradFill>
            </a:endParaRPr>
          </a:p>
        </p:txBody>
      </p:sp>
      <p:sp>
        <p:nvSpPr>
          <p:cNvPr id="29" name="TextBox 28"/>
          <p:cNvSpPr txBox="1"/>
          <p:nvPr/>
        </p:nvSpPr>
        <p:spPr>
          <a:xfrm flipH="1">
            <a:off x="9479026" y="3878036"/>
            <a:ext cx="389197" cy="393232"/>
          </a:xfrm>
          <a:prstGeom prst="ellipse">
            <a:avLst/>
          </a:prstGeom>
          <a:solidFill>
            <a:schemeClr val="bg1"/>
          </a:solidFill>
          <a:ln w="57150">
            <a:solidFill>
              <a:schemeClr val="accent1"/>
            </a:solidFill>
          </a:ln>
        </p:spPr>
        <p:txBody>
          <a:bodyPr wrap="square" lIns="0" tIns="0" rIns="0" bIns="0" rtlCol="0" anchor="ctr">
            <a:spAutoFit/>
          </a:bodyPr>
          <a:lstStyle/>
          <a:p>
            <a:pPr algn="ctr" defTabSz="932597">
              <a:spcAft>
                <a:spcPts val="600"/>
              </a:spcAft>
            </a:pPr>
            <a:r>
              <a:rPr lang="en-US" b="1" dirty="0">
                <a:gradFill>
                  <a:gsLst>
                    <a:gs pos="0">
                      <a:srgbClr val="505050"/>
                    </a:gs>
                    <a:gs pos="100000">
                      <a:srgbClr val="505050"/>
                    </a:gs>
                  </a:gsLst>
                  <a:lin ang="5400000" scaled="0"/>
                </a:gradFill>
              </a:rPr>
              <a:t>2</a:t>
            </a:r>
            <a:endParaRPr lang="en-US" sz="2400" b="1" dirty="0">
              <a:gradFill>
                <a:gsLst>
                  <a:gs pos="0">
                    <a:srgbClr val="505050"/>
                  </a:gs>
                  <a:gs pos="100000">
                    <a:srgbClr val="505050"/>
                  </a:gs>
                </a:gsLst>
                <a:lin ang="5400000" scaled="0"/>
              </a:gradFill>
            </a:endParaRPr>
          </a:p>
        </p:txBody>
      </p:sp>
      <p:sp>
        <p:nvSpPr>
          <p:cNvPr id="35" name="Freeform 127"/>
          <p:cNvSpPr>
            <a:spLocks noChangeAspect="1" noEditPoints="1"/>
          </p:cNvSpPr>
          <p:nvPr/>
        </p:nvSpPr>
        <p:spPr bwMode="auto">
          <a:xfrm>
            <a:off x="9316343" y="2742695"/>
            <a:ext cx="674941" cy="521007"/>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Rectangle 197"/>
          <p:cNvSpPr>
            <a:spLocks noChangeArrowheads="1"/>
          </p:cNvSpPr>
          <p:nvPr/>
        </p:nvSpPr>
        <p:spPr bwMode="auto">
          <a:xfrm>
            <a:off x="6518777" y="3935413"/>
            <a:ext cx="1375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Segoe UI" panose="020B0502040204020203" pitchFamily="34" charset="0"/>
                <a:ea typeface="MS PGothic" panose="020B0600070205080204" pitchFamily="34" charset="-128"/>
              </a:defRPr>
            </a:lvl1pPr>
            <a:lvl2pPr>
              <a:defRPr>
                <a:solidFill>
                  <a:schemeClr val="tx1"/>
                </a:solidFill>
                <a:latin typeface="Segoe UI" panose="020B0502040204020203" pitchFamily="34" charset="0"/>
                <a:ea typeface="MS PGothic" panose="020B0600070205080204" pitchFamily="34" charset="-128"/>
              </a:defRPr>
            </a:lvl2pPr>
            <a:lvl3pPr>
              <a:defRPr>
                <a:solidFill>
                  <a:schemeClr val="tx1"/>
                </a:solidFill>
                <a:latin typeface="Segoe UI" panose="020B0502040204020203" pitchFamily="34" charset="0"/>
                <a:ea typeface="MS PGothic" panose="020B0600070205080204" pitchFamily="34" charset="-128"/>
              </a:defRPr>
            </a:lvl3pPr>
            <a:lvl4pPr>
              <a:defRPr>
                <a:solidFill>
                  <a:schemeClr val="tx1"/>
                </a:solidFill>
                <a:latin typeface="Segoe UI" panose="020B0502040204020203" pitchFamily="34" charset="0"/>
                <a:ea typeface="MS PGothic" panose="020B0600070205080204" pitchFamily="34" charset="-128"/>
              </a:defRPr>
            </a:lvl4pPr>
            <a:lvl5pPr>
              <a:defRPr>
                <a:solidFill>
                  <a:schemeClr val="tx1"/>
                </a:solidFill>
                <a:latin typeface="Segoe UI" panose="020B0502040204020203" pitchFamily="34" charset="0"/>
                <a:ea typeface="MS PGothic" panose="020B0600070205080204" pitchFamily="34" charset="-128"/>
              </a:defRPr>
            </a:lvl5pPr>
            <a:lvl6pPr marL="23225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14400"/>
            <a:r>
              <a:rPr lang="en-US" altLang="en-US" sz="2000" dirty="0">
                <a:gradFill>
                  <a:gsLst>
                    <a:gs pos="1250">
                      <a:schemeClr val="tx1"/>
                    </a:gs>
                    <a:gs pos="100000">
                      <a:schemeClr val="tx1"/>
                    </a:gs>
                  </a:gsLst>
                  <a:lin ang="5400000" scaled="0"/>
                </a:gradFill>
                <a:latin typeface="+mn-lt"/>
              </a:rPr>
              <a:t>Scale unit</a:t>
            </a:r>
          </a:p>
          <a:p>
            <a:pPr defTabSz="914400"/>
            <a:r>
              <a:rPr lang="en-US" altLang="en-US" sz="1400" dirty="0">
                <a:solidFill>
                  <a:srgbClr val="000000"/>
                </a:solidFill>
                <a:latin typeface="Segoe UI"/>
              </a:rPr>
              <a:t> </a:t>
            </a:r>
            <a:endParaRPr lang="en-US" altLang="en-US" sz="2000" dirty="0">
              <a:solidFill>
                <a:srgbClr val="FFFFFF"/>
              </a:solidFill>
              <a:latin typeface="Segoe UI"/>
            </a:endParaRPr>
          </a:p>
        </p:txBody>
      </p:sp>
      <p:sp>
        <p:nvSpPr>
          <p:cNvPr id="39" name="Rectangle 197"/>
          <p:cNvSpPr>
            <a:spLocks noChangeArrowheads="1"/>
          </p:cNvSpPr>
          <p:nvPr/>
        </p:nvSpPr>
        <p:spPr bwMode="auto">
          <a:xfrm>
            <a:off x="10097437" y="3935413"/>
            <a:ext cx="1375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Segoe UI" panose="020B0502040204020203" pitchFamily="34" charset="0"/>
                <a:ea typeface="MS PGothic" panose="020B0600070205080204" pitchFamily="34" charset="-128"/>
              </a:defRPr>
            </a:lvl1pPr>
            <a:lvl2pPr>
              <a:defRPr>
                <a:solidFill>
                  <a:schemeClr val="tx1"/>
                </a:solidFill>
                <a:latin typeface="Segoe UI" panose="020B0502040204020203" pitchFamily="34" charset="0"/>
                <a:ea typeface="MS PGothic" panose="020B0600070205080204" pitchFamily="34" charset="-128"/>
              </a:defRPr>
            </a:lvl2pPr>
            <a:lvl3pPr>
              <a:defRPr>
                <a:solidFill>
                  <a:schemeClr val="tx1"/>
                </a:solidFill>
                <a:latin typeface="Segoe UI" panose="020B0502040204020203" pitchFamily="34" charset="0"/>
                <a:ea typeface="MS PGothic" panose="020B0600070205080204" pitchFamily="34" charset="-128"/>
              </a:defRPr>
            </a:lvl3pPr>
            <a:lvl4pPr>
              <a:defRPr>
                <a:solidFill>
                  <a:schemeClr val="tx1"/>
                </a:solidFill>
                <a:latin typeface="Segoe UI" panose="020B0502040204020203" pitchFamily="34" charset="0"/>
                <a:ea typeface="MS PGothic" panose="020B0600070205080204" pitchFamily="34" charset="-128"/>
              </a:defRPr>
            </a:lvl4pPr>
            <a:lvl5pPr>
              <a:defRPr>
                <a:solidFill>
                  <a:schemeClr val="tx1"/>
                </a:solidFill>
                <a:latin typeface="Segoe UI" panose="020B0502040204020203" pitchFamily="34" charset="0"/>
                <a:ea typeface="MS PGothic" panose="020B0600070205080204" pitchFamily="34" charset="-128"/>
              </a:defRPr>
            </a:lvl5pPr>
            <a:lvl6pPr marL="23225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14400"/>
            <a:r>
              <a:rPr lang="en-US" altLang="en-US" sz="2000" dirty="0">
                <a:gradFill>
                  <a:gsLst>
                    <a:gs pos="1250">
                      <a:schemeClr val="tx1"/>
                    </a:gs>
                    <a:gs pos="100000">
                      <a:schemeClr val="tx1"/>
                    </a:gs>
                  </a:gsLst>
                  <a:lin ang="5400000" scaled="0"/>
                </a:gradFill>
                <a:latin typeface="+mn-lt"/>
              </a:rPr>
              <a:t>Scale unit</a:t>
            </a:r>
          </a:p>
          <a:p>
            <a:pPr defTabSz="914400"/>
            <a:r>
              <a:rPr lang="en-US" altLang="en-US" sz="1400" dirty="0">
                <a:solidFill>
                  <a:srgbClr val="000000"/>
                </a:solidFill>
                <a:latin typeface="Segoe UI"/>
              </a:rPr>
              <a:t> </a:t>
            </a:r>
            <a:endParaRPr lang="en-US" altLang="en-US" sz="2000" dirty="0">
              <a:solidFill>
                <a:srgbClr val="FFFFFF"/>
              </a:solidFill>
              <a:latin typeface="Segoe UI"/>
            </a:endParaRPr>
          </a:p>
        </p:txBody>
      </p:sp>
    </p:spTree>
    <p:extLst>
      <p:ext uri="{BB962C8B-B14F-4D97-AF65-F5344CB8AC3E}">
        <p14:creationId xmlns:p14="http://schemas.microsoft.com/office/powerpoint/2010/main" val="3013550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22" presetClass="entr" presetSubtype="1" fill="hold" grpId="0" nodeType="withEffect">
                                  <p:stCondLst>
                                    <p:cond delay="75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par>
                                <p:cTn id="20" presetID="22" presetClass="entr" presetSubtype="1"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22" presetClass="entr" presetSubtype="1" fill="hold" nodeType="withEffect">
                                  <p:stCondLst>
                                    <p:cond delay="50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par>
                                <p:cTn id="31" presetID="22" presetClass="entr" presetSubtype="1" fill="hold" grpId="0" nodeType="withEffect">
                                  <p:stCondLst>
                                    <p:cond delay="75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nodeType="withEffect">
                                  <p:stCondLst>
                                    <p:cond delay="1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29" grpId="0" animBg="1"/>
      <p:bldP spid="35" grpId="0" animBg="1"/>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Azure VM pricing tiers</a:t>
            </a:r>
          </a:p>
        </p:txBody>
      </p:sp>
      <p:sp>
        <p:nvSpPr>
          <p:cNvPr id="4" name="Text Placeholder 3"/>
          <p:cNvSpPr>
            <a:spLocks noGrp="1"/>
          </p:cNvSpPr>
          <p:nvPr>
            <p:ph type="body" sz="quarter" idx="10"/>
          </p:nvPr>
        </p:nvSpPr>
        <p:spPr>
          <a:xfrm>
            <a:off x="274639" y="1668460"/>
            <a:ext cx="3888694" cy="4572000"/>
          </a:xfrm>
          <a:solidFill>
            <a:schemeClr val="bg1">
              <a:lumMod val="95000"/>
            </a:schemeClr>
          </a:solidFill>
        </p:spPr>
        <p:txBody>
          <a:bodyPr/>
          <a:lstStyle/>
          <a:p>
            <a:pPr>
              <a:spcBef>
                <a:spcPts val="1800"/>
              </a:spcBef>
            </a:pPr>
            <a:r>
              <a:rPr lang="en-US" sz="3200" dirty="0">
                <a:gradFill>
                  <a:gsLst>
                    <a:gs pos="7965">
                      <a:schemeClr val="accent2"/>
                    </a:gs>
                    <a:gs pos="93000">
                      <a:schemeClr val="accent2"/>
                    </a:gs>
                  </a:gsLst>
                  <a:lin ang="5400000" scaled="0"/>
                </a:gradFill>
              </a:rPr>
              <a:t>Basic</a:t>
            </a:r>
          </a:p>
          <a:p>
            <a:pPr lvl="1">
              <a:spcBef>
                <a:spcPts val="1200"/>
              </a:spcBef>
            </a:pPr>
            <a:r>
              <a:rPr lang="en-US" sz="1800" b="1" dirty="0"/>
              <a:t>Scale Unit 1: </a:t>
            </a:r>
            <a:r>
              <a:rPr lang="en-US" sz="1800" dirty="0"/>
              <a:t>A0-A4 </a:t>
            </a:r>
            <a:br>
              <a:rPr lang="en-US" sz="1800" dirty="0"/>
            </a:br>
            <a:r>
              <a:rPr lang="en-US" sz="1800" dirty="0"/>
              <a:t>(original VM sizes)</a:t>
            </a:r>
          </a:p>
          <a:p>
            <a:pPr marL="228600" lvl="1" indent="-228600">
              <a:spcBef>
                <a:spcPts val="600"/>
              </a:spcBef>
              <a:buFont typeface="Arial" panose="020B0604020202020204" pitchFamily="34" charset="0"/>
              <a:buChar char="•"/>
            </a:pPr>
            <a:r>
              <a:rPr lang="en-US" sz="1800" dirty="0"/>
              <a:t>No load Balancing, no </a:t>
            </a:r>
            <a:r>
              <a:rPr lang="en-US" sz="1800" dirty="0" err="1"/>
              <a:t>autoscale</a:t>
            </a:r>
            <a:r>
              <a:rPr lang="en-US" sz="1800" dirty="0"/>
              <a:t> (can only scale between A0-A4)</a:t>
            </a:r>
          </a:p>
          <a:p>
            <a:pPr lvl="2" indent="-228600">
              <a:spcBef>
                <a:spcPts val="600"/>
              </a:spcBef>
              <a:buFont typeface="Arial" panose="020B0604020202020204" pitchFamily="34" charset="0"/>
              <a:buChar char="•"/>
            </a:pPr>
            <a:r>
              <a:rPr lang="en-US" sz="1800" dirty="0"/>
              <a:t>For small to medium applications or workloads</a:t>
            </a:r>
          </a:p>
        </p:txBody>
      </p:sp>
      <p:sp>
        <p:nvSpPr>
          <p:cNvPr id="5" name="Text Placeholder 3"/>
          <p:cNvSpPr txBox="1">
            <a:spLocks/>
          </p:cNvSpPr>
          <p:nvPr/>
        </p:nvSpPr>
        <p:spPr>
          <a:xfrm>
            <a:off x="4273325" y="1668461"/>
            <a:ext cx="3888694" cy="4572000"/>
          </a:xfrm>
          <a:prstGeom prst="rect">
            <a:avLst/>
          </a:prstGeom>
          <a:solidFill>
            <a:schemeClr val="bg1">
              <a:lumMod val="95000"/>
            </a:schemeClr>
          </a:solidFill>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sz="3200" dirty="0">
                <a:gradFill>
                  <a:gsLst>
                    <a:gs pos="7965">
                      <a:schemeClr val="accent2"/>
                    </a:gs>
                    <a:gs pos="93000">
                      <a:schemeClr val="accent2"/>
                    </a:gs>
                  </a:gsLst>
                  <a:lin ang="5400000" scaled="0"/>
                </a:gradFill>
              </a:rPr>
              <a:t>Standard</a:t>
            </a:r>
          </a:p>
          <a:p>
            <a:pPr lvl="1">
              <a:spcBef>
                <a:spcPts val="1200"/>
              </a:spcBef>
            </a:pPr>
            <a:r>
              <a:rPr lang="en-US" sz="1800" b="1" dirty="0"/>
              <a:t>Scale Unit 2: </a:t>
            </a:r>
            <a:r>
              <a:rPr lang="en-US" sz="1800" dirty="0"/>
              <a:t>A0-A7 </a:t>
            </a:r>
            <a:br>
              <a:rPr lang="en-US" sz="1800" dirty="0"/>
            </a:br>
            <a:r>
              <a:rPr lang="en-US" sz="1800" dirty="0"/>
              <a:t>(like SU1 but adds A5-A7)</a:t>
            </a:r>
          </a:p>
          <a:p>
            <a:pPr lvl="1">
              <a:spcBef>
                <a:spcPts val="1200"/>
              </a:spcBef>
            </a:pPr>
            <a:r>
              <a:rPr lang="en-US" sz="1800" b="1" dirty="0"/>
              <a:t>Scale Unit 3: </a:t>
            </a:r>
            <a:r>
              <a:rPr lang="en-US" sz="1800" dirty="0"/>
              <a:t>A8/A9 </a:t>
            </a:r>
            <a:br>
              <a:rPr lang="en-US" sz="1800" dirty="0"/>
            </a:br>
            <a:r>
              <a:rPr lang="en-US" sz="1800" dirty="0"/>
              <a:t>(“HPC” VMs, optimized networking with </a:t>
            </a:r>
            <a:r>
              <a:rPr lang="en-US" sz="1800" dirty="0" err="1"/>
              <a:t>Infiniband</a:t>
            </a:r>
            <a:r>
              <a:rPr lang="en-US" sz="1800" dirty="0"/>
              <a:t>)</a:t>
            </a:r>
          </a:p>
          <a:p>
            <a:pPr lvl="1">
              <a:spcBef>
                <a:spcPts val="1200"/>
              </a:spcBef>
            </a:pPr>
            <a:r>
              <a:rPr lang="en-US" sz="1800" b="1" dirty="0"/>
              <a:t>Scale Unit 4: </a:t>
            </a:r>
            <a:r>
              <a:rPr lang="en-US" sz="1800" dirty="0"/>
              <a:t>A0-A7 and D1-D14 (D’s series with SSDs and better CPUs, and all A0-A7)</a:t>
            </a:r>
          </a:p>
          <a:p>
            <a:pPr lvl="1">
              <a:spcBef>
                <a:spcPts val="1200"/>
              </a:spcBef>
            </a:pPr>
            <a:r>
              <a:rPr lang="en-US" sz="1800" b="1" dirty="0"/>
              <a:t>Scale Unit 5: </a:t>
            </a:r>
            <a:r>
              <a:rPr lang="en-US" sz="1800" dirty="0"/>
              <a:t>G1-G5 </a:t>
            </a:r>
            <a:br>
              <a:rPr lang="en-US" sz="1800" dirty="0"/>
            </a:br>
            <a:r>
              <a:rPr lang="en-US" sz="1800" dirty="0"/>
              <a:t>(monster powerful VMs up to 32 core Xeon CPUs/448 GB RAM/6596 GB SSD storage/64 data disks)</a:t>
            </a:r>
          </a:p>
        </p:txBody>
      </p:sp>
      <p:sp>
        <p:nvSpPr>
          <p:cNvPr id="6" name="Text Placeholder 3"/>
          <p:cNvSpPr txBox="1">
            <a:spLocks/>
          </p:cNvSpPr>
          <p:nvPr/>
        </p:nvSpPr>
        <p:spPr>
          <a:xfrm>
            <a:off x="8272011" y="1668460"/>
            <a:ext cx="3886200" cy="4572000"/>
          </a:xfrm>
          <a:prstGeom prst="rect">
            <a:avLst/>
          </a:prstGeom>
          <a:solidFill>
            <a:schemeClr val="bg1">
              <a:lumMod val="95000"/>
            </a:schemeClr>
          </a:solidFill>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sz="3200" dirty="0">
                <a:gradFill>
                  <a:gsLst>
                    <a:gs pos="7965">
                      <a:schemeClr val="accent2"/>
                    </a:gs>
                    <a:gs pos="93000">
                      <a:schemeClr val="accent2"/>
                    </a:gs>
                  </a:gsLst>
                  <a:lin ang="5400000" scaled="0"/>
                </a:gradFill>
              </a:rPr>
              <a:t>Premium</a:t>
            </a:r>
          </a:p>
          <a:p>
            <a:pPr lvl="1">
              <a:spcBef>
                <a:spcPts val="1200"/>
              </a:spcBef>
            </a:pPr>
            <a:r>
              <a:rPr lang="en-US" sz="1800" b="1" dirty="0"/>
              <a:t>Available for DS and </a:t>
            </a:r>
            <a:br>
              <a:rPr lang="en-US" sz="1800" b="1" dirty="0"/>
            </a:br>
            <a:r>
              <a:rPr lang="en-US" sz="1800" b="1" dirty="0"/>
              <a:t>GS series VMs</a:t>
            </a:r>
          </a:p>
        </p:txBody>
      </p:sp>
    </p:spTree>
    <p:extLst>
      <p:ext uri="{BB962C8B-B14F-4D97-AF65-F5344CB8AC3E}">
        <p14:creationId xmlns:p14="http://schemas.microsoft.com/office/powerpoint/2010/main" val="258409960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t>Multiple storage accounts are often required!</a:t>
            </a:r>
          </a:p>
        </p:txBody>
      </p:sp>
      <p:sp>
        <p:nvSpPr>
          <p:cNvPr id="2" name="Text Placeholder 1"/>
          <p:cNvSpPr>
            <a:spLocks noGrp="1"/>
          </p:cNvSpPr>
          <p:nvPr>
            <p:ph type="body" sz="quarter" idx="10"/>
          </p:nvPr>
        </p:nvSpPr>
        <p:spPr>
          <a:xfrm>
            <a:off x="274638" y="1668462"/>
            <a:ext cx="6256791" cy="2757678"/>
          </a:xfrm>
        </p:spPr>
        <p:txBody>
          <a:bodyPr/>
          <a:lstStyle/>
          <a:p>
            <a:pPr>
              <a:spcBef>
                <a:spcPts val="1800"/>
              </a:spcBef>
              <a:spcAft>
                <a:spcPts val="0"/>
              </a:spcAft>
            </a:pPr>
            <a:r>
              <a:rPr lang="en-US" sz="3200" dirty="0"/>
              <a:t>To avoid throttling</a:t>
            </a:r>
          </a:p>
          <a:p>
            <a:pPr>
              <a:spcBef>
                <a:spcPts val="1800"/>
              </a:spcBef>
              <a:spcAft>
                <a:spcPts val="0"/>
              </a:spcAft>
            </a:pPr>
            <a:r>
              <a:rPr lang="en-US" sz="3200" dirty="0"/>
              <a:t>Throttling is done per disk </a:t>
            </a:r>
          </a:p>
          <a:p>
            <a:pPr lvl="1"/>
            <a:r>
              <a:rPr lang="en-US" dirty="0"/>
              <a:t>By family and by storage</a:t>
            </a:r>
          </a:p>
          <a:p>
            <a:pPr>
              <a:spcBef>
                <a:spcPts val="1800"/>
              </a:spcBef>
              <a:spcAft>
                <a:spcPts val="0"/>
              </a:spcAft>
            </a:pPr>
            <a:r>
              <a:rPr lang="en-US" sz="3200" dirty="0"/>
              <a:t>Max of 20,000 </a:t>
            </a:r>
            <a:br>
              <a:rPr lang="en-US" sz="3200" dirty="0"/>
            </a:br>
            <a:r>
              <a:rPr lang="en-US" sz="3200" dirty="0"/>
              <a:t>IOPS/ standard Storage Account</a:t>
            </a:r>
          </a:p>
        </p:txBody>
      </p:sp>
      <p:graphicFrame>
        <p:nvGraphicFramePr>
          <p:cNvPr id="4" name="Table 3"/>
          <p:cNvGraphicFramePr>
            <a:graphicFrameLocks noGrp="1"/>
          </p:cNvGraphicFramePr>
          <p:nvPr>
            <p:extLst/>
          </p:nvPr>
        </p:nvGraphicFramePr>
        <p:xfrm>
          <a:off x="6675437" y="1668463"/>
          <a:ext cx="5487988" cy="4616835"/>
        </p:xfrm>
        <a:graphic>
          <a:graphicData uri="http://schemas.openxmlformats.org/drawingml/2006/table">
            <a:tbl>
              <a:tblPr/>
              <a:tblGrid>
                <a:gridCol w="1236186">
                  <a:extLst>
                    <a:ext uri="{9D8B030D-6E8A-4147-A177-3AD203B41FA5}">
                      <a16:colId xmlns:a16="http://schemas.microsoft.com/office/drawing/2014/main" val="20000"/>
                    </a:ext>
                  </a:extLst>
                </a:gridCol>
                <a:gridCol w="856992">
                  <a:extLst>
                    <a:ext uri="{9D8B030D-6E8A-4147-A177-3AD203B41FA5}">
                      <a16:colId xmlns:a16="http://schemas.microsoft.com/office/drawing/2014/main" val="20001"/>
                    </a:ext>
                  </a:extLst>
                </a:gridCol>
                <a:gridCol w="1045901">
                  <a:extLst>
                    <a:ext uri="{9D8B030D-6E8A-4147-A177-3AD203B41FA5}">
                      <a16:colId xmlns:a16="http://schemas.microsoft.com/office/drawing/2014/main" val="20002"/>
                    </a:ext>
                  </a:extLst>
                </a:gridCol>
                <a:gridCol w="1463823">
                  <a:extLst>
                    <a:ext uri="{9D8B030D-6E8A-4147-A177-3AD203B41FA5}">
                      <a16:colId xmlns:a16="http://schemas.microsoft.com/office/drawing/2014/main" val="20003"/>
                    </a:ext>
                  </a:extLst>
                </a:gridCol>
                <a:gridCol w="885086">
                  <a:extLst>
                    <a:ext uri="{9D8B030D-6E8A-4147-A177-3AD203B41FA5}">
                      <a16:colId xmlns:a16="http://schemas.microsoft.com/office/drawing/2014/main" val="20004"/>
                    </a:ext>
                  </a:extLst>
                </a:gridCol>
              </a:tblGrid>
              <a:tr h="680255">
                <a:tc>
                  <a:txBody>
                    <a:bodyPr/>
                    <a:lstStyle/>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VM size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CPU cores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Max disk IOPS </a:t>
                      </a:r>
                      <a:br>
                        <a:rPr lang="en-US" sz="1200" kern="1200" dirty="0">
                          <a:gradFill>
                            <a:gsLst>
                              <a:gs pos="12389">
                                <a:schemeClr val="bg1"/>
                              </a:gs>
                              <a:gs pos="46000">
                                <a:schemeClr val="bg1"/>
                              </a:gs>
                            </a:gsLst>
                            <a:lin ang="5400000" scaled="0"/>
                          </a:gradFill>
                          <a:latin typeface="+mn-lt"/>
                          <a:ea typeface="+mn-ea"/>
                          <a:cs typeface="+mn-cs"/>
                        </a:rPr>
                      </a:br>
                      <a:r>
                        <a:rPr lang="en-US" sz="1200" kern="1200" dirty="0">
                          <a:gradFill>
                            <a:gsLst>
                              <a:gs pos="12389">
                                <a:schemeClr val="bg1"/>
                              </a:gs>
                              <a:gs pos="46000">
                                <a:schemeClr val="bg1"/>
                              </a:gs>
                            </a:gsLst>
                            <a:lin ang="5400000" scaled="0"/>
                          </a:gradFill>
                          <a:latin typeface="+mn-lt"/>
                          <a:ea typeface="+mn-ea"/>
                          <a:cs typeface="+mn-cs"/>
                        </a:rPr>
                        <a:t>(per VM)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Max disk bandwidth</a:t>
                      </a:r>
                    </a:p>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(per VM)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200" kern="1200" dirty="0">
                          <a:gradFill>
                            <a:gsLst>
                              <a:gs pos="12389">
                                <a:schemeClr val="bg1"/>
                              </a:gs>
                              <a:gs pos="46000">
                                <a:schemeClr val="bg1"/>
                              </a:gs>
                            </a:gsLst>
                            <a:lin ang="5400000" scaled="0"/>
                          </a:gradFill>
                          <a:latin typeface="+mn-lt"/>
                          <a:ea typeface="+mn-ea"/>
                          <a:cs typeface="+mn-cs"/>
                        </a:rPr>
                        <a:t>Cache </a:t>
                      </a:r>
                      <a:br>
                        <a:rPr lang="en-US" sz="1200" kern="1200" dirty="0">
                          <a:gradFill>
                            <a:gsLst>
                              <a:gs pos="12389">
                                <a:schemeClr val="bg1"/>
                              </a:gs>
                              <a:gs pos="46000">
                                <a:schemeClr val="bg1"/>
                              </a:gs>
                            </a:gsLst>
                            <a:lin ang="5400000" scaled="0"/>
                          </a:gradFill>
                          <a:latin typeface="+mn-lt"/>
                          <a:ea typeface="+mn-ea"/>
                          <a:cs typeface="+mn-cs"/>
                        </a:rPr>
                      </a:br>
                      <a:r>
                        <a:rPr lang="en-US" sz="1200" kern="1200" dirty="0">
                          <a:gradFill>
                            <a:gsLst>
                              <a:gs pos="12389">
                                <a:schemeClr val="bg1"/>
                              </a:gs>
                              <a:gs pos="46000">
                                <a:schemeClr val="bg1"/>
                              </a:gs>
                            </a:gsLst>
                            <a:lin ang="5400000" scaled="0"/>
                          </a:gradFill>
                          <a:latin typeface="+mn-lt"/>
                          <a:ea typeface="+mn-ea"/>
                          <a:cs typeface="+mn-cs"/>
                        </a:rPr>
                        <a:t>size</a:t>
                      </a:r>
                      <a:r>
                        <a:rPr lang="en-US" sz="1200" kern="1200" baseline="0" dirty="0">
                          <a:gradFill>
                            <a:gsLst>
                              <a:gs pos="12389">
                                <a:schemeClr val="bg1"/>
                              </a:gs>
                              <a:gs pos="46000">
                                <a:schemeClr val="bg1"/>
                              </a:gs>
                            </a:gsLst>
                            <a:lin ang="5400000" scaled="0"/>
                          </a:gradFill>
                          <a:latin typeface="+mn-lt"/>
                          <a:ea typeface="+mn-ea"/>
                          <a:cs typeface="+mn-cs"/>
                        </a:rPr>
                        <a:t> </a:t>
                      </a:r>
                      <a:r>
                        <a:rPr lang="en-US" sz="1200" kern="1200" dirty="0">
                          <a:gradFill>
                            <a:gsLst>
                              <a:gs pos="12389">
                                <a:schemeClr val="bg1"/>
                              </a:gs>
                              <a:gs pos="46000">
                                <a:schemeClr val="bg1"/>
                              </a:gs>
                            </a:gsLst>
                            <a:lin ang="5400000" scaled="0"/>
                          </a:gradFill>
                          <a:latin typeface="+mn-lt"/>
                          <a:ea typeface="+mn-ea"/>
                          <a:cs typeface="+mn-cs"/>
                        </a:rPr>
                        <a:t>(GB)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3,200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32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128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256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344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64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256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958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STANDARD_DS14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512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125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250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20,000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40,000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61460">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STANDARD_GS5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80,000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2,000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4224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bl>
          </a:graphicData>
        </a:graphic>
      </p:graphicFrame>
      <p:graphicFrame>
        <p:nvGraphicFramePr>
          <p:cNvPr id="5" name="Table 4"/>
          <p:cNvGraphicFramePr>
            <a:graphicFrameLocks noGrp="1"/>
          </p:cNvGraphicFramePr>
          <p:nvPr>
            <p:extLst/>
          </p:nvPr>
        </p:nvGraphicFramePr>
        <p:xfrm>
          <a:off x="274638" y="4887017"/>
          <a:ext cx="5943600" cy="1398280"/>
        </p:xfrm>
        <a:graphic>
          <a:graphicData uri="http://schemas.openxmlformats.org/drawingml/2006/table">
            <a:tbl>
              <a:tblPr/>
              <a:tblGrid>
                <a:gridCol w="1689145">
                  <a:extLst>
                    <a:ext uri="{9D8B030D-6E8A-4147-A177-3AD203B41FA5}">
                      <a16:colId xmlns:a16="http://schemas.microsoft.com/office/drawing/2014/main" val="20000"/>
                    </a:ext>
                  </a:extLst>
                </a:gridCol>
                <a:gridCol w="1402976">
                  <a:extLst>
                    <a:ext uri="{9D8B030D-6E8A-4147-A177-3AD203B41FA5}">
                      <a16:colId xmlns:a16="http://schemas.microsoft.com/office/drawing/2014/main" val="20001"/>
                    </a:ext>
                  </a:extLst>
                </a:gridCol>
                <a:gridCol w="1402976">
                  <a:extLst>
                    <a:ext uri="{9D8B030D-6E8A-4147-A177-3AD203B41FA5}">
                      <a16:colId xmlns:a16="http://schemas.microsoft.com/office/drawing/2014/main" val="20002"/>
                    </a:ext>
                  </a:extLst>
                </a:gridCol>
                <a:gridCol w="1448503">
                  <a:extLst>
                    <a:ext uri="{9D8B030D-6E8A-4147-A177-3AD203B41FA5}">
                      <a16:colId xmlns:a16="http://schemas.microsoft.com/office/drawing/2014/main" val="20003"/>
                    </a:ext>
                  </a:extLst>
                </a:gridCol>
              </a:tblGrid>
              <a:tr h="411259">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Storage disk type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P10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P20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l" defTabSz="932742" rtl="0" eaLnBrk="1" fontAlgn="t" latinLnBrk="0" hangingPunct="1">
                        <a:spcBef>
                          <a:spcPts val="0"/>
                        </a:spcBef>
                        <a:spcAft>
                          <a:spcPts val="0"/>
                        </a:spcAft>
                      </a:pPr>
                      <a:r>
                        <a:rPr lang="en-US" sz="1400" kern="1200" dirty="0">
                          <a:gradFill>
                            <a:gsLst>
                              <a:gs pos="12389">
                                <a:schemeClr val="bg1"/>
                              </a:gs>
                              <a:gs pos="46000">
                                <a:schemeClr val="bg1"/>
                              </a:gs>
                            </a:gsLst>
                            <a:lin ang="5400000" scaled="0"/>
                          </a:gradFill>
                          <a:latin typeface="+mn-lt"/>
                          <a:ea typeface="+mn-ea"/>
                          <a:cs typeface="+mn-cs"/>
                        </a:rPr>
                        <a:t>P30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29007">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Disk size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128 </a:t>
                      </a:r>
                      <a:r>
                        <a:rPr lang="en-US" sz="1000" kern="1200" dirty="0" err="1">
                          <a:gradFill>
                            <a:gsLst>
                              <a:gs pos="78761">
                                <a:schemeClr val="tx1"/>
                              </a:gs>
                              <a:gs pos="57000">
                                <a:schemeClr val="tx1"/>
                              </a:gs>
                            </a:gsLst>
                            <a:lin ang="5400000" scaled="0"/>
                          </a:gradFill>
                          <a:latin typeface="+mn-lt"/>
                          <a:ea typeface="+mn-ea"/>
                          <a:cs typeface="+mn-cs"/>
                        </a:rPr>
                        <a:t>GiB</a:t>
                      </a:r>
                      <a:endParaRPr lang="en-US" sz="1000" kern="1200" dirty="0">
                        <a:gradFill>
                          <a:gsLst>
                            <a:gs pos="78761">
                              <a:schemeClr val="tx1"/>
                            </a:gs>
                            <a:gs pos="57000">
                              <a:schemeClr val="tx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512 </a:t>
                      </a:r>
                      <a:r>
                        <a:rPr lang="en-US" sz="1000" kern="1200" dirty="0" err="1">
                          <a:gradFill>
                            <a:gsLst>
                              <a:gs pos="78761">
                                <a:schemeClr val="tx1"/>
                              </a:gs>
                              <a:gs pos="57000">
                                <a:schemeClr val="tx1"/>
                              </a:gs>
                            </a:gsLst>
                            <a:lin ang="5400000" scaled="0"/>
                          </a:gradFill>
                          <a:latin typeface="+mn-lt"/>
                          <a:ea typeface="+mn-ea"/>
                          <a:cs typeface="+mn-cs"/>
                        </a:rPr>
                        <a:t>GiB</a:t>
                      </a:r>
                      <a:endParaRPr lang="en-US" sz="1000" kern="1200" dirty="0">
                        <a:gradFill>
                          <a:gsLst>
                            <a:gs pos="78761">
                              <a:schemeClr val="tx1"/>
                            </a:gs>
                            <a:gs pos="57000">
                              <a:schemeClr val="tx1"/>
                            </a:gs>
                          </a:gsLst>
                          <a:lin ang="5400000" scaled="0"/>
                        </a:gra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1024 </a:t>
                      </a:r>
                      <a:r>
                        <a:rPr lang="en-US" sz="1000" kern="1200" dirty="0" err="1">
                          <a:gradFill>
                            <a:gsLst>
                              <a:gs pos="78761">
                                <a:schemeClr val="tx1"/>
                              </a:gs>
                              <a:gs pos="57000">
                                <a:schemeClr val="tx1"/>
                              </a:gs>
                            </a:gsLst>
                            <a:lin ang="5400000" scaled="0"/>
                          </a:gradFill>
                          <a:latin typeface="+mn-lt"/>
                          <a:ea typeface="+mn-ea"/>
                          <a:cs typeface="+mn-cs"/>
                        </a:rPr>
                        <a:t>GiB</a:t>
                      </a:r>
                      <a:r>
                        <a:rPr lang="en-US" sz="1000" kern="1200" dirty="0">
                          <a:gradFill>
                            <a:gsLst>
                              <a:gs pos="78761">
                                <a:schemeClr val="tx1"/>
                              </a:gs>
                              <a:gs pos="57000">
                                <a:schemeClr val="tx1"/>
                              </a:gs>
                            </a:gsLst>
                            <a:lin ang="5400000" scaled="0"/>
                          </a:gradFill>
                          <a:latin typeface="+mn-lt"/>
                          <a:ea typeface="+mn-ea"/>
                          <a:cs typeface="+mn-cs"/>
                        </a:rPr>
                        <a:t> (1 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29007">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IOPS per disk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29007">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Throughput per disk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100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a:gradFill>
                            <a:gsLst>
                              <a:gs pos="78761">
                                <a:schemeClr val="tx1"/>
                              </a:gs>
                              <a:gs pos="57000">
                                <a:schemeClr val="tx1"/>
                              </a:gs>
                            </a:gsLst>
                            <a:lin ang="5400000" scaled="0"/>
                          </a:gradFill>
                          <a:latin typeface="+mn-lt"/>
                          <a:ea typeface="+mn-ea"/>
                          <a:cs typeface="+mn-cs"/>
                        </a:rPr>
                        <a:t>150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defTabSz="932742" rtl="0" eaLnBrk="1" fontAlgn="t" latinLnBrk="0" hangingPunct="1">
                        <a:spcBef>
                          <a:spcPts val="0"/>
                        </a:spcBef>
                        <a:spcAft>
                          <a:spcPts val="0"/>
                        </a:spcAft>
                      </a:pPr>
                      <a:r>
                        <a:rPr lang="en-US" sz="1000" kern="1200" dirty="0">
                          <a:gradFill>
                            <a:gsLst>
                              <a:gs pos="78761">
                                <a:schemeClr val="tx1"/>
                              </a:gs>
                              <a:gs pos="57000">
                                <a:schemeClr val="tx1"/>
                              </a:gs>
                            </a:gsLst>
                            <a:lin ang="5400000" scaled="0"/>
                          </a:gradFill>
                          <a:latin typeface="+mn-lt"/>
                          <a:ea typeface="+mn-ea"/>
                          <a:cs typeface="+mn-cs"/>
                        </a:rPr>
                        <a:t>200 MB per 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566257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many storage accounts?</a:t>
            </a:r>
          </a:p>
        </p:txBody>
      </p:sp>
      <p:sp>
        <p:nvSpPr>
          <p:cNvPr id="2" name="Text Placeholder 1"/>
          <p:cNvSpPr>
            <a:spLocks noGrp="1"/>
          </p:cNvSpPr>
          <p:nvPr>
            <p:ph type="body" sz="quarter" idx="10"/>
          </p:nvPr>
        </p:nvSpPr>
        <p:spPr>
          <a:xfrm>
            <a:off x="274638" y="1668462"/>
            <a:ext cx="11931876" cy="4780796"/>
          </a:xfrm>
        </p:spPr>
        <p:txBody>
          <a:bodyPr/>
          <a:lstStyle/>
          <a:p>
            <a:pPr>
              <a:spcBef>
                <a:spcPts val="1800"/>
              </a:spcBef>
              <a:spcAft>
                <a:spcPts val="0"/>
              </a:spcAft>
            </a:pPr>
            <a:r>
              <a:rPr lang="en-US" sz="3200" dirty="0"/>
              <a:t>It depends… what is the limiting factor (disk or VM)?</a:t>
            </a:r>
          </a:p>
          <a:p>
            <a:pPr marL="4119563" lvl="1">
              <a:spcBef>
                <a:spcPts val="1800"/>
              </a:spcBef>
            </a:pPr>
            <a:r>
              <a:rPr lang="en-US" sz="1800" b="1" spc="50" dirty="0"/>
              <a:t>EXAMPLE:  </a:t>
            </a:r>
          </a:p>
          <a:p>
            <a:pPr marL="4119563" lvl="1">
              <a:spcBef>
                <a:spcPts val="600"/>
              </a:spcBef>
            </a:pPr>
            <a:r>
              <a:rPr lang="en-US" sz="1800" dirty="0"/>
              <a:t>5 VMs on P30 storage disk (5000 IOPS max). </a:t>
            </a:r>
            <a:r>
              <a:rPr lang="en-US" sz="1800" b="1" dirty="0"/>
              <a:t>OR</a:t>
            </a:r>
          </a:p>
          <a:p>
            <a:pPr marL="4119563" lvl="1">
              <a:spcBef>
                <a:spcPts val="600"/>
              </a:spcBef>
            </a:pPr>
            <a:r>
              <a:rPr lang="en-US" sz="1800" dirty="0"/>
              <a:t>A single VM with 5 P30 disks striped = 25,000 IOPS</a:t>
            </a:r>
          </a:p>
          <a:p>
            <a:pPr marL="4119563" lvl="1">
              <a:spcBef>
                <a:spcPts val="600"/>
              </a:spcBef>
            </a:pPr>
            <a:r>
              <a:rPr lang="en-US" sz="1800" dirty="0"/>
              <a:t>So, in both cases 2 storage accounts are required to achieve 25,000 IOPS</a:t>
            </a:r>
          </a:p>
          <a:p>
            <a:pPr marL="4119563" lvl="1">
              <a:spcBef>
                <a:spcPts val="2400"/>
              </a:spcBef>
            </a:pPr>
            <a:r>
              <a:rPr lang="en-US" sz="1800" b="1" spc="50" dirty="0"/>
              <a:t>EXAMPLE:</a:t>
            </a:r>
          </a:p>
          <a:p>
            <a:pPr marL="4119563" lvl="1">
              <a:spcBef>
                <a:spcPts val="600"/>
              </a:spcBef>
            </a:pPr>
            <a:r>
              <a:rPr lang="en-US" sz="1800" dirty="0"/>
              <a:t>VMs capable of achieving 12,000 IOPS/disk. </a:t>
            </a:r>
            <a:r>
              <a:rPr lang="en-US" sz="1800" b="1" dirty="0"/>
              <a:t>Assuming they do…</a:t>
            </a:r>
          </a:p>
          <a:p>
            <a:pPr marL="4119563" lvl="1">
              <a:spcBef>
                <a:spcPts val="600"/>
              </a:spcBef>
            </a:pPr>
            <a:r>
              <a:rPr lang="en-US" sz="1800" dirty="0"/>
              <a:t>(3 x 12,000=36,000)\20,000 = 2 storage accounts</a:t>
            </a:r>
          </a:p>
          <a:p>
            <a:pPr marL="4119563" lvl="1">
              <a:spcBef>
                <a:spcPts val="2400"/>
              </a:spcBef>
            </a:pPr>
            <a:r>
              <a:rPr lang="en-US" sz="1800" b="1" spc="50" dirty="0"/>
              <a:t>EXAMPLE:</a:t>
            </a:r>
          </a:p>
          <a:p>
            <a:pPr marL="4119563" lvl="1">
              <a:spcBef>
                <a:spcPts val="600"/>
              </a:spcBef>
            </a:pPr>
            <a:r>
              <a:rPr lang="en-US" sz="1800" dirty="0"/>
              <a:t>Maximum allowable disk capacity for premium storage accounts is 35 TB</a:t>
            </a:r>
          </a:p>
          <a:p>
            <a:pPr marL="4119563" lvl="1">
              <a:spcBef>
                <a:spcPts val="600"/>
              </a:spcBef>
            </a:pPr>
            <a:r>
              <a:rPr lang="en-US" sz="1800" dirty="0"/>
              <a:t>To accommodate the 64 1 TB disks allowed for a G5 VM, you would need </a:t>
            </a:r>
            <a:br>
              <a:rPr lang="en-US" sz="1800" dirty="0"/>
            </a:br>
            <a:r>
              <a:rPr lang="en-US" sz="1800" dirty="0"/>
              <a:t>2 storage accounts</a:t>
            </a:r>
          </a:p>
        </p:txBody>
      </p:sp>
      <p:grpSp>
        <p:nvGrpSpPr>
          <p:cNvPr id="29" name="Group 28"/>
          <p:cNvGrpSpPr/>
          <p:nvPr/>
        </p:nvGrpSpPr>
        <p:grpSpPr>
          <a:xfrm>
            <a:off x="333376" y="2429539"/>
            <a:ext cx="3031955" cy="550015"/>
            <a:chOff x="333376" y="2429539"/>
            <a:chExt cx="3031955" cy="550015"/>
          </a:xfrm>
        </p:grpSpPr>
        <p:pic>
          <p:nvPicPr>
            <p:cNvPr id="4"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76"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861"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4346"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4831"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5316" y="2429539"/>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p:nvPr/>
        </p:nvGrpSpPr>
        <p:grpSpPr>
          <a:xfrm>
            <a:off x="2281459" y="3121985"/>
            <a:ext cx="1083872" cy="550015"/>
            <a:chOff x="2281459" y="3121985"/>
            <a:chExt cx="1083872" cy="550015"/>
          </a:xfrm>
        </p:grpSpPr>
        <p:pic>
          <p:nvPicPr>
            <p:cNvPr id="9"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5316" y="3121985"/>
              <a:ext cx="550015" cy="5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81459" y="3212326"/>
              <a:ext cx="521036" cy="338554"/>
            </a:xfrm>
            <a:prstGeom prst="rect">
              <a:avLst/>
            </a:prstGeom>
          </p:spPr>
          <p:txBody>
            <a:bodyPr wrap="square" anchor="t">
              <a:spAutoFit/>
            </a:bodyPr>
            <a:lstStyle/>
            <a:p>
              <a:pPr marL="0" lvl="1">
                <a:spcBef>
                  <a:spcPts val="600"/>
                </a:spcBef>
              </a:pPr>
              <a:r>
                <a:rPr lang="en-US" sz="1600" b="1" dirty="0"/>
                <a:t>OR</a:t>
              </a:r>
            </a:p>
          </p:txBody>
        </p:sp>
      </p:grpSp>
      <p:cxnSp>
        <p:nvCxnSpPr>
          <p:cNvPr id="22" name="Straight Connector 21"/>
          <p:cNvCxnSpPr/>
          <p:nvPr/>
        </p:nvCxnSpPr>
        <p:spPr>
          <a:xfrm flipH="1">
            <a:off x="285249" y="3761821"/>
            <a:ext cx="11727079" cy="0"/>
          </a:xfrm>
          <a:prstGeom prst="line">
            <a:avLst/>
          </a:prstGeom>
          <a:ln>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5249" y="4974604"/>
            <a:ext cx="11727079" cy="0"/>
          </a:xfrm>
          <a:prstGeom prst="line">
            <a:avLst/>
          </a:prstGeom>
          <a:ln>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77306" y="3848439"/>
            <a:ext cx="2997414" cy="1039548"/>
            <a:chOff x="477306" y="3848439"/>
            <a:chExt cx="2997414" cy="1039548"/>
          </a:xfrm>
        </p:grpSpPr>
        <p:grpSp>
          <p:nvGrpSpPr>
            <p:cNvPr id="16" name="Group 15"/>
            <p:cNvGrpSpPr/>
            <p:nvPr/>
          </p:nvGrpSpPr>
          <p:grpSpPr>
            <a:xfrm>
              <a:off x="2339067" y="4167739"/>
              <a:ext cx="1135653" cy="409332"/>
              <a:chOff x="1881315" y="4103358"/>
              <a:chExt cx="1389031" cy="500659"/>
            </a:xfrm>
          </p:grpSpPr>
          <p:sp>
            <p:nvSpPr>
              <p:cNvPr id="12" name="Freeform 9"/>
              <p:cNvSpPr>
                <a:spLocks noEditPoints="1"/>
              </p:cNvSpPr>
              <p:nvPr/>
            </p:nvSpPr>
            <p:spPr bwMode="auto">
              <a:xfrm flipH="1">
                <a:off x="1881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sp>
            <p:nvSpPr>
              <p:cNvPr id="13" name="Freeform 9"/>
              <p:cNvSpPr>
                <a:spLocks noEditPoints="1"/>
              </p:cNvSpPr>
              <p:nvPr/>
            </p:nvSpPr>
            <p:spPr bwMode="auto">
              <a:xfrm flipH="1">
                <a:off x="2643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grpSp>
          <p:nvGrpSpPr>
            <p:cNvPr id="17" name="Group 16"/>
            <p:cNvGrpSpPr/>
            <p:nvPr/>
          </p:nvGrpSpPr>
          <p:grpSpPr>
            <a:xfrm>
              <a:off x="477306" y="3848439"/>
              <a:ext cx="1647055" cy="1039548"/>
              <a:chOff x="149678" y="3897684"/>
              <a:chExt cx="1647055" cy="1039548"/>
            </a:xfrm>
          </p:grpSpPr>
          <p:pic>
            <p:nvPicPr>
              <p:cNvPr id="11"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904" y="3897684"/>
                <a:ext cx="831730" cy="8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9678" y="4629455"/>
                <a:ext cx="1647055" cy="307777"/>
              </a:xfrm>
              <a:prstGeom prst="rect">
                <a:avLst/>
              </a:prstGeom>
            </p:spPr>
            <p:txBody>
              <a:bodyPr wrap="square" anchor="t">
                <a:spAutoFit/>
              </a:bodyPr>
              <a:lstStyle/>
              <a:p>
                <a:r>
                  <a:rPr lang="en-US" sz="1400" dirty="0">
                    <a:gradFill>
                      <a:gsLst>
                        <a:gs pos="1250">
                          <a:schemeClr val="tx1"/>
                        </a:gs>
                        <a:gs pos="100000">
                          <a:schemeClr val="tx1"/>
                        </a:gs>
                      </a:gsLst>
                      <a:lin ang="5400000" scaled="0"/>
                    </a:gradFill>
                  </a:rPr>
                  <a:t>12,000 IOPS/disk</a:t>
                </a:r>
              </a:p>
            </p:txBody>
          </p:sp>
        </p:grpSp>
        <p:sp>
          <p:nvSpPr>
            <p:cNvPr id="24" name="Rectangle 23"/>
            <p:cNvSpPr/>
            <p:nvPr/>
          </p:nvSpPr>
          <p:spPr>
            <a:xfrm>
              <a:off x="1792000" y="3967875"/>
              <a:ext cx="500458" cy="646331"/>
            </a:xfrm>
            <a:prstGeom prst="rect">
              <a:avLst/>
            </a:prstGeom>
          </p:spPr>
          <p:txBody>
            <a:bodyPr wrap="none">
              <a:spAutoFit/>
            </a:bodyPr>
            <a:lstStyle/>
            <a:p>
              <a:r>
                <a:rPr lang="en-US" sz="3600" dirty="0"/>
                <a:t>=</a:t>
              </a:r>
            </a:p>
          </p:txBody>
        </p:sp>
      </p:grpSp>
      <p:grpSp>
        <p:nvGrpSpPr>
          <p:cNvPr id="32" name="Group 31"/>
          <p:cNvGrpSpPr/>
          <p:nvPr/>
        </p:nvGrpSpPr>
        <p:grpSpPr>
          <a:xfrm>
            <a:off x="524885" y="5135158"/>
            <a:ext cx="2949835" cy="1245715"/>
            <a:chOff x="524885" y="5135158"/>
            <a:chExt cx="2949835" cy="1245715"/>
          </a:xfrm>
        </p:grpSpPr>
        <p:grpSp>
          <p:nvGrpSpPr>
            <p:cNvPr id="18" name="Group 17"/>
            <p:cNvGrpSpPr/>
            <p:nvPr/>
          </p:nvGrpSpPr>
          <p:grpSpPr>
            <a:xfrm>
              <a:off x="524885" y="5135158"/>
              <a:ext cx="1856598" cy="1245715"/>
              <a:chOff x="149678" y="3826271"/>
              <a:chExt cx="1856598" cy="1245715"/>
            </a:xfrm>
          </p:grpSpPr>
          <p:pic>
            <p:nvPicPr>
              <p:cNvPr id="19"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491" y="3826271"/>
                <a:ext cx="974556" cy="97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49678" y="4764209"/>
                <a:ext cx="1856598" cy="307777"/>
              </a:xfrm>
              <a:prstGeom prst="rect">
                <a:avLst/>
              </a:prstGeom>
            </p:spPr>
            <p:txBody>
              <a:bodyPr wrap="square" anchor="t">
                <a:spAutoFit/>
              </a:bodyPr>
              <a:lstStyle/>
              <a:p>
                <a:r>
                  <a:rPr lang="en-US" sz="1400" b="1" dirty="0">
                    <a:gradFill>
                      <a:gsLst>
                        <a:gs pos="1250">
                          <a:schemeClr val="tx1"/>
                        </a:gs>
                        <a:gs pos="100000">
                          <a:schemeClr val="tx1"/>
                        </a:gs>
                      </a:gsLst>
                      <a:lin ang="5400000" scaled="0"/>
                    </a:gradFill>
                  </a:rPr>
                  <a:t>Maximum: </a:t>
                </a:r>
                <a:r>
                  <a:rPr lang="en-US" sz="1400" dirty="0">
                    <a:gradFill>
                      <a:gsLst>
                        <a:gs pos="1250">
                          <a:schemeClr val="tx1"/>
                        </a:gs>
                        <a:gs pos="100000">
                          <a:schemeClr val="tx1"/>
                        </a:gs>
                      </a:gsLst>
                      <a:lin ang="5400000" scaled="0"/>
                    </a:gradFill>
                  </a:rPr>
                  <a:t>35 TB</a:t>
                </a:r>
              </a:p>
            </p:txBody>
          </p:sp>
        </p:grpSp>
        <p:grpSp>
          <p:nvGrpSpPr>
            <p:cNvPr id="25" name="Group 24"/>
            <p:cNvGrpSpPr/>
            <p:nvPr/>
          </p:nvGrpSpPr>
          <p:grpSpPr>
            <a:xfrm>
              <a:off x="2339067" y="5452084"/>
              <a:ext cx="1135653" cy="409332"/>
              <a:chOff x="1881315" y="4103358"/>
              <a:chExt cx="1389031" cy="500659"/>
            </a:xfrm>
          </p:grpSpPr>
          <p:sp>
            <p:nvSpPr>
              <p:cNvPr id="26" name="Freeform 9"/>
              <p:cNvSpPr>
                <a:spLocks noEditPoints="1"/>
              </p:cNvSpPr>
              <p:nvPr/>
            </p:nvSpPr>
            <p:spPr bwMode="auto">
              <a:xfrm flipH="1">
                <a:off x="1881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sp>
            <p:nvSpPr>
              <p:cNvPr id="27" name="Freeform 9"/>
              <p:cNvSpPr>
                <a:spLocks noEditPoints="1"/>
              </p:cNvSpPr>
              <p:nvPr/>
            </p:nvSpPr>
            <p:spPr bwMode="auto">
              <a:xfrm flipH="1">
                <a:off x="2643315" y="4103358"/>
                <a:ext cx="627031" cy="500659"/>
              </a:xfrm>
              <a:custGeom>
                <a:avLst/>
                <a:gdLst>
                  <a:gd name="T0" fmla="*/ 2085 w 2085"/>
                  <a:gd name="T1" fmla="*/ 370 h 1664"/>
                  <a:gd name="T2" fmla="*/ 2085 w 2085"/>
                  <a:gd name="T3" fmla="*/ 1588 h 1664"/>
                  <a:gd name="T4" fmla="*/ 2010 w 2085"/>
                  <a:gd name="T5" fmla="*/ 1664 h 1664"/>
                  <a:gd name="T6" fmla="*/ 75 w 2085"/>
                  <a:gd name="T7" fmla="*/ 1664 h 1664"/>
                  <a:gd name="T8" fmla="*/ 0 w 2085"/>
                  <a:gd name="T9" fmla="*/ 1588 h 1664"/>
                  <a:gd name="T10" fmla="*/ 0 w 2085"/>
                  <a:gd name="T11" fmla="*/ 227 h 1664"/>
                  <a:gd name="T12" fmla="*/ 75 w 2085"/>
                  <a:gd name="T13" fmla="*/ 152 h 1664"/>
                  <a:gd name="T14" fmla="*/ 887 w 2085"/>
                  <a:gd name="T15" fmla="*/ 152 h 1664"/>
                  <a:gd name="T16" fmla="*/ 1046 w 2085"/>
                  <a:gd name="T17" fmla="*/ 294 h 1664"/>
                  <a:gd name="T18" fmla="*/ 2010 w 2085"/>
                  <a:gd name="T19" fmla="*/ 294 h 1664"/>
                  <a:gd name="T20" fmla="*/ 2085 w 2085"/>
                  <a:gd name="T21" fmla="*/ 370 h 1664"/>
                  <a:gd name="T22" fmla="*/ 2010 w 2085"/>
                  <a:gd name="T23" fmla="*/ 9 h 1664"/>
                  <a:gd name="T24" fmla="*/ 1197 w 2085"/>
                  <a:gd name="T25" fmla="*/ 9 h 1664"/>
                  <a:gd name="T26" fmla="*/ 1055 w 2085"/>
                  <a:gd name="T27" fmla="*/ 152 h 1664"/>
                  <a:gd name="T28" fmla="*/ 1541 w 2085"/>
                  <a:gd name="T29" fmla="*/ 152 h 1664"/>
                  <a:gd name="T30" fmla="*/ 1541 w 2085"/>
                  <a:gd name="T31" fmla="*/ 269 h 1664"/>
                  <a:gd name="T32" fmla="*/ 2085 w 2085"/>
                  <a:gd name="T33" fmla="*/ 269 h 1664"/>
                  <a:gd name="T34" fmla="*/ 2085 w 2085"/>
                  <a:gd name="T35" fmla="*/ 76 h 1664"/>
                  <a:gd name="T36" fmla="*/ 2010 w 2085"/>
                  <a:gd name="T37" fmla="*/ 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664">
                    <a:moveTo>
                      <a:pt x="2085" y="370"/>
                    </a:moveTo>
                    <a:cubicBezTo>
                      <a:pt x="2085" y="1588"/>
                      <a:pt x="2085" y="1588"/>
                      <a:pt x="2085" y="1588"/>
                    </a:cubicBezTo>
                    <a:cubicBezTo>
                      <a:pt x="2085" y="1630"/>
                      <a:pt x="2051" y="1664"/>
                      <a:pt x="2010" y="1664"/>
                    </a:cubicBezTo>
                    <a:cubicBezTo>
                      <a:pt x="75" y="1664"/>
                      <a:pt x="75" y="1664"/>
                      <a:pt x="75" y="1664"/>
                    </a:cubicBezTo>
                    <a:cubicBezTo>
                      <a:pt x="33" y="1664"/>
                      <a:pt x="0" y="1630"/>
                      <a:pt x="0" y="1588"/>
                    </a:cubicBezTo>
                    <a:cubicBezTo>
                      <a:pt x="0" y="227"/>
                      <a:pt x="0" y="227"/>
                      <a:pt x="0" y="227"/>
                    </a:cubicBezTo>
                    <a:cubicBezTo>
                      <a:pt x="0" y="185"/>
                      <a:pt x="33" y="152"/>
                      <a:pt x="75" y="152"/>
                    </a:cubicBezTo>
                    <a:cubicBezTo>
                      <a:pt x="75" y="152"/>
                      <a:pt x="812" y="152"/>
                      <a:pt x="887" y="152"/>
                    </a:cubicBezTo>
                    <a:cubicBezTo>
                      <a:pt x="971" y="152"/>
                      <a:pt x="979" y="294"/>
                      <a:pt x="1046" y="294"/>
                    </a:cubicBezTo>
                    <a:cubicBezTo>
                      <a:pt x="1113" y="294"/>
                      <a:pt x="2010" y="294"/>
                      <a:pt x="2010" y="294"/>
                    </a:cubicBezTo>
                    <a:cubicBezTo>
                      <a:pt x="2051" y="294"/>
                      <a:pt x="2085" y="328"/>
                      <a:pt x="2085" y="370"/>
                    </a:cubicBezTo>
                    <a:close/>
                    <a:moveTo>
                      <a:pt x="2010" y="9"/>
                    </a:moveTo>
                    <a:cubicBezTo>
                      <a:pt x="2010" y="9"/>
                      <a:pt x="1281" y="0"/>
                      <a:pt x="1197" y="9"/>
                    </a:cubicBezTo>
                    <a:cubicBezTo>
                      <a:pt x="1122" y="9"/>
                      <a:pt x="1105" y="135"/>
                      <a:pt x="1055" y="152"/>
                    </a:cubicBezTo>
                    <a:cubicBezTo>
                      <a:pt x="1541" y="152"/>
                      <a:pt x="1541" y="152"/>
                      <a:pt x="1541" y="152"/>
                    </a:cubicBezTo>
                    <a:cubicBezTo>
                      <a:pt x="1541" y="269"/>
                      <a:pt x="1541" y="269"/>
                      <a:pt x="1541" y="269"/>
                    </a:cubicBezTo>
                    <a:cubicBezTo>
                      <a:pt x="2085" y="269"/>
                      <a:pt x="2085" y="269"/>
                      <a:pt x="2085" y="269"/>
                    </a:cubicBezTo>
                    <a:cubicBezTo>
                      <a:pt x="2085" y="76"/>
                      <a:pt x="2085" y="76"/>
                      <a:pt x="2085" y="76"/>
                    </a:cubicBezTo>
                    <a:cubicBezTo>
                      <a:pt x="2085" y="42"/>
                      <a:pt x="2051" y="9"/>
                      <a:pt x="2010" y="9"/>
                    </a:cubicBez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sp>
          <p:nvSpPr>
            <p:cNvPr id="28" name="Rectangle 27"/>
            <p:cNvSpPr/>
            <p:nvPr/>
          </p:nvSpPr>
          <p:spPr>
            <a:xfrm>
              <a:off x="1792000" y="5252220"/>
              <a:ext cx="500458" cy="646331"/>
            </a:xfrm>
            <a:prstGeom prst="rect">
              <a:avLst/>
            </a:prstGeom>
          </p:spPr>
          <p:txBody>
            <a:bodyPr wrap="none">
              <a:spAutoFit/>
            </a:bodyPr>
            <a:lstStyle/>
            <a:p>
              <a:r>
                <a:rPr lang="en-US" sz="3600" dirty="0"/>
                <a:t>=</a:t>
              </a:r>
            </a:p>
          </p:txBody>
        </p:sp>
      </p:grpSp>
    </p:spTree>
    <p:extLst>
      <p:ext uri="{BB962C8B-B14F-4D97-AF65-F5344CB8AC3E}">
        <p14:creationId xmlns:p14="http://schemas.microsoft.com/office/powerpoint/2010/main" val="803350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5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par>
                                <p:cTn id="42" presetID="22" presetClass="entr" presetSubtype="8" fill="hold" nodeType="withEffect">
                                  <p:stCondLst>
                                    <p:cond delay="50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500"/>
                                        <p:tgtEl>
                                          <p:spTgt spid="2">
                                            <p:txEl>
                                              <p:pRg st="8" end="8"/>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500"/>
                                        <p:tgtEl>
                                          <p:spTgt spid="2">
                                            <p:txEl>
                                              <p:pRg st="9" end="9"/>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500"/>
                                        <p:tgtEl>
                                          <p:spTgt spid="2">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Azure storage types</a:t>
            </a:r>
          </a:p>
        </p:txBody>
      </p:sp>
      <p:sp>
        <p:nvSpPr>
          <p:cNvPr id="2" name="Text Placeholder 1"/>
          <p:cNvSpPr>
            <a:spLocks noGrp="1"/>
          </p:cNvSpPr>
          <p:nvPr>
            <p:ph type="body" sz="quarter" idx="10"/>
          </p:nvPr>
        </p:nvSpPr>
        <p:spPr>
          <a:xfrm>
            <a:off x="274638" y="1212850"/>
            <a:ext cx="11887200" cy="461665"/>
          </a:xfrm>
        </p:spPr>
        <p:txBody>
          <a:bodyPr/>
          <a:lstStyle/>
          <a:p>
            <a:pPr lvl="1"/>
            <a:r>
              <a:rPr lang="en-US" dirty="0"/>
              <a:t>Block blobs, page blobs and disks, tables and queues, and files</a:t>
            </a:r>
          </a:p>
        </p:txBody>
      </p:sp>
      <p:graphicFrame>
        <p:nvGraphicFramePr>
          <p:cNvPr id="4" name="Table 3"/>
          <p:cNvGraphicFramePr>
            <a:graphicFrameLocks noGrp="1"/>
          </p:cNvGraphicFramePr>
          <p:nvPr>
            <p:extLst/>
          </p:nvPr>
        </p:nvGraphicFramePr>
        <p:xfrm>
          <a:off x="274638" y="1675814"/>
          <a:ext cx="11887200" cy="4645152"/>
        </p:xfrm>
        <a:graphic>
          <a:graphicData uri="http://schemas.openxmlformats.org/drawingml/2006/table">
            <a:tbl>
              <a:tblPr/>
              <a:tblGrid>
                <a:gridCol w="2377440">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237744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0">
                <a:tc>
                  <a:txBody>
                    <a:bodyPr/>
                    <a:lstStyle/>
                    <a:p>
                      <a:pPr algn="l">
                        <a:lnSpc>
                          <a:spcPct val="90000"/>
                        </a:lnSpc>
                      </a:pPr>
                      <a:endParaRPr lang="en-US" sz="1400" dirty="0">
                        <a:gradFill>
                          <a:gsLst>
                            <a:gs pos="12389">
                              <a:schemeClr val="bg1"/>
                            </a:gs>
                            <a:gs pos="46000">
                              <a:schemeClr val="bg1"/>
                            </a:gs>
                          </a:gsLst>
                          <a:lin ang="5400000" scaled="0"/>
                        </a:gradFill>
                      </a:endParaRP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a:gradFill>
                            <a:gsLst>
                              <a:gs pos="12389">
                                <a:schemeClr val="bg1"/>
                              </a:gs>
                              <a:gs pos="46000">
                                <a:schemeClr val="bg1"/>
                              </a:gs>
                            </a:gsLst>
                            <a:lin ang="5400000" scaled="0"/>
                          </a:gradFill>
                        </a:rPr>
                        <a:t>Locally Redundant Storage (LRS)</a:t>
                      </a: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a:gradFill>
                            <a:gsLst>
                              <a:gs pos="12389">
                                <a:schemeClr val="bg1"/>
                              </a:gs>
                              <a:gs pos="46000">
                                <a:schemeClr val="bg1"/>
                              </a:gs>
                            </a:gsLst>
                            <a:lin ang="5400000" scaled="0"/>
                          </a:gradFill>
                        </a:rPr>
                        <a:t>Zone Redundant Storage (ZRS)</a:t>
                      </a: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a:gradFill>
                            <a:gsLst>
                              <a:gs pos="12389">
                                <a:schemeClr val="bg1"/>
                              </a:gs>
                              <a:gs pos="46000">
                                <a:schemeClr val="bg1"/>
                              </a:gs>
                            </a:gsLst>
                            <a:lin ang="5400000" scaled="0"/>
                          </a:gradFill>
                        </a:rPr>
                        <a:t>Geographically Redundant Storage (GRS)</a:t>
                      </a:r>
                    </a:p>
                  </a:txBody>
                  <a:tcPr marL="182880" marR="182880" marT="146304" marB="146304">
                    <a:lnL>
                      <a:noFill/>
                    </a:lnL>
                    <a:lnR>
                      <a:noFill/>
                    </a:lnR>
                    <a:lnT>
                      <a:noFill/>
                    </a:lnT>
                    <a:lnB>
                      <a:noFill/>
                    </a:lnB>
                    <a:solidFill>
                      <a:schemeClr val="accent2"/>
                    </a:solidFill>
                  </a:tcPr>
                </a:tc>
                <a:tc>
                  <a:txBody>
                    <a:bodyPr/>
                    <a:lstStyle/>
                    <a:p>
                      <a:pPr algn="l">
                        <a:lnSpc>
                          <a:spcPct val="90000"/>
                        </a:lnSpc>
                      </a:pPr>
                      <a:r>
                        <a:rPr lang="en-US" sz="1600" dirty="0">
                          <a:gradFill>
                            <a:gsLst>
                              <a:gs pos="12389">
                                <a:schemeClr val="bg1"/>
                              </a:gs>
                              <a:gs pos="46000">
                                <a:schemeClr val="bg1"/>
                              </a:gs>
                            </a:gsLst>
                            <a:lin ang="5400000" scaled="0"/>
                          </a:gradFill>
                        </a:rPr>
                        <a:t>Read-Access Geographically Redundant Storage </a:t>
                      </a:r>
                      <a:br>
                        <a:rPr lang="en-US" sz="1600" dirty="0">
                          <a:gradFill>
                            <a:gsLst>
                              <a:gs pos="12389">
                                <a:schemeClr val="bg1"/>
                              </a:gs>
                              <a:gs pos="46000">
                                <a:schemeClr val="bg1"/>
                              </a:gs>
                            </a:gsLst>
                            <a:lin ang="5400000" scaled="0"/>
                          </a:gradFill>
                        </a:rPr>
                      </a:br>
                      <a:r>
                        <a:rPr lang="en-US" sz="1600" dirty="0">
                          <a:gradFill>
                            <a:gsLst>
                              <a:gs pos="12389">
                                <a:schemeClr val="bg1"/>
                              </a:gs>
                              <a:gs pos="46000">
                                <a:schemeClr val="bg1"/>
                              </a:gs>
                            </a:gsLst>
                            <a:lin ang="5400000" scaled="0"/>
                          </a:gradFill>
                        </a:rPr>
                        <a:t>(RA-GRS)</a:t>
                      </a:r>
                    </a:p>
                  </a:txBody>
                  <a:tcPr marL="182880" marR="182880" marT="146304" marB="146304">
                    <a:lnL>
                      <a:noFill/>
                    </a:lnL>
                    <a:lnR>
                      <a:noFill/>
                    </a:lnR>
                    <a:lnT>
                      <a:noFill/>
                    </a:lnT>
                    <a:lnB>
                      <a:noFill/>
                    </a:lnB>
                    <a:solidFill>
                      <a:schemeClr val="accent2"/>
                    </a:solidFill>
                  </a:tcPr>
                </a:tc>
                <a:extLst>
                  <a:ext uri="{0D108BD9-81ED-4DB2-BD59-A6C34878D82A}">
                    <a16:rowId xmlns:a16="http://schemas.microsoft.com/office/drawing/2014/main" val="10000"/>
                  </a:ext>
                </a:extLst>
              </a:tr>
              <a:tr h="0">
                <a:tc>
                  <a:txBody>
                    <a:bodyPr/>
                    <a:lstStyle/>
                    <a:p>
                      <a:pPr algn="l">
                        <a:lnSpc>
                          <a:spcPct val="90000"/>
                        </a:lnSpc>
                      </a:pPr>
                      <a:r>
                        <a:rPr lang="en-US" sz="1400" dirty="0">
                          <a:gradFill>
                            <a:gsLst>
                              <a:gs pos="78761">
                                <a:schemeClr val="tx1"/>
                              </a:gs>
                              <a:gs pos="57000">
                                <a:schemeClr val="tx1"/>
                              </a:gs>
                            </a:gsLst>
                            <a:lin ang="5400000" scaled="0"/>
                          </a:gradFill>
                        </a:rPr>
                        <a:t>How it works</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Makes multiple synchronous copies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of your data within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a single datacenter</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Stores three copies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of data across multiple datacenters within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or across regions.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For block blobs only</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Same as LRS, plus multiple asynchronous copies to a second datacenter hundreds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of miles away</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Same as GRS, plus read access to the secondary datacenter</a:t>
                      </a:r>
                    </a:p>
                  </a:txBody>
                  <a:tcPr marL="182880" marR="182880" marT="146304" marB="146304">
                    <a:lnL>
                      <a:noFill/>
                    </a:lnL>
                    <a:lnR>
                      <a:noFill/>
                    </a:lnR>
                    <a:lnT>
                      <a:noFill/>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algn="l">
                        <a:lnSpc>
                          <a:spcPct val="90000"/>
                        </a:lnSpc>
                      </a:pPr>
                      <a:r>
                        <a:rPr lang="en-US" sz="1400" dirty="0">
                          <a:gradFill>
                            <a:gsLst>
                              <a:gs pos="78761">
                                <a:schemeClr val="tx1"/>
                              </a:gs>
                              <a:gs pos="57000">
                                <a:schemeClr val="tx1"/>
                              </a:gs>
                            </a:gsLst>
                            <a:lin ang="5400000" scaled="0"/>
                          </a:gradFill>
                        </a:rPr>
                        <a:t>Total copies</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3</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3</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6</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6</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algn="l">
                        <a:lnSpc>
                          <a:spcPct val="90000"/>
                        </a:lnSpc>
                      </a:pPr>
                      <a:r>
                        <a:rPr lang="en-US" sz="1400">
                          <a:gradFill>
                            <a:gsLst>
                              <a:gs pos="78761">
                                <a:schemeClr val="tx1"/>
                              </a:gs>
                              <a:gs pos="57000">
                                <a:schemeClr val="tx1"/>
                              </a:gs>
                            </a:gsLst>
                            <a:lin ang="5400000" scaled="0"/>
                          </a:gradFill>
                        </a:rPr>
                        <a:t>Why use it</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For economical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local storage or data governance compliance</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An economical, higher durability option for block blob storage</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For protection against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a major datacenter outage or disaster</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Provides read access to data during an outage, for maximum data availability and durability</a:t>
                      </a:r>
                    </a:p>
                  </a:txBody>
                  <a:tcPr marL="182880" marR="182880" marT="146304" marB="146304">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pPr algn="l">
                        <a:lnSpc>
                          <a:spcPct val="90000"/>
                        </a:lnSpc>
                      </a:pPr>
                      <a:r>
                        <a:rPr lang="en-US" sz="1400" dirty="0">
                          <a:gradFill>
                            <a:gsLst>
                              <a:gs pos="78761">
                                <a:schemeClr val="tx1"/>
                              </a:gs>
                              <a:gs pos="57000">
                                <a:schemeClr val="tx1"/>
                              </a:gs>
                            </a:gsLst>
                            <a:lin ang="5400000" scaled="0"/>
                          </a:gradFill>
                        </a:rPr>
                        <a:t>Availability SLA</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read/write</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read/write</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read/write</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l">
                        <a:lnSpc>
                          <a:spcPct val="90000"/>
                        </a:lnSpc>
                      </a:pPr>
                      <a:r>
                        <a:rPr lang="en-US" sz="1400" dirty="0">
                          <a:gradFill>
                            <a:gsLst>
                              <a:gs pos="78761">
                                <a:schemeClr val="tx1"/>
                              </a:gs>
                              <a:gs pos="57000">
                                <a:schemeClr val="tx1"/>
                              </a:gs>
                            </a:gsLst>
                            <a:lin ang="5400000" scaled="0"/>
                          </a:gradFill>
                        </a:rPr>
                        <a:t>99.9% write </a:t>
                      </a:r>
                      <a:br>
                        <a:rPr lang="en-US" sz="1400" dirty="0">
                          <a:gradFill>
                            <a:gsLst>
                              <a:gs pos="78761">
                                <a:schemeClr val="tx1"/>
                              </a:gs>
                              <a:gs pos="57000">
                                <a:schemeClr val="tx1"/>
                              </a:gs>
                            </a:gsLst>
                            <a:lin ang="5400000" scaled="0"/>
                          </a:gradFill>
                        </a:rPr>
                      </a:br>
                      <a:r>
                        <a:rPr lang="en-US" sz="1400" dirty="0">
                          <a:gradFill>
                            <a:gsLst>
                              <a:gs pos="78761">
                                <a:schemeClr val="tx1"/>
                              </a:gs>
                              <a:gs pos="57000">
                                <a:schemeClr val="tx1"/>
                              </a:gs>
                            </a:gsLst>
                            <a:lin ang="5400000" scaled="0"/>
                          </a:gradFill>
                        </a:rPr>
                        <a:t>99.99% read </a:t>
                      </a:r>
                    </a:p>
                  </a:txBody>
                  <a:tcPr marL="182880" marR="182880" marT="146304" marB="146304">
                    <a:lnL>
                      <a:noFill/>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274638" y="6394891"/>
            <a:ext cx="4820807" cy="307777"/>
          </a:xfrm>
          <a:prstGeom prst="rect">
            <a:avLst/>
          </a:prstGeom>
        </p:spPr>
        <p:txBody>
          <a:bodyPr wrap="none">
            <a:spAutoFit/>
          </a:bodyPr>
          <a:lstStyle/>
          <a:p>
            <a:r>
              <a:rPr lang="en-US" sz="1400" dirty="0">
                <a:gradFill>
                  <a:gsLst>
                    <a:gs pos="78761">
                      <a:schemeClr val="tx1"/>
                    </a:gs>
                    <a:gs pos="57000">
                      <a:schemeClr val="tx1"/>
                    </a:gs>
                  </a:gsLst>
                  <a:lin ang="5400000" scaled="0"/>
                </a:gradFill>
                <a:hlinkClick r:id="rId3"/>
              </a:rPr>
              <a:t>https://azure.microsoft.com/en-us/pricing/details/storage/</a:t>
            </a:r>
            <a:endParaRPr lang="en-US" sz="1400" dirty="0">
              <a:gradFill>
                <a:gsLst>
                  <a:gs pos="78761">
                    <a:schemeClr val="tx1"/>
                  </a:gs>
                  <a:gs pos="57000">
                    <a:schemeClr val="tx1"/>
                  </a:gs>
                </a:gsLst>
                <a:lin ang="5400000" scaled="0"/>
              </a:gradFill>
            </a:endParaRPr>
          </a:p>
        </p:txBody>
      </p:sp>
    </p:spTree>
    <p:extLst>
      <p:ext uri="{BB962C8B-B14F-4D97-AF65-F5344CB8AC3E}">
        <p14:creationId xmlns:p14="http://schemas.microsoft.com/office/powerpoint/2010/main" val="221934798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Temporary drive guidance</a:t>
            </a:r>
          </a:p>
        </p:txBody>
      </p:sp>
      <p:sp>
        <p:nvSpPr>
          <p:cNvPr id="5" name="Text Placeholder 4"/>
          <p:cNvSpPr>
            <a:spLocks noGrp="1"/>
          </p:cNvSpPr>
          <p:nvPr>
            <p:ph type="body" sz="quarter" idx="10"/>
          </p:nvPr>
        </p:nvSpPr>
        <p:spPr>
          <a:xfrm>
            <a:off x="274638" y="1668463"/>
            <a:ext cx="5943600" cy="4636141"/>
          </a:xfrm>
        </p:spPr>
        <p:txBody>
          <a:bodyPr/>
          <a:lstStyle/>
          <a:p>
            <a:pPr>
              <a:spcBef>
                <a:spcPts val="1800"/>
              </a:spcBef>
              <a:spcAft>
                <a:spcPts val="0"/>
              </a:spcAft>
            </a:pPr>
            <a:r>
              <a:rPr lang="en-US" sz="2400" dirty="0">
                <a:latin typeface="+mn-lt"/>
              </a:rPr>
              <a:t>Never place critical </a:t>
            </a:r>
            <a:r>
              <a:rPr lang="en-US" sz="2400" dirty="0" err="1">
                <a:latin typeface="+mn-lt"/>
              </a:rPr>
              <a:t>unreplicated</a:t>
            </a:r>
            <a:r>
              <a:rPr lang="en-US" sz="2400" dirty="0">
                <a:latin typeface="+mn-lt"/>
              </a:rPr>
              <a:t> data </a:t>
            </a:r>
            <a:br>
              <a:rPr lang="en-US" sz="2400" dirty="0">
                <a:latin typeface="+mn-lt"/>
              </a:rPr>
            </a:br>
            <a:r>
              <a:rPr lang="en-US" sz="2400" dirty="0">
                <a:latin typeface="+mn-lt"/>
              </a:rPr>
              <a:t>on temp drive!!</a:t>
            </a:r>
          </a:p>
          <a:p>
            <a:pPr>
              <a:spcBef>
                <a:spcPts val="1800"/>
              </a:spcBef>
              <a:spcAft>
                <a:spcPts val="0"/>
              </a:spcAft>
            </a:pPr>
            <a:r>
              <a:rPr lang="en-US" sz="2400" dirty="0">
                <a:latin typeface="+mn-lt"/>
              </a:rPr>
              <a:t>Use for SQL </a:t>
            </a:r>
            <a:r>
              <a:rPr lang="en-US" sz="2400" dirty="0" err="1">
                <a:latin typeface="+mn-lt"/>
              </a:rPr>
              <a:t>TempDB</a:t>
            </a:r>
            <a:r>
              <a:rPr lang="en-US" sz="2400" dirty="0">
                <a:latin typeface="+mn-lt"/>
              </a:rPr>
              <a:t> and Buffer Pool Extension on D-Series and G-Series VM sizes only (SSD temp disks)</a:t>
            </a:r>
          </a:p>
          <a:p>
            <a:pPr lvl="1">
              <a:spcBef>
                <a:spcPts val="800"/>
              </a:spcBef>
            </a:pPr>
            <a:r>
              <a:rPr lang="en-US" sz="1600" dirty="0">
                <a:hlinkClick r:id="rId3"/>
              </a:rPr>
              <a:t>http://blogs.technet.com/b/dataplatforminsider/archive/2014/09/25/using-ssds-in-azure-vms-to-store-sql-server-tempdb-and-buffer-pool-extensions.aspx</a:t>
            </a:r>
            <a:r>
              <a:rPr lang="en-US" sz="1600" dirty="0"/>
              <a:t> </a:t>
            </a:r>
          </a:p>
          <a:p>
            <a:pPr>
              <a:spcBef>
                <a:spcPts val="1800"/>
              </a:spcBef>
              <a:spcAft>
                <a:spcPts val="0"/>
              </a:spcAft>
            </a:pPr>
            <a:r>
              <a:rPr lang="en-US" sz="2400" dirty="0">
                <a:latin typeface="+mn-lt"/>
              </a:rPr>
              <a:t>Use scheduled tasks to configure temporary disk</a:t>
            </a:r>
          </a:p>
          <a:p>
            <a:pPr>
              <a:spcBef>
                <a:spcPts val="1800"/>
              </a:spcBef>
              <a:spcAft>
                <a:spcPts val="0"/>
              </a:spcAft>
            </a:pPr>
            <a:r>
              <a:rPr lang="en-US" sz="2400" dirty="0">
                <a:latin typeface="+mn-lt"/>
              </a:rPr>
              <a:t>Test scheduled tasks via resize </a:t>
            </a:r>
            <a:br>
              <a:rPr lang="en-US" sz="2400" dirty="0">
                <a:latin typeface="+mn-lt"/>
              </a:rPr>
            </a:br>
            <a:r>
              <a:rPr lang="en-US" sz="2400" dirty="0">
                <a:latin typeface="+mn-lt"/>
              </a:rPr>
              <a:t>VM operation</a:t>
            </a:r>
          </a:p>
        </p:txBody>
      </p:sp>
      <p:grpSp>
        <p:nvGrpSpPr>
          <p:cNvPr id="6" name="Group 5"/>
          <p:cNvGrpSpPr/>
          <p:nvPr/>
        </p:nvGrpSpPr>
        <p:grpSpPr>
          <a:xfrm>
            <a:off x="6854490" y="1682355"/>
            <a:ext cx="5308935" cy="4425324"/>
            <a:chOff x="944381" y="1435717"/>
            <a:chExt cx="8078922" cy="5595252"/>
          </a:xfrm>
        </p:grpSpPr>
        <p:sp>
          <p:nvSpPr>
            <p:cNvPr id="7" name="Rectangle 6"/>
            <p:cNvSpPr/>
            <p:nvPr/>
          </p:nvSpPr>
          <p:spPr bwMode="auto">
            <a:xfrm>
              <a:off x="944381" y="1435717"/>
              <a:ext cx="8078922" cy="653762"/>
            </a:xfrm>
            <a:prstGeom prst="rect">
              <a:avLst/>
            </a:prstGeom>
            <a:solidFill>
              <a:schemeClr val="bg1">
                <a:lumMod val="95000"/>
              </a:schemeClr>
            </a:solidFill>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400" dirty="0">
                  <a:gradFill>
                    <a:gsLst>
                      <a:gs pos="86726">
                        <a:schemeClr val="tx1"/>
                      </a:gs>
                      <a:gs pos="59000">
                        <a:schemeClr val="tx1"/>
                      </a:gs>
                    </a:gsLst>
                    <a:lin ang="5400000" scaled="0"/>
                  </a:gradFill>
                  <a:latin typeface="Segoe UI Semibold" panose="020B0702040204020203" pitchFamily="34" charset="0"/>
                  <a:ea typeface="MS PGothic" pitchFamily="34" charset="-128"/>
                  <a:cs typeface="Segoe UI Semibold" panose="020B0702040204020203" pitchFamily="34" charset="0"/>
                </a:rPr>
                <a:t>Azure virtual machine</a:t>
              </a:r>
            </a:p>
          </p:txBody>
        </p:sp>
        <p:sp>
          <p:nvSpPr>
            <p:cNvPr id="8" name="Rectangle 7"/>
            <p:cNvSpPr/>
            <p:nvPr/>
          </p:nvSpPr>
          <p:spPr bwMode="auto">
            <a:xfrm>
              <a:off x="954371" y="2339049"/>
              <a:ext cx="2627829" cy="809299"/>
            </a:xfrm>
            <a:prstGeom prst="rect">
              <a:avLst/>
            </a:prstGeom>
            <a:solidFill>
              <a:schemeClr val="accent1"/>
            </a:solidFill>
          </p:spPr>
          <p:txBody>
            <a:bodyPr vert="horz" wrap="square" lIns="146304" tIns="91440" rIns="146304" bIns="91440" rtlCol="0">
              <a:spAutoFit/>
            </a:bodyPr>
            <a:lstStyle/>
            <a:p>
              <a:pPr defTabSz="931863" fontAlgn="base">
                <a:lnSpc>
                  <a:spcPct val="90000"/>
                </a:lnSpc>
                <a:spcAft>
                  <a:spcPct val="0"/>
                </a:spcAft>
                <a:buSzPct val="90000"/>
                <a:buFont typeface="Arial" pitchFamily="34" charset="0"/>
                <a:buNone/>
              </a:pP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C:\</a:t>
              </a:r>
            </a:p>
            <a:p>
              <a:pPr defTabSz="931863" fontAlgn="base">
                <a:lnSpc>
                  <a:spcPct val="90000"/>
                </a:lnSpc>
                <a:spcAft>
                  <a:spcPct val="0"/>
                </a:spcAft>
                <a:buSzPct val="90000"/>
                <a:buFont typeface="Arial" pitchFamily="34" charset="0"/>
                <a:buNone/>
              </a:pP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OS disk</a:t>
              </a:r>
            </a:p>
          </p:txBody>
        </p:sp>
        <p:sp>
          <p:nvSpPr>
            <p:cNvPr id="9" name="Rectangle 8"/>
            <p:cNvSpPr/>
            <p:nvPr/>
          </p:nvSpPr>
          <p:spPr bwMode="auto">
            <a:xfrm>
              <a:off x="6395474" y="2339049"/>
              <a:ext cx="2627829" cy="809299"/>
            </a:xfrm>
            <a:prstGeom prst="rect">
              <a:avLst/>
            </a:prstGeom>
            <a:solidFill>
              <a:schemeClr val="accent1"/>
            </a:solidFill>
          </p:spPr>
          <p:txBody>
            <a:bodyPr vert="horz" wrap="square" lIns="146304" tIns="91440" rIns="146304" bIns="91440" rtlCol="0">
              <a:spAutoFit/>
            </a:bodyPr>
            <a:lstStyle/>
            <a:p>
              <a:pPr defTabSz="931863" fontAlgn="base">
                <a:lnSpc>
                  <a:spcPct val="90000"/>
                </a:lnSpc>
                <a:spcAft>
                  <a:spcPct val="0"/>
                </a:spcAft>
                <a:buSzPct val="90000"/>
                <a:buFont typeface="Arial" pitchFamily="34" charset="0"/>
                <a:buNone/>
              </a:pP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E:</a:t>
              </a:r>
              <a:r>
                <a:rPr lang="en-US" sz="1600" spc="100" dirty="0">
                  <a:gradFill>
                    <a:gsLst>
                      <a:gs pos="9735">
                        <a:schemeClr val="bg1"/>
                      </a:gs>
                      <a:gs pos="29000">
                        <a:schemeClr val="bg1"/>
                      </a:gs>
                    </a:gsLst>
                    <a:lin ang="5400000" scaled="0"/>
                  </a:gradFill>
                  <a:ea typeface="MS PGothic" pitchFamily="34" charset="-128"/>
                  <a:cs typeface="Segoe UI Semibold" panose="020B0702040204020203" pitchFamily="34" charset="0"/>
                </a:rPr>
                <a:t>\,</a:t>
              </a: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F:</a:t>
              </a:r>
              <a:r>
                <a:rPr lang="en-US" sz="1600" spc="100" dirty="0">
                  <a:gradFill>
                    <a:gsLst>
                      <a:gs pos="9735">
                        <a:schemeClr val="bg1"/>
                      </a:gs>
                      <a:gs pos="29000">
                        <a:schemeClr val="bg1"/>
                      </a:gs>
                    </a:gsLst>
                    <a:lin ang="5400000" scaled="0"/>
                  </a:gradFill>
                  <a:ea typeface="MS PGothic" pitchFamily="34" charset="-128"/>
                  <a:cs typeface="Segoe UI Semibold" panose="020B0702040204020203" pitchFamily="34" charset="0"/>
                </a:rPr>
                <a:t>\,</a:t>
              </a: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 etc.</a:t>
              </a:r>
            </a:p>
            <a:p>
              <a:pPr defTabSz="931863" fontAlgn="base">
                <a:lnSpc>
                  <a:spcPct val="90000"/>
                </a:lnSpc>
                <a:spcAft>
                  <a:spcPct val="0"/>
                </a:spcAft>
                <a:buSzPct val="90000"/>
                <a:buFont typeface="Arial" pitchFamily="34" charset="0"/>
                <a:buNone/>
              </a:pPr>
              <a:r>
                <a:rPr lang="en-US" sz="1600" dirty="0">
                  <a:gradFill>
                    <a:gsLst>
                      <a:gs pos="9735">
                        <a:schemeClr val="bg1"/>
                      </a:gs>
                      <a:gs pos="29000">
                        <a:schemeClr val="bg1"/>
                      </a:gs>
                    </a:gsLst>
                    <a:lin ang="5400000" scaled="0"/>
                  </a:gradFill>
                  <a:ea typeface="MS PGothic" pitchFamily="34" charset="-128"/>
                  <a:cs typeface="Segoe UI Semibold" panose="020B0702040204020203" pitchFamily="34" charset="0"/>
                </a:rPr>
                <a:t>data disks</a:t>
              </a:r>
            </a:p>
          </p:txBody>
        </p:sp>
        <p:sp>
          <p:nvSpPr>
            <p:cNvPr id="10" name="Rectangle 9"/>
            <p:cNvSpPr/>
            <p:nvPr/>
          </p:nvSpPr>
          <p:spPr bwMode="auto">
            <a:xfrm>
              <a:off x="3674923" y="2339049"/>
              <a:ext cx="2627829" cy="809299"/>
            </a:xfrm>
            <a:prstGeom prst="rect">
              <a:avLst/>
            </a:prstGeom>
            <a:solidFill>
              <a:schemeClr val="bg1">
                <a:lumMod val="95000"/>
              </a:schemeClr>
            </a:solidFill>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600" dirty="0">
                  <a:gradFill>
                    <a:gsLst>
                      <a:gs pos="1250">
                        <a:schemeClr val="tx1"/>
                      </a:gs>
                      <a:gs pos="99000">
                        <a:schemeClr val="tx1"/>
                      </a:gs>
                    </a:gsLst>
                    <a:lin ang="5400000" scaled="0"/>
                  </a:gradFill>
                  <a:ea typeface="MS PGothic" pitchFamily="34" charset="-128"/>
                  <a:cs typeface="Segoe UI Semibold" panose="020B0702040204020203" pitchFamily="34" charset="0"/>
                </a:rPr>
                <a:t>D:\</a:t>
              </a:r>
            </a:p>
            <a:p>
              <a:pPr defTabSz="931863" fontAlgn="base">
                <a:lnSpc>
                  <a:spcPct val="90000"/>
                </a:lnSpc>
                <a:spcBef>
                  <a:spcPct val="20000"/>
                </a:spcBef>
                <a:spcAft>
                  <a:spcPct val="0"/>
                </a:spcAft>
                <a:buSzPct val="90000"/>
                <a:buFont typeface="Arial" pitchFamily="34" charset="0"/>
                <a:buNone/>
              </a:pPr>
              <a:r>
                <a:rPr lang="en-US" sz="1600" dirty="0">
                  <a:gradFill>
                    <a:gsLst>
                      <a:gs pos="1250">
                        <a:schemeClr val="tx1"/>
                      </a:gs>
                      <a:gs pos="99000">
                        <a:schemeClr val="tx1"/>
                      </a:gs>
                    </a:gsLst>
                    <a:lin ang="5400000" scaled="0"/>
                  </a:gradFill>
                  <a:ea typeface="MS PGothic" pitchFamily="34" charset="-128"/>
                  <a:cs typeface="Segoe UI Semibold" panose="020B0702040204020203" pitchFamily="34" charset="0"/>
                </a:rPr>
                <a:t>temporary disk</a:t>
              </a:r>
            </a:p>
          </p:txBody>
        </p:sp>
        <p:sp>
          <p:nvSpPr>
            <p:cNvPr id="11" name="Rectangle 10"/>
            <p:cNvSpPr/>
            <p:nvPr/>
          </p:nvSpPr>
          <p:spPr bwMode="auto">
            <a:xfrm>
              <a:off x="954373" y="3309304"/>
              <a:ext cx="2627829" cy="710566"/>
            </a:xfrm>
            <a:prstGeom prst="rect">
              <a:avLst/>
            </a:prstGeom>
            <a:solidFill>
              <a:schemeClr val="bg1">
                <a:lumMod val="95000"/>
              </a:schemeClr>
            </a:solidFill>
            <a:ln>
              <a:solidFill>
                <a:schemeClr val="tx1">
                  <a:lumMod val="60000"/>
                  <a:lumOff val="40000"/>
                </a:schemeClr>
              </a:solidFill>
              <a:prstDash val="dash"/>
            </a:ln>
          </p:spPr>
          <p:txBody>
            <a:bodyPr vert="horz" wrap="square" lIns="146304" tIns="91440" rIns="146304" bIns="91440" rtlCol="0">
              <a:noAutofit/>
            </a:bodyPr>
            <a:lstStyle/>
            <a:p>
              <a:pPr defTabSz="931863" fontAlgn="base">
                <a:lnSpc>
                  <a:spcPct val="90000"/>
                </a:lnSpc>
                <a:spcBef>
                  <a:spcPct val="20000"/>
                </a:spcBef>
                <a:spcAft>
                  <a:spcPct val="0"/>
                </a:spcAft>
                <a:buSzPct val="90000"/>
                <a:buFont typeface="Arial" pitchFamily="34" charset="0"/>
                <a:buNone/>
              </a:pPr>
              <a:r>
                <a:rPr lang="en-US" sz="1600" dirty="0">
                  <a:gradFill>
                    <a:gsLst>
                      <a:gs pos="1250">
                        <a:schemeClr val="tx1"/>
                      </a:gs>
                      <a:gs pos="99000">
                        <a:schemeClr val="tx1"/>
                      </a:gs>
                    </a:gsLst>
                    <a:lin ang="5400000" scaled="0"/>
                  </a:gradFill>
                  <a:ea typeface="MS PGothic" pitchFamily="34" charset="-128"/>
                  <a:cs typeface="Segoe UI Semibold" panose="020B0702040204020203" pitchFamily="34" charset="0"/>
                </a:rPr>
                <a:t>Disk cache</a:t>
              </a:r>
            </a:p>
          </p:txBody>
        </p:sp>
        <p:sp>
          <p:nvSpPr>
            <p:cNvPr id="12" name="Can 11"/>
            <p:cNvSpPr/>
            <p:nvPr/>
          </p:nvSpPr>
          <p:spPr bwMode="auto">
            <a:xfrm>
              <a:off x="4060033" y="4785439"/>
              <a:ext cx="2295175" cy="2245530"/>
            </a:xfrm>
            <a:prstGeom prst="can">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8850">
                        <a:schemeClr val="tx1"/>
                      </a:gs>
                      <a:gs pos="33000">
                        <a:schemeClr val="tx1"/>
                      </a:gs>
                    </a:gsLst>
                    <a:lin ang="5400000" scaled="0"/>
                  </a:gradFill>
                  <a:ea typeface="Segoe UI" pitchFamily="34" charset="0"/>
                  <a:cs typeface="Segoe UI" pitchFamily="34" charset="0"/>
                </a:rPr>
                <a:t>Azure blob</a:t>
              </a:r>
            </a:p>
          </p:txBody>
        </p:sp>
        <p:cxnSp>
          <p:nvCxnSpPr>
            <p:cNvPr id="13" name="Straight Arrow Connector 12"/>
            <p:cNvCxnSpPr>
              <a:stCxn id="9" idx="2"/>
              <a:endCxn id="12" idx="1"/>
            </p:cNvCxnSpPr>
            <p:nvPr/>
          </p:nvCxnSpPr>
          <p:spPr>
            <a:xfrm rot="5400000">
              <a:off x="5639960" y="2716010"/>
              <a:ext cx="1637091" cy="2501768"/>
            </a:xfrm>
            <a:prstGeom prst="bentConnector3">
              <a:avLst>
                <a:gd name="adj1" fmla="val 50000"/>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2"/>
              <a:endCxn id="12" idx="2"/>
            </p:cNvCxnSpPr>
            <p:nvPr/>
          </p:nvCxnSpPr>
          <p:spPr>
            <a:xfrm rot="16200000" flipH="1">
              <a:off x="2219993" y="4068164"/>
              <a:ext cx="1888335" cy="1791745"/>
            </a:xfrm>
            <a:prstGeom prst="bentConnector2">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692868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drive performance (D-Series)</a:t>
            </a:r>
          </a:p>
        </p:txBody>
      </p:sp>
      <p:graphicFrame>
        <p:nvGraphicFramePr>
          <p:cNvPr id="4" name="Table 3"/>
          <p:cNvGraphicFramePr>
            <a:graphicFrameLocks noGrp="1"/>
          </p:cNvGraphicFramePr>
          <p:nvPr>
            <p:extLst/>
          </p:nvPr>
        </p:nvGraphicFramePr>
        <p:xfrm>
          <a:off x="274637" y="1670861"/>
          <a:ext cx="11887200" cy="4112401"/>
        </p:xfrm>
        <a:graphic>
          <a:graphicData uri="http://schemas.openxmlformats.org/drawingml/2006/table">
            <a:tbl>
              <a:tblPr firstRow="1" bandRow="1">
                <a:tableStyleId>{5C22544A-7EE6-4342-B048-85BDC9FD1C3A}</a:tableStyleId>
              </a:tblPr>
              <a:tblGrid>
                <a:gridCol w="1271875">
                  <a:extLst>
                    <a:ext uri="{9D8B030D-6E8A-4147-A177-3AD203B41FA5}">
                      <a16:colId xmlns:a16="http://schemas.microsoft.com/office/drawing/2014/main" val="20000"/>
                    </a:ext>
                  </a:extLst>
                </a:gridCol>
                <a:gridCol w="2123065">
                  <a:extLst>
                    <a:ext uri="{9D8B030D-6E8A-4147-A177-3AD203B41FA5}">
                      <a16:colId xmlns:a16="http://schemas.microsoft.com/office/drawing/2014/main" val="20001"/>
                    </a:ext>
                  </a:extLst>
                </a:gridCol>
                <a:gridCol w="2123065">
                  <a:extLst>
                    <a:ext uri="{9D8B030D-6E8A-4147-A177-3AD203B41FA5}">
                      <a16:colId xmlns:a16="http://schemas.microsoft.com/office/drawing/2014/main" val="20002"/>
                    </a:ext>
                  </a:extLst>
                </a:gridCol>
                <a:gridCol w="2123065">
                  <a:extLst>
                    <a:ext uri="{9D8B030D-6E8A-4147-A177-3AD203B41FA5}">
                      <a16:colId xmlns:a16="http://schemas.microsoft.com/office/drawing/2014/main" val="20003"/>
                    </a:ext>
                  </a:extLst>
                </a:gridCol>
                <a:gridCol w="2123065">
                  <a:extLst>
                    <a:ext uri="{9D8B030D-6E8A-4147-A177-3AD203B41FA5}">
                      <a16:colId xmlns:a16="http://schemas.microsoft.com/office/drawing/2014/main" val="20004"/>
                    </a:ext>
                  </a:extLst>
                </a:gridCol>
                <a:gridCol w="2123065">
                  <a:extLst>
                    <a:ext uri="{9D8B030D-6E8A-4147-A177-3AD203B41FA5}">
                      <a16:colId xmlns:a16="http://schemas.microsoft.com/office/drawing/2014/main" val="20005"/>
                    </a:ext>
                  </a:extLst>
                </a:gridCol>
              </a:tblGrid>
              <a:tr h="599725">
                <a:tc>
                  <a:txBody>
                    <a:bodyPr/>
                    <a:lstStyle/>
                    <a:p>
                      <a:pPr marL="0" algn="l" defTabSz="932742" rtl="0" eaLnBrk="1" latinLnBrk="0" hangingPunct="1">
                        <a:lnSpc>
                          <a:spcPct val="90000"/>
                        </a:lnSpc>
                      </a:pPr>
                      <a:r>
                        <a:rPr lang="en-US" sz="1600" b="0" kern="1200" dirty="0">
                          <a:gradFill>
                            <a:gsLst>
                              <a:gs pos="12389">
                                <a:schemeClr val="bg1"/>
                              </a:gs>
                              <a:gs pos="46000">
                                <a:schemeClr val="bg1"/>
                              </a:gs>
                            </a:gsLst>
                            <a:lin ang="5400000" scaled="0"/>
                          </a:gradFill>
                          <a:latin typeface="+mn-lt"/>
                          <a:ea typeface="+mn-ea"/>
                          <a:cs typeface="+mn-cs"/>
                        </a:rPr>
                        <a:t>Cores</a:t>
                      </a: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a:gradFill>
                            <a:gsLst>
                              <a:gs pos="12389">
                                <a:schemeClr val="bg1"/>
                              </a:gs>
                              <a:gs pos="46000">
                                <a:schemeClr val="bg1"/>
                              </a:gs>
                            </a:gsLst>
                            <a:lin ang="5400000" scaled="0"/>
                          </a:gradFill>
                          <a:latin typeface="+mn-lt"/>
                          <a:ea typeface="+mn-ea"/>
                          <a:cs typeface="+mn-cs"/>
                        </a:rPr>
                        <a:t>VM sizes</a:t>
                      </a: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a:gradFill>
                            <a:gsLst>
                              <a:gs pos="12389">
                                <a:schemeClr val="bg1"/>
                              </a:gs>
                              <a:gs pos="46000">
                                <a:schemeClr val="bg1"/>
                              </a:gs>
                            </a:gsLst>
                            <a:lin ang="5400000" scaled="0"/>
                          </a:gradFill>
                          <a:latin typeface="+mn-lt"/>
                          <a:ea typeface="+mn-ea"/>
                          <a:cs typeface="+mn-cs"/>
                        </a:rPr>
                        <a:t>Temp disk size (GB)</a:t>
                      </a: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a:gradFill>
                            <a:gsLst>
                              <a:gs pos="12389">
                                <a:schemeClr val="bg1"/>
                              </a:gs>
                              <a:gs pos="46000">
                                <a:schemeClr val="bg1"/>
                              </a:gs>
                            </a:gsLst>
                            <a:lin ang="5400000" scaled="0"/>
                          </a:gradFill>
                          <a:latin typeface="+mn-lt"/>
                          <a:ea typeface="+mn-ea"/>
                          <a:cs typeface="+mn-cs"/>
                        </a:rPr>
                        <a:t>Max IOPS</a:t>
                      </a: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a:gradFill>
                            <a:gsLst>
                              <a:gs pos="12389">
                                <a:schemeClr val="bg1"/>
                              </a:gs>
                              <a:gs pos="46000">
                                <a:schemeClr val="bg1"/>
                              </a:gs>
                            </a:gsLst>
                            <a:lin ang="5400000" scaled="0"/>
                          </a:gradFill>
                          <a:latin typeface="+mn-lt"/>
                          <a:ea typeface="+mn-ea"/>
                          <a:cs typeface="+mn-cs"/>
                        </a:rPr>
                        <a:t>Max read (MB/s)</a:t>
                      </a: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l" defTabSz="932742" rtl="0" eaLnBrk="1" latinLnBrk="0" hangingPunct="1">
                        <a:lnSpc>
                          <a:spcPct val="90000"/>
                        </a:lnSpc>
                      </a:pPr>
                      <a:r>
                        <a:rPr lang="en-US" sz="1600" b="0" kern="1200" dirty="0">
                          <a:gradFill>
                            <a:gsLst>
                              <a:gs pos="12389">
                                <a:schemeClr val="bg1"/>
                              </a:gs>
                              <a:gs pos="46000">
                                <a:schemeClr val="bg1"/>
                              </a:gs>
                            </a:gsLst>
                            <a:lin ang="5400000" scaled="0"/>
                          </a:gradFill>
                          <a:latin typeface="+mn-lt"/>
                          <a:ea typeface="+mn-ea"/>
                          <a:cs typeface="+mn-cs"/>
                        </a:rPr>
                        <a:t>Max write (MB/s)</a:t>
                      </a:r>
                    </a:p>
                  </a:txBody>
                  <a:tcPr marL="182880" marT="146304" marB="14630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67597">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1</a:t>
                      </a: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Standard_D1</a:t>
                      </a: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50</a:t>
                      </a: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3,000</a:t>
                      </a: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48</a:t>
                      </a: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24</a:t>
                      </a:r>
                    </a:p>
                  </a:txBody>
                  <a:tcPr marL="182880" marT="146304" marB="146304">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92494">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2</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Standard_D2</a:t>
                      </a:r>
                    </a:p>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Standard_D11</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100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6,000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96</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48</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92494">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4</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Standard_D3</a:t>
                      </a:r>
                    </a:p>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Standard_D12</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200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12,000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192</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96</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92494">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8</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Standard_D4</a:t>
                      </a:r>
                    </a:p>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Standard_D13</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400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24,000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384</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192</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67597">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16</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Standard_D14</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800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48,000</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768</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lnSpc>
                          <a:spcPct val="90000"/>
                        </a:lnSpc>
                      </a:pPr>
                      <a:r>
                        <a:rPr lang="en-US" sz="1400" kern="1200" dirty="0">
                          <a:gradFill>
                            <a:gsLst>
                              <a:gs pos="78761">
                                <a:schemeClr val="tx1"/>
                              </a:gs>
                              <a:gs pos="57000">
                                <a:schemeClr val="tx1"/>
                              </a:gs>
                            </a:gsLst>
                            <a:lin ang="5400000" scaled="0"/>
                          </a:gradFill>
                          <a:latin typeface="+mn-lt"/>
                          <a:ea typeface="+mn-ea"/>
                          <a:cs typeface="+mn-cs"/>
                        </a:rPr>
                        <a:t>384</a:t>
                      </a:r>
                    </a:p>
                  </a:txBody>
                  <a:tcPr marL="182880" marT="146304" marB="146304">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287339" y="6324448"/>
            <a:ext cx="6676764" cy="307777"/>
          </a:xfrm>
          <a:prstGeom prst="rect">
            <a:avLst/>
          </a:prstGeom>
        </p:spPr>
        <p:txBody>
          <a:bodyPr wrap="none">
            <a:spAutoFit/>
          </a:bodyPr>
          <a:lstStyle>
            <a:defPPr>
              <a:defRPr lang="en-US"/>
            </a:defPPr>
            <a:lvl1pPr>
              <a:defRPr>
                <a:gradFill>
                  <a:gsLst>
                    <a:gs pos="78761">
                      <a:schemeClr val="tx1"/>
                    </a:gs>
                    <a:gs pos="57000">
                      <a:schemeClr val="tx1"/>
                    </a:gs>
                  </a:gsLst>
                  <a:lin ang="5400000" scaled="0"/>
                </a:gradFill>
              </a:defRPr>
            </a:lvl1pPr>
          </a:lstStyle>
          <a:p>
            <a:r>
              <a:rPr lang="en-US" sz="1400" dirty="0">
                <a:hlinkClick r:id="rId3"/>
              </a:rPr>
              <a:t>http://azure.microsoft.com/blog/2014/10/06/d-series-performance-expectations/</a:t>
            </a:r>
            <a:r>
              <a:rPr lang="en-US" sz="1400" dirty="0"/>
              <a:t> </a:t>
            </a:r>
          </a:p>
        </p:txBody>
      </p:sp>
    </p:spTree>
    <p:extLst>
      <p:ext uri="{BB962C8B-B14F-4D97-AF65-F5344CB8AC3E}">
        <p14:creationId xmlns:p14="http://schemas.microsoft.com/office/powerpoint/2010/main" val="24298486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581275"/>
            <a:ext cx="11887200" cy="1831975"/>
          </a:xfrm>
        </p:spPr>
        <p:txBody>
          <a:bodyPr anchor="ctr"/>
          <a:lstStyle/>
          <a:p>
            <a:r>
              <a:rPr lang="en-US" sz="7200" dirty="0"/>
              <a:t>Azure Infrastructure Fundamentals</a:t>
            </a:r>
            <a:endParaRPr lang="en-US" sz="7200" b="1" dirty="0"/>
          </a:p>
        </p:txBody>
      </p:sp>
    </p:spTree>
    <p:extLst>
      <p:ext uri="{BB962C8B-B14F-4D97-AF65-F5344CB8AC3E}">
        <p14:creationId xmlns:p14="http://schemas.microsoft.com/office/powerpoint/2010/main" val="581913570"/>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 Service Manager</a:t>
            </a:r>
          </a:p>
        </p:txBody>
      </p:sp>
      <p:sp>
        <p:nvSpPr>
          <p:cNvPr id="19" name="TextBox 18"/>
          <p:cNvSpPr txBox="1"/>
          <p:nvPr/>
        </p:nvSpPr>
        <p:spPr>
          <a:xfrm>
            <a:off x="355156" y="1674974"/>
            <a:ext cx="3186319" cy="548640"/>
          </a:xfrm>
          <a:prstGeom prst="rect">
            <a:avLst/>
          </a:prstGeom>
          <a:noFill/>
          <a:ln>
            <a:noFill/>
          </a:ln>
        </p:spPr>
        <p:txBody>
          <a:bodyPr wrap="square" rtlCol="0">
            <a:spAutoFit/>
          </a:bodyPr>
          <a:lstStyle/>
          <a:p>
            <a:pPr>
              <a:lnSpc>
                <a:spcPct val="90000"/>
              </a:lnSpc>
              <a:spcBef>
                <a:spcPct val="20000"/>
              </a:spcBef>
              <a:buSzPct val="90000"/>
            </a:pPr>
            <a:r>
              <a:rPr lang="en-US" sz="3200" dirty="0">
                <a:gradFill>
                  <a:gsLst>
                    <a:gs pos="76991">
                      <a:schemeClr val="tx1"/>
                    </a:gs>
                    <a:gs pos="51000">
                      <a:schemeClr val="tx1"/>
                    </a:gs>
                  </a:gsLst>
                  <a:lin ang="5400000" scaled="0"/>
                </a:gradFill>
                <a:latin typeface="+mj-lt"/>
              </a:rPr>
              <a:t>Hierarchy</a:t>
            </a:r>
          </a:p>
        </p:txBody>
      </p:sp>
      <p:grpSp>
        <p:nvGrpSpPr>
          <p:cNvPr id="3" name="Group 2"/>
          <p:cNvGrpSpPr/>
          <p:nvPr/>
        </p:nvGrpSpPr>
        <p:grpSpPr>
          <a:xfrm>
            <a:off x="482643" y="2409141"/>
            <a:ext cx="3849830" cy="3168874"/>
            <a:chOff x="431843" y="2345641"/>
            <a:chExt cx="3849830" cy="3168874"/>
          </a:xfrm>
        </p:grpSpPr>
        <p:sp>
          <p:nvSpPr>
            <p:cNvPr id="4" name="Oval 3"/>
            <p:cNvSpPr/>
            <p:nvPr/>
          </p:nvSpPr>
          <p:spPr>
            <a:xfrm>
              <a:off x="431843" y="2345642"/>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5" name="TextBox 4"/>
            <p:cNvSpPr txBox="1"/>
            <p:nvPr/>
          </p:nvSpPr>
          <p:spPr>
            <a:xfrm>
              <a:off x="720287" y="2345641"/>
              <a:ext cx="1451038" cy="369332"/>
            </a:xfrm>
            <a:prstGeom prst="rect">
              <a:avLst/>
            </a:prstGeom>
            <a:noFill/>
            <a:ln>
              <a:noFill/>
            </a:ln>
          </p:spPr>
          <p:txBody>
            <a:bodyPr wrap="none" rtlCol="0">
              <a:spAutoFit/>
            </a:bodyPr>
            <a:lstStyle/>
            <a:p>
              <a:pPr defTabSz="932443"/>
              <a:r>
                <a:rPr lang="en-US" dirty="0">
                  <a:gradFill>
                    <a:gsLst>
                      <a:gs pos="76991">
                        <a:schemeClr val="tx1"/>
                      </a:gs>
                      <a:gs pos="51000">
                        <a:schemeClr val="tx1"/>
                      </a:gs>
                    </a:gsLst>
                    <a:lin ang="5400000" scaled="0"/>
                  </a:gradFill>
                </a:rPr>
                <a:t>Subscription</a:t>
              </a:r>
            </a:p>
          </p:txBody>
        </p:sp>
        <p:sp>
          <p:nvSpPr>
            <p:cNvPr id="6" name="Oval 5"/>
            <p:cNvSpPr/>
            <p:nvPr/>
          </p:nvSpPr>
          <p:spPr>
            <a:xfrm>
              <a:off x="806135" y="2796401"/>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7" name="TextBox 6"/>
            <p:cNvSpPr txBox="1"/>
            <p:nvPr/>
          </p:nvSpPr>
          <p:spPr>
            <a:xfrm>
              <a:off x="1094578" y="2796400"/>
              <a:ext cx="2123915" cy="369332"/>
            </a:xfrm>
            <a:prstGeom prst="rect">
              <a:avLst/>
            </a:prstGeom>
            <a:noFill/>
            <a:ln>
              <a:noFill/>
            </a:ln>
          </p:spPr>
          <p:txBody>
            <a:bodyPr wrap="none" rtlCol="0">
              <a:spAutoFit/>
            </a:bodyPr>
            <a:lstStyle/>
            <a:p>
              <a:pPr defTabSz="932443"/>
              <a:r>
                <a:rPr lang="en-US" dirty="0">
                  <a:gradFill>
                    <a:gsLst>
                      <a:gs pos="76991">
                        <a:schemeClr val="tx1"/>
                      </a:gs>
                      <a:gs pos="51000">
                        <a:schemeClr val="tx1"/>
                      </a:gs>
                    </a:gsLst>
                    <a:lin ang="5400000" scaled="0"/>
                  </a:gradFill>
                </a:rPr>
                <a:t>Cloud service (200)</a:t>
              </a:r>
            </a:p>
          </p:txBody>
        </p:sp>
        <p:sp>
          <p:nvSpPr>
            <p:cNvPr id="8" name="Oval 7"/>
            <p:cNvSpPr/>
            <p:nvPr/>
          </p:nvSpPr>
          <p:spPr>
            <a:xfrm>
              <a:off x="1180428" y="3250025"/>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9" name="TextBox 8"/>
            <p:cNvSpPr txBox="1"/>
            <p:nvPr/>
          </p:nvSpPr>
          <p:spPr>
            <a:xfrm>
              <a:off x="1468872" y="3250025"/>
              <a:ext cx="2704843" cy="369332"/>
            </a:xfrm>
            <a:prstGeom prst="rect">
              <a:avLst/>
            </a:prstGeom>
            <a:noFill/>
            <a:ln>
              <a:noFill/>
            </a:ln>
          </p:spPr>
          <p:txBody>
            <a:bodyPr wrap="none" rtlCol="0">
              <a:spAutoFit/>
            </a:bodyPr>
            <a:lstStyle/>
            <a:p>
              <a:pPr defTabSz="932443"/>
              <a:r>
                <a:rPr lang="en-US" dirty="0">
                  <a:gradFill>
                    <a:gsLst>
                      <a:gs pos="76991">
                        <a:schemeClr val="tx1"/>
                      </a:gs>
                      <a:gs pos="51000">
                        <a:schemeClr val="tx1"/>
                      </a:gs>
                    </a:gsLst>
                    <a:lin ang="5400000" scaled="0"/>
                  </a:gradFill>
                </a:rPr>
                <a:t>Virtual machine (50x200)</a:t>
              </a:r>
            </a:p>
          </p:txBody>
        </p:sp>
        <p:sp>
          <p:nvSpPr>
            <p:cNvPr id="10" name="Oval 9"/>
            <p:cNvSpPr/>
            <p:nvPr/>
          </p:nvSpPr>
          <p:spPr>
            <a:xfrm>
              <a:off x="792490" y="3697918"/>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11" name="TextBox 10"/>
            <p:cNvSpPr txBox="1"/>
            <p:nvPr/>
          </p:nvSpPr>
          <p:spPr>
            <a:xfrm>
              <a:off x="1088863" y="3689312"/>
              <a:ext cx="2314608" cy="369332"/>
            </a:xfrm>
            <a:prstGeom prst="rect">
              <a:avLst/>
            </a:prstGeom>
            <a:noFill/>
            <a:ln>
              <a:noFill/>
            </a:ln>
          </p:spPr>
          <p:txBody>
            <a:bodyPr wrap="none" rtlCol="0">
              <a:spAutoFit/>
            </a:bodyPr>
            <a:lstStyle/>
            <a:p>
              <a:pPr defTabSz="932443"/>
              <a:r>
                <a:rPr lang="en-US" dirty="0">
                  <a:gradFill>
                    <a:gsLst>
                      <a:gs pos="76991">
                        <a:schemeClr val="tx1"/>
                      </a:gs>
                      <a:gs pos="51000">
                        <a:schemeClr val="tx1"/>
                      </a:gs>
                    </a:gsLst>
                    <a:lin ang="5400000" scaled="0"/>
                  </a:gradFill>
                </a:rPr>
                <a:t>Virtual network (100)</a:t>
              </a:r>
            </a:p>
          </p:txBody>
        </p:sp>
        <p:cxnSp>
          <p:nvCxnSpPr>
            <p:cNvPr id="12" name="Straight Connector 11"/>
            <p:cNvCxnSpPr/>
            <p:nvPr/>
          </p:nvCxnSpPr>
          <p:spPr>
            <a:xfrm>
              <a:off x="523700" y="2639109"/>
              <a:ext cx="0" cy="293466"/>
            </a:xfrm>
            <a:prstGeom prst="line">
              <a:avLst/>
            </a:prstGeom>
            <a:noFill/>
            <a:ln w="19050" cap="flat" cmpd="sng" algn="ctr">
              <a:solidFill>
                <a:schemeClr val="tx1"/>
              </a:solidFill>
              <a:prstDash val="solid"/>
            </a:ln>
            <a:effectLst/>
          </p:spPr>
        </p:cxnSp>
        <p:cxnSp>
          <p:nvCxnSpPr>
            <p:cNvPr id="13" name="Straight Connector 12"/>
            <p:cNvCxnSpPr/>
            <p:nvPr/>
          </p:nvCxnSpPr>
          <p:spPr>
            <a:xfrm rot="5400000">
              <a:off x="661055" y="2790101"/>
              <a:ext cx="0" cy="288443"/>
            </a:xfrm>
            <a:prstGeom prst="line">
              <a:avLst/>
            </a:prstGeom>
            <a:noFill/>
            <a:ln w="19050" cap="flat" cmpd="sng" algn="ctr">
              <a:solidFill>
                <a:schemeClr val="tx1"/>
              </a:solidFill>
              <a:prstDash val="solid"/>
            </a:ln>
            <a:effectLst/>
          </p:spPr>
        </p:cxnSp>
        <p:cxnSp>
          <p:nvCxnSpPr>
            <p:cNvPr id="14" name="Straight Connector 13"/>
            <p:cNvCxnSpPr/>
            <p:nvPr/>
          </p:nvCxnSpPr>
          <p:spPr>
            <a:xfrm>
              <a:off x="914518" y="3082311"/>
              <a:ext cx="0" cy="293466"/>
            </a:xfrm>
            <a:prstGeom prst="line">
              <a:avLst/>
            </a:prstGeom>
            <a:noFill/>
            <a:ln w="19050" cap="flat" cmpd="sng" algn="ctr">
              <a:solidFill>
                <a:schemeClr val="tx1"/>
              </a:solidFill>
              <a:prstDash val="solid"/>
            </a:ln>
            <a:effectLst/>
          </p:spPr>
        </p:cxnSp>
        <p:cxnSp>
          <p:nvCxnSpPr>
            <p:cNvPr id="15" name="Straight Connector 14"/>
            <p:cNvCxnSpPr/>
            <p:nvPr/>
          </p:nvCxnSpPr>
          <p:spPr>
            <a:xfrm rot="5400000">
              <a:off x="1051873" y="3233303"/>
              <a:ext cx="0" cy="288443"/>
            </a:xfrm>
            <a:prstGeom prst="line">
              <a:avLst/>
            </a:prstGeom>
            <a:noFill/>
            <a:ln w="19050" cap="flat" cmpd="sng" algn="ctr">
              <a:solidFill>
                <a:schemeClr val="tx1"/>
              </a:solidFill>
              <a:prstDash val="solid"/>
            </a:ln>
            <a:effectLst/>
          </p:spPr>
        </p:cxnSp>
        <p:cxnSp>
          <p:nvCxnSpPr>
            <p:cNvPr id="16" name="Straight Connector 15"/>
            <p:cNvCxnSpPr/>
            <p:nvPr/>
          </p:nvCxnSpPr>
          <p:spPr>
            <a:xfrm>
              <a:off x="523743" y="2934323"/>
              <a:ext cx="0" cy="907538"/>
            </a:xfrm>
            <a:prstGeom prst="line">
              <a:avLst/>
            </a:prstGeom>
            <a:noFill/>
            <a:ln w="19050" cap="flat" cmpd="sng" algn="ctr">
              <a:solidFill>
                <a:schemeClr val="tx1"/>
              </a:solidFill>
              <a:prstDash val="solid"/>
            </a:ln>
            <a:effectLst/>
          </p:spPr>
        </p:cxnSp>
        <p:cxnSp>
          <p:nvCxnSpPr>
            <p:cNvPr id="17" name="Straight Connector 16"/>
            <p:cNvCxnSpPr/>
            <p:nvPr/>
          </p:nvCxnSpPr>
          <p:spPr>
            <a:xfrm flipH="1">
              <a:off x="516876" y="3843609"/>
              <a:ext cx="282887" cy="0"/>
            </a:xfrm>
            <a:prstGeom prst="line">
              <a:avLst/>
            </a:prstGeom>
            <a:noFill/>
            <a:ln w="19050" cap="flat" cmpd="sng" algn="ctr">
              <a:solidFill>
                <a:schemeClr val="tx1"/>
              </a:solidFill>
              <a:prstDash val="solid"/>
            </a:ln>
            <a:effectLst/>
          </p:spPr>
        </p:cxnSp>
        <p:sp>
          <p:nvSpPr>
            <p:cNvPr id="22" name="Oval 21"/>
            <p:cNvSpPr/>
            <p:nvPr/>
          </p:nvSpPr>
          <p:spPr>
            <a:xfrm>
              <a:off x="794954" y="4225289"/>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23" name="TextBox 22"/>
            <p:cNvSpPr txBox="1"/>
            <p:nvPr/>
          </p:nvSpPr>
          <p:spPr>
            <a:xfrm>
              <a:off x="1091328" y="4216682"/>
              <a:ext cx="2408416" cy="369332"/>
            </a:xfrm>
            <a:prstGeom prst="rect">
              <a:avLst/>
            </a:prstGeom>
            <a:noFill/>
            <a:ln>
              <a:noFill/>
            </a:ln>
          </p:spPr>
          <p:txBody>
            <a:bodyPr wrap="none" rtlCol="0">
              <a:spAutoFit/>
            </a:bodyPr>
            <a:lstStyle/>
            <a:p>
              <a:pPr defTabSz="932443"/>
              <a:r>
                <a:rPr lang="en-US" dirty="0">
                  <a:gradFill>
                    <a:gsLst>
                      <a:gs pos="76991">
                        <a:schemeClr val="tx1"/>
                      </a:gs>
                      <a:gs pos="51000">
                        <a:schemeClr val="tx1"/>
                      </a:gs>
                    </a:gsLst>
                    <a:lin ang="5400000" scaled="0"/>
                  </a:gradFill>
                </a:rPr>
                <a:t>Storage account (100)</a:t>
              </a:r>
            </a:p>
          </p:txBody>
        </p:sp>
        <p:cxnSp>
          <p:nvCxnSpPr>
            <p:cNvPr id="24" name="Straight Connector 23"/>
            <p:cNvCxnSpPr/>
            <p:nvPr/>
          </p:nvCxnSpPr>
          <p:spPr>
            <a:xfrm>
              <a:off x="523476" y="3461693"/>
              <a:ext cx="0" cy="907538"/>
            </a:xfrm>
            <a:prstGeom prst="line">
              <a:avLst/>
            </a:prstGeom>
            <a:noFill/>
            <a:ln w="19050" cap="flat" cmpd="sng" algn="ctr">
              <a:solidFill>
                <a:schemeClr val="tx1"/>
              </a:solidFill>
              <a:prstDash val="solid"/>
            </a:ln>
            <a:effectLst/>
          </p:spPr>
        </p:cxnSp>
        <p:cxnSp>
          <p:nvCxnSpPr>
            <p:cNvPr id="25" name="Straight Connector 24"/>
            <p:cNvCxnSpPr/>
            <p:nvPr/>
          </p:nvCxnSpPr>
          <p:spPr>
            <a:xfrm flipH="1">
              <a:off x="516609" y="4370979"/>
              <a:ext cx="288443" cy="0"/>
            </a:xfrm>
            <a:prstGeom prst="line">
              <a:avLst/>
            </a:prstGeom>
            <a:noFill/>
            <a:ln w="19050" cap="flat" cmpd="sng" algn="ctr">
              <a:solidFill>
                <a:schemeClr val="tx1"/>
              </a:solidFill>
              <a:prstDash val="solid"/>
            </a:ln>
            <a:effectLst/>
          </p:spPr>
        </p:cxnSp>
        <p:sp>
          <p:nvSpPr>
            <p:cNvPr id="26" name="Oval 25"/>
            <p:cNvSpPr/>
            <p:nvPr/>
          </p:nvSpPr>
          <p:spPr>
            <a:xfrm>
              <a:off x="1196095" y="4697290"/>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27" name="TextBox 26"/>
            <p:cNvSpPr txBox="1"/>
            <p:nvPr/>
          </p:nvSpPr>
          <p:spPr>
            <a:xfrm>
              <a:off x="1484537" y="4697290"/>
              <a:ext cx="1982017" cy="369332"/>
            </a:xfrm>
            <a:prstGeom prst="rect">
              <a:avLst/>
            </a:prstGeom>
            <a:noFill/>
            <a:ln>
              <a:noFill/>
            </a:ln>
          </p:spPr>
          <p:txBody>
            <a:bodyPr wrap="none" rtlCol="0">
              <a:spAutoFit/>
            </a:bodyPr>
            <a:lstStyle/>
            <a:p>
              <a:pPr defTabSz="932443"/>
              <a:r>
                <a:rPr lang="en-US" dirty="0">
                  <a:gradFill>
                    <a:gsLst>
                      <a:gs pos="76991">
                        <a:schemeClr val="tx1"/>
                      </a:gs>
                      <a:gs pos="51000">
                        <a:schemeClr val="tx1"/>
                      </a:gs>
                    </a:gsLst>
                    <a:lin ang="5400000" scaled="0"/>
                  </a:gradFill>
                </a:rPr>
                <a:t>Storage container</a:t>
              </a:r>
            </a:p>
          </p:txBody>
        </p:sp>
        <p:sp>
          <p:nvSpPr>
            <p:cNvPr id="28" name="Oval 27"/>
            <p:cNvSpPr/>
            <p:nvPr/>
          </p:nvSpPr>
          <p:spPr>
            <a:xfrm>
              <a:off x="1570387" y="5145183"/>
              <a:ext cx="288443" cy="293466"/>
            </a:xfrm>
            <a:prstGeom prst="ellipse">
              <a:avLst/>
            </a:prstGeom>
            <a:noFill/>
            <a:ln w="28575" cap="flat" cmpd="sng" algn="ctr">
              <a:solidFill>
                <a:schemeClr val="tx1"/>
              </a:solidFill>
              <a:prstDash val="solid"/>
            </a:ln>
            <a:effectLst/>
          </p:spPr>
          <p:txBody>
            <a:bodyPr rtlCol="0" anchor="ctr"/>
            <a:lstStyle/>
            <a:p>
              <a:pPr algn="ctr" defTabSz="932443">
                <a:defRPr/>
              </a:pPr>
              <a:endParaRPr lang="en-US" kern="0">
                <a:gradFill>
                  <a:gsLst>
                    <a:gs pos="76991">
                      <a:schemeClr val="tx1"/>
                    </a:gs>
                    <a:gs pos="51000">
                      <a:schemeClr val="tx1"/>
                    </a:gs>
                  </a:gsLst>
                  <a:lin ang="5400000" scaled="0"/>
                </a:gradFill>
              </a:endParaRPr>
            </a:p>
          </p:txBody>
        </p:sp>
        <p:sp>
          <p:nvSpPr>
            <p:cNvPr id="29" name="TextBox 28"/>
            <p:cNvSpPr txBox="1"/>
            <p:nvPr/>
          </p:nvSpPr>
          <p:spPr>
            <a:xfrm>
              <a:off x="1858830" y="5145183"/>
              <a:ext cx="2422843" cy="369332"/>
            </a:xfrm>
            <a:prstGeom prst="rect">
              <a:avLst/>
            </a:prstGeom>
            <a:noFill/>
            <a:ln>
              <a:noFill/>
            </a:ln>
          </p:spPr>
          <p:txBody>
            <a:bodyPr wrap="none" rtlCol="0">
              <a:spAutoFit/>
            </a:bodyPr>
            <a:lstStyle/>
            <a:p>
              <a:pPr defTabSz="932443"/>
              <a:r>
                <a:rPr lang="en-US" dirty="0">
                  <a:gradFill>
                    <a:gsLst>
                      <a:gs pos="76991">
                        <a:schemeClr val="tx1"/>
                      </a:gs>
                      <a:gs pos="51000">
                        <a:schemeClr val="tx1"/>
                      </a:gs>
                    </a:gsLst>
                    <a:lin ang="5400000" scaled="0"/>
                  </a:gradFill>
                </a:rPr>
                <a:t>Storage blob (40x100)</a:t>
              </a:r>
            </a:p>
          </p:txBody>
        </p:sp>
        <p:cxnSp>
          <p:nvCxnSpPr>
            <p:cNvPr id="30" name="Straight Connector 29"/>
            <p:cNvCxnSpPr/>
            <p:nvPr/>
          </p:nvCxnSpPr>
          <p:spPr>
            <a:xfrm>
              <a:off x="930185" y="4529576"/>
              <a:ext cx="0" cy="293466"/>
            </a:xfrm>
            <a:prstGeom prst="line">
              <a:avLst/>
            </a:prstGeom>
            <a:noFill/>
            <a:ln w="19050" cap="flat" cmpd="sng" algn="ctr">
              <a:solidFill>
                <a:schemeClr val="tx1"/>
              </a:solidFill>
              <a:prstDash val="solid"/>
            </a:ln>
            <a:effectLst/>
          </p:spPr>
        </p:cxnSp>
        <p:cxnSp>
          <p:nvCxnSpPr>
            <p:cNvPr id="31" name="Straight Connector 30"/>
            <p:cNvCxnSpPr/>
            <p:nvPr/>
          </p:nvCxnSpPr>
          <p:spPr>
            <a:xfrm rot="5400000">
              <a:off x="1067540" y="4680569"/>
              <a:ext cx="0" cy="288443"/>
            </a:xfrm>
            <a:prstGeom prst="line">
              <a:avLst/>
            </a:prstGeom>
            <a:noFill/>
            <a:ln w="19050" cap="flat" cmpd="sng" algn="ctr">
              <a:solidFill>
                <a:schemeClr val="tx1"/>
              </a:solidFill>
              <a:prstDash val="solid"/>
            </a:ln>
            <a:effectLst/>
          </p:spPr>
        </p:cxnSp>
        <p:cxnSp>
          <p:nvCxnSpPr>
            <p:cNvPr id="32" name="Straight Connector 31"/>
            <p:cNvCxnSpPr/>
            <p:nvPr/>
          </p:nvCxnSpPr>
          <p:spPr>
            <a:xfrm>
              <a:off x="1301639" y="4995660"/>
              <a:ext cx="0" cy="293466"/>
            </a:xfrm>
            <a:prstGeom prst="line">
              <a:avLst/>
            </a:prstGeom>
            <a:noFill/>
            <a:ln w="19050" cap="flat" cmpd="sng" algn="ctr">
              <a:solidFill>
                <a:schemeClr val="tx1"/>
              </a:solidFill>
              <a:prstDash val="solid"/>
            </a:ln>
            <a:effectLst/>
          </p:spPr>
        </p:cxnSp>
        <p:cxnSp>
          <p:nvCxnSpPr>
            <p:cNvPr id="33" name="Straight Connector 32"/>
            <p:cNvCxnSpPr/>
            <p:nvPr/>
          </p:nvCxnSpPr>
          <p:spPr>
            <a:xfrm rot="5400000">
              <a:off x="1438994" y="5146652"/>
              <a:ext cx="0" cy="288443"/>
            </a:xfrm>
            <a:prstGeom prst="line">
              <a:avLst/>
            </a:prstGeom>
            <a:noFill/>
            <a:ln w="19050" cap="flat" cmpd="sng" algn="ctr">
              <a:solidFill>
                <a:schemeClr val="tx1"/>
              </a:solidFill>
              <a:prstDash val="solid"/>
            </a:ln>
            <a:effectLst/>
          </p:spPr>
        </p:cxnSp>
      </p:grpSp>
      <p:graphicFrame>
        <p:nvGraphicFramePr>
          <p:cNvPr id="35" name="Table 34"/>
          <p:cNvGraphicFramePr>
            <a:graphicFrameLocks noGrp="1"/>
          </p:cNvGraphicFramePr>
          <p:nvPr>
            <p:extLst/>
          </p:nvPr>
        </p:nvGraphicFramePr>
        <p:xfrm>
          <a:off x="4846637" y="2311327"/>
          <a:ext cx="7316788" cy="3467173"/>
        </p:xfrm>
        <a:graphic>
          <a:graphicData uri="http://schemas.openxmlformats.org/drawingml/2006/table">
            <a:tbl>
              <a:tblPr firstRow="1" bandRow="1">
                <a:tableStyleId>{5C22544A-7EE6-4342-B048-85BDC9FD1C3A}</a:tableStyleId>
              </a:tblPr>
              <a:tblGrid>
                <a:gridCol w="1894154">
                  <a:extLst>
                    <a:ext uri="{9D8B030D-6E8A-4147-A177-3AD203B41FA5}">
                      <a16:colId xmlns:a16="http://schemas.microsoft.com/office/drawing/2014/main" val="20000"/>
                    </a:ext>
                  </a:extLst>
                </a:gridCol>
                <a:gridCol w="2412578">
                  <a:extLst>
                    <a:ext uri="{9D8B030D-6E8A-4147-A177-3AD203B41FA5}">
                      <a16:colId xmlns:a16="http://schemas.microsoft.com/office/drawing/2014/main" val="20001"/>
                    </a:ext>
                  </a:extLst>
                </a:gridCol>
                <a:gridCol w="3010056">
                  <a:extLst>
                    <a:ext uri="{9D8B030D-6E8A-4147-A177-3AD203B41FA5}">
                      <a16:colId xmlns:a16="http://schemas.microsoft.com/office/drawing/2014/main" val="20002"/>
                    </a:ext>
                  </a:extLst>
                </a:gridCol>
              </a:tblGrid>
              <a:tr h="411959">
                <a:tc>
                  <a:txBody>
                    <a:bodyPr/>
                    <a:lstStyle/>
                    <a:p>
                      <a:r>
                        <a:rPr lang="en-US" sz="1600" b="0" kern="1200" dirty="0">
                          <a:gradFill>
                            <a:gsLst>
                              <a:gs pos="12389">
                                <a:schemeClr val="bg1"/>
                              </a:gs>
                              <a:gs pos="46000">
                                <a:schemeClr val="bg1"/>
                              </a:gs>
                            </a:gsLst>
                            <a:lin ang="5400000" scaled="0"/>
                          </a:gradFill>
                          <a:latin typeface="+mn-lt"/>
                          <a:ea typeface="+mn-ea"/>
                          <a:cs typeface="+mn-cs"/>
                        </a:rPr>
                        <a:t>Object</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US" sz="1600" b="0" kern="1200" dirty="0">
                          <a:gradFill>
                            <a:gsLst>
                              <a:gs pos="12389">
                                <a:schemeClr val="bg1"/>
                              </a:gs>
                              <a:gs pos="46000">
                                <a:schemeClr val="bg1"/>
                              </a:gs>
                            </a:gsLst>
                            <a:lin ang="5400000" scaled="0"/>
                          </a:gradFill>
                          <a:latin typeface="+mn-lt"/>
                          <a:ea typeface="+mn-ea"/>
                          <a:cs typeface="+mn-cs"/>
                        </a:rPr>
                        <a:t>Limit</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en-US" sz="1600" b="0" kern="1200" dirty="0">
                          <a:gradFill>
                            <a:gsLst>
                              <a:gs pos="12389">
                                <a:schemeClr val="bg1"/>
                              </a:gs>
                              <a:gs pos="46000">
                                <a:schemeClr val="bg1"/>
                              </a:gs>
                            </a:gsLst>
                            <a:lin ang="5400000" scaled="0"/>
                          </a:gradFill>
                          <a:latin typeface="+mn-lt"/>
                          <a:ea typeface="+mn-ea"/>
                          <a:cs typeface="+mn-cs"/>
                        </a:rPr>
                        <a:t>Locking</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00236">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Subscription</a:t>
                      </a:r>
                    </a:p>
                  </a:txBody>
                  <a:tcPr marL="18288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120 create/add operations in 5 minute window</a:t>
                      </a:r>
                    </a:p>
                  </a:txBody>
                  <a:tcPr marL="18288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N/A</a:t>
                      </a:r>
                    </a:p>
                  </a:txBody>
                  <a:tcPr marL="18288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58012">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Cloud service</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200 per subscription</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~3 minutes per update</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00236">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Virtual machine</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50 per cloud service</a:t>
                      </a:r>
                    </a:p>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2048 per virtual network</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None</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58012">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Virtual network</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100 per subscription</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Single modification API</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58012">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Storage account</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100 per subscription</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None</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58012">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Storage container</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No limit</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None</a:t>
                      </a:r>
                    </a:p>
                  </a:txBody>
                  <a:tcPr marL="18288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72085">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Storage blob</a:t>
                      </a:r>
                    </a:p>
                  </a:txBody>
                  <a:tcPr marL="18288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40 per storage account</a:t>
                      </a:r>
                    </a:p>
                  </a:txBody>
                  <a:tcPr marL="18288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32742" rtl="0" eaLnBrk="1" latinLnBrk="0" hangingPunct="1"/>
                      <a:r>
                        <a:rPr lang="en-US" sz="1400" kern="1200" dirty="0">
                          <a:gradFill>
                            <a:gsLst>
                              <a:gs pos="78761">
                                <a:schemeClr val="tx1"/>
                              </a:gs>
                              <a:gs pos="57000">
                                <a:schemeClr val="tx1"/>
                              </a:gs>
                            </a:gsLst>
                            <a:lin ang="5400000" scaled="0"/>
                          </a:gradFill>
                          <a:latin typeface="+mn-lt"/>
                          <a:ea typeface="+mn-ea"/>
                          <a:cs typeface="+mn-cs"/>
                        </a:rPr>
                        <a:t>One blob per container </a:t>
                      </a:r>
                      <a:br>
                        <a:rPr lang="en-US" sz="1400" kern="1200" dirty="0">
                          <a:gradFill>
                            <a:gsLst>
                              <a:gs pos="78761">
                                <a:schemeClr val="tx1"/>
                              </a:gs>
                              <a:gs pos="57000">
                                <a:schemeClr val="tx1"/>
                              </a:gs>
                            </a:gsLst>
                            <a:lin ang="5400000" scaled="0"/>
                          </a:gradFill>
                          <a:latin typeface="+mn-lt"/>
                          <a:ea typeface="+mn-ea"/>
                          <a:cs typeface="+mn-cs"/>
                        </a:rPr>
                      </a:br>
                      <a:r>
                        <a:rPr lang="en-US" sz="1400" kern="1200" dirty="0">
                          <a:gradFill>
                            <a:gsLst>
                              <a:gs pos="78761">
                                <a:schemeClr val="tx1"/>
                              </a:gs>
                              <a:gs pos="57000">
                                <a:schemeClr val="tx1"/>
                              </a:gs>
                            </a:gsLst>
                            <a:lin ang="5400000" scaled="0"/>
                          </a:gradFill>
                          <a:latin typeface="+mn-lt"/>
                          <a:ea typeface="+mn-ea"/>
                          <a:cs typeface="+mn-cs"/>
                        </a:rPr>
                        <a:t>per storage account at a time</a:t>
                      </a:r>
                    </a:p>
                  </a:txBody>
                  <a:tcPr marL="18288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40" name="TextBox 39"/>
          <p:cNvSpPr txBox="1"/>
          <p:nvPr/>
        </p:nvSpPr>
        <p:spPr>
          <a:xfrm>
            <a:off x="4846637" y="1674974"/>
            <a:ext cx="4119763" cy="548640"/>
          </a:xfrm>
          <a:prstGeom prst="rect">
            <a:avLst/>
          </a:prstGeom>
          <a:noFill/>
          <a:ln>
            <a:noFill/>
          </a:ln>
        </p:spPr>
        <p:txBody>
          <a:bodyPr wrap="square" rtlCol="0">
            <a:spAutoFit/>
          </a:bodyPr>
          <a:lstStyle/>
          <a:p>
            <a:pPr>
              <a:lnSpc>
                <a:spcPct val="90000"/>
              </a:lnSpc>
              <a:spcBef>
                <a:spcPct val="20000"/>
              </a:spcBef>
              <a:buSzPct val="90000"/>
            </a:pPr>
            <a:r>
              <a:rPr lang="en-US" sz="3200" dirty="0">
                <a:gradFill>
                  <a:gsLst>
                    <a:gs pos="1250">
                      <a:schemeClr val="tx1"/>
                    </a:gs>
                    <a:gs pos="99000">
                      <a:schemeClr val="tx1"/>
                    </a:gs>
                  </a:gsLst>
                  <a:lin ang="5400000" scaled="0"/>
                </a:gradFill>
                <a:latin typeface="+mj-lt"/>
              </a:rPr>
              <a:t>Limits and locking</a:t>
            </a:r>
          </a:p>
        </p:txBody>
      </p:sp>
      <p:sp>
        <p:nvSpPr>
          <p:cNvPr id="41" name="TextBox 40"/>
          <p:cNvSpPr txBox="1"/>
          <p:nvPr/>
        </p:nvSpPr>
        <p:spPr>
          <a:xfrm>
            <a:off x="288154" y="6327355"/>
            <a:ext cx="9549858" cy="369332"/>
          </a:xfrm>
          <a:prstGeom prst="rect">
            <a:avLst/>
          </a:prstGeom>
        </p:spPr>
        <p:txBody>
          <a:bodyPr wrap="none">
            <a:spAutoFit/>
          </a:bodyPr>
          <a:lstStyle>
            <a:defPPr>
              <a:defRPr lang="en-US"/>
            </a:defPPr>
            <a:lvl1pPr>
              <a:defRPr>
                <a:gradFill>
                  <a:gsLst>
                    <a:gs pos="78761">
                      <a:schemeClr val="tx1"/>
                    </a:gs>
                    <a:gs pos="57000">
                      <a:schemeClr val="tx1"/>
                    </a:gs>
                  </a:gsLst>
                  <a:lin ang="5400000" scaled="0"/>
                </a:gradFill>
              </a:defRPr>
            </a:lvl1pPr>
          </a:lstStyle>
          <a:p>
            <a:r>
              <a:rPr lang="en-US" dirty="0">
                <a:hlinkClick r:id="rId3"/>
              </a:rPr>
              <a:t>http://azure.microsoft.com/en-us/documentation/articles/azure-subscription-service-limits/</a:t>
            </a:r>
            <a:r>
              <a:rPr lang="en-US" dirty="0"/>
              <a:t> </a:t>
            </a:r>
          </a:p>
        </p:txBody>
      </p:sp>
    </p:spTree>
    <p:extLst>
      <p:ext uri="{BB962C8B-B14F-4D97-AF65-F5344CB8AC3E}">
        <p14:creationId xmlns:p14="http://schemas.microsoft.com/office/powerpoint/2010/main" val="319070446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Know Your Limits – Resource Manager</a:t>
            </a:r>
          </a:p>
        </p:txBody>
      </p:sp>
      <p:graphicFrame>
        <p:nvGraphicFramePr>
          <p:cNvPr id="4" name="Table 3"/>
          <p:cNvGraphicFramePr>
            <a:graphicFrameLocks noGrp="1"/>
          </p:cNvGraphicFramePr>
          <p:nvPr>
            <p:extLst>
              <p:ext uri="{D42A27DB-BD31-4B8C-83A1-F6EECF244321}">
                <p14:modId xmlns:p14="http://schemas.microsoft.com/office/powerpoint/2010/main" val="1832566423"/>
              </p:ext>
            </p:extLst>
          </p:nvPr>
        </p:nvGraphicFramePr>
        <p:xfrm>
          <a:off x="1192542" y="1424810"/>
          <a:ext cx="10051392" cy="5054444"/>
        </p:xfrm>
        <a:graphic>
          <a:graphicData uri="http://schemas.openxmlformats.org/drawingml/2006/table">
            <a:tbl>
              <a:tblPr firstRow="1">
                <a:tableStyleId>{21E4AEA4-8DFA-4A89-87EB-49C32662AFE0}</a:tableStyleId>
              </a:tblPr>
              <a:tblGrid>
                <a:gridCol w="5284754">
                  <a:extLst>
                    <a:ext uri="{9D8B030D-6E8A-4147-A177-3AD203B41FA5}">
                      <a16:colId xmlns:a16="http://schemas.microsoft.com/office/drawing/2014/main" val="2701588831"/>
                    </a:ext>
                  </a:extLst>
                </a:gridCol>
                <a:gridCol w="2279697">
                  <a:extLst>
                    <a:ext uri="{9D8B030D-6E8A-4147-A177-3AD203B41FA5}">
                      <a16:colId xmlns:a16="http://schemas.microsoft.com/office/drawing/2014/main" val="3924930101"/>
                    </a:ext>
                  </a:extLst>
                </a:gridCol>
                <a:gridCol w="2486941">
                  <a:extLst>
                    <a:ext uri="{9D8B030D-6E8A-4147-A177-3AD203B41FA5}">
                      <a16:colId xmlns:a16="http://schemas.microsoft.com/office/drawing/2014/main" val="1239035179"/>
                    </a:ext>
                  </a:extLst>
                </a:gridCol>
              </a:tblGrid>
              <a:tr h="403239">
                <a:tc>
                  <a:txBody>
                    <a:bodyPr/>
                    <a:lstStyle/>
                    <a:p>
                      <a:r>
                        <a:rPr lang="en-US" sz="2200" dirty="0"/>
                        <a:t>Resource</a:t>
                      </a:r>
                    </a:p>
                  </a:txBody>
                  <a:tcPr marL="71645" marR="71645" marT="35823" marB="35823" anchor="ctr"/>
                </a:tc>
                <a:tc>
                  <a:txBody>
                    <a:bodyPr/>
                    <a:lstStyle/>
                    <a:p>
                      <a:r>
                        <a:rPr lang="en-US" sz="2200"/>
                        <a:t>Default Limit</a:t>
                      </a:r>
                    </a:p>
                  </a:txBody>
                  <a:tcPr marL="71645" marR="71645" marT="35823" marB="35823" anchor="ctr"/>
                </a:tc>
                <a:tc>
                  <a:txBody>
                    <a:bodyPr/>
                    <a:lstStyle/>
                    <a:p>
                      <a:r>
                        <a:rPr lang="en-US" sz="2200"/>
                        <a:t>Maximum Limit</a:t>
                      </a:r>
                    </a:p>
                  </a:txBody>
                  <a:tcPr marL="71645" marR="71645" marT="35823" marB="35823" anchor="ctr"/>
                </a:tc>
                <a:extLst>
                  <a:ext uri="{0D108BD9-81ED-4DB2-BD59-A6C34878D82A}">
                    <a16:rowId xmlns:a16="http://schemas.microsoft.com/office/drawing/2014/main" val="2976356664"/>
                  </a:ext>
                </a:extLst>
              </a:tr>
              <a:tr h="403239">
                <a:tc>
                  <a:txBody>
                    <a:bodyPr/>
                    <a:lstStyle/>
                    <a:p>
                      <a:r>
                        <a:rPr lang="en-US" sz="2200"/>
                        <a:t>Cores per </a:t>
                      </a:r>
                      <a:r>
                        <a:rPr lang="en-US" sz="2200">
                          <a:hlinkClick r:id="rId3"/>
                        </a:rPr>
                        <a:t>subscription</a:t>
                      </a:r>
                      <a:endParaRPr lang="en-US" sz="2200"/>
                    </a:p>
                  </a:txBody>
                  <a:tcPr marL="71645" marR="71645" marT="35823" marB="35823" anchor="ctr"/>
                </a:tc>
                <a:tc>
                  <a:txBody>
                    <a:bodyPr/>
                    <a:lstStyle/>
                    <a:p>
                      <a:r>
                        <a:rPr lang="en-US" sz="2200"/>
                        <a:t>20</a:t>
                      </a:r>
                      <a:r>
                        <a:rPr lang="en-US" sz="2200" baseline="30000"/>
                        <a:t>1</a:t>
                      </a:r>
                      <a:r>
                        <a:rPr lang="en-US" sz="2200"/>
                        <a:t> per Region</a:t>
                      </a:r>
                    </a:p>
                  </a:txBody>
                  <a:tcPr marL="71645" marR="71645" marT="35823" marB="35823" anchor="ctr"/>
                </a:tc>
                <a:tc>
                  <a:txBody>
                    <a:bodyPr/>
                    <a:lstStyle/>
                    <a:p>
                      <a:r>
                        <a:rPr lang="en-US" sz="2200"/>
                        <a:t>10,000 per Region</a:t>
                      </a:r>
                    </a:p>
                  </a:txBody>
                  <a:tcPr marL="71645" marR="71645" marT="35823" marB="35823" anchor="ctr"/>
                </a:tc>
                <a:extLst>
                  <a:ext uri="{0D108BD9-81ED-4DB2-BD59-A6C34878D82A}">
                    <a16:rowId xmlns:a16="http://schemas.microsoft.com/office/drawing/2014/main" val="172683441"/>
                  </a:ext>
                </a:extLst>
              </a:tr>
              <a:tr h="530074">
                <a:tc>
                  <a:txBody>
                    <a:bodyPr/>
                    <a:lstStyle/>
                    <a:p>
                      <a:r>
                        <a:rPr lang="en-US" sz="2200" dirty="0">
                          <a:hlinkClick r:id="rId4"/>
                        </a:rPr>
                        <a:t>Co-administrators</a:t>
                      </a:r>
                      <a:endParaRPr lang="en-US" sz="2200" dirty="0"/>
                    </a:p>
                  </a:txBody>
                  <a:tcPr marL="71645" marR="71645" marT="35823" marB="35823" anchor="ctr"/>
                </a:tc>
                <a:tc>
                  <a:txBody>
                    <a:bodyPr/>
                    <a:lstStyle/>
                    <a:p>
                      <a:r>
                        <a:rPr lang="en-US" sz="2200"/>
                        <a:t>Unlimited</a:t>
                      </a:r>
                    </a:p>
                  </a:txBody>
                  <a:tcPr marL="71645" marR="71645" marT="35823" marB="35823" anchor="ctr"/>
                </a:tc>
                <a:tc>
                  <a:txBody>
                    <a:bodyPr/>
                    <a:lstStyle/>
                    <a:p>
                      <a:r>
                        <a:rPr lang="en-US" sz="2200"/>
                        <a:t>Unlimited</a:t>
                      </a:r>
                    </a:p>
                  </a:txBody>
                  <a:tcPr marL="71645" marR="71645" marT="35823" marB="35823" anchor="ctr"/>
                </a:tc>
                <a:extLst>
                  <a:ext uri="{0D108BD9-81ED-4DB2-BD59-A6C34878D82A}">
                    <a16:rowId xmlns:a16="http://schemas.microsoft.com/office/drawing/2014/main" val="4124778482"/>
                  </a:ext>
                </a:extLst>
              </a:tr>
              <a:tr h="530074">
                <a:tc>
                  <a:txBody>
                    <a:bodyPr/>
                    <a:lstStyle/>
                    <a:p>
                      <a:r>
                        <a:rPr lang="en-US" sz="2200" dirty="0">
                          <a:hlinkClick r:id="rId5"/>
                        </a:rPr>
                        <a:t>Storage accounts</a:t>
                      </a:r>
                      <a:endParaRPr lang="en-US" sz="2200" dirty="0"/>
                    </a:p>
                  </a:txBody>
                  <a:tcPr marL="71645" marR="71645" marT="35823" marB="35823" anchor="ctr"/>
                </a:tc>
                <a:tc>
                  <a:txBody>
                    <a:bodyPr/>
                    <a:lstStyle/>
                    <a:p>
                      <a:r>
                        <a:rPr lang="en-US" sz="2200"/>
                        <a:t>100</a:t>
                      </a:r>
                    </a:p>
                  </a:txBody>
                  <a:tcPr marL="71645" marR="71645" marT="35823" marB="35823" anchor="ctr"/>
                </a:tc>
                <a:tc>
                  <a:txBody>
                    <a:bodyPr/>
                    <a:lstStyle/>
                    <a:p>
                      <a:r>
                        <a:rPr lang="en-US" sz="2200"/>
                        <a:t>100</a:t>
                      </a:r>
                      <a:r>
                        <a:rPr lang="en-US" sz="2200" baseline="30000"/>
                        <a:t>2</a:t>
                      </a:r>
                      <a:endParaRPr lang="en-US" sz="2200"/>
                    </a:p>
                  </a:txBody>
                  <a:tcPr marL="71645" marR="71645" marT="35823" marB="35823" anchor="ctr"/>
                </a:tc>
                <a:extLst>
                  <a:ext uri="{0D108BD9-81ED-4DB2-BD59-A6C34878D82A}">
                    <a16:rowId xmlns:a16="http://schemas.microsoft.com/office/drawing/2014/main" val="2524842237"/>
                  </a:ext>
                </a:extLst>
              </a:tr>
              <a:tr h="530074">
                <a:tc>
                  <a:txBody>
                    <a:bodyPr/>
                    <a:lstStyle/>
                    <a:p>
                      <a:r>
                        <a:rPr lang="en-US" sz="2200" dirty="0">
                          <a:hlinkClick r:id="rId6"/>
                        </a:rPr>
                        <a:t>Resource Groups</a:t>
                      </a:r>
                      <a:endParaRPr lang="en-US" sz="2200" dirty="0"/>
                    </a:p>
                  </a:txBody>
                  <a:tcPr marL="71645" marR="71645" marT="35823" marB="35823" anchor="ctr"/>
                </a:tc>
                <a:tc>
                  <a:txBody>
                    <a:bodyPr/>
                    <a:lstStyle/>
                    <a:p>
                      <a:r>
                        <a:rPr lang="en-US" sz="2200"/>
                        <a:t>800</a:t>
                      </a:r>
                    </a:p>
                  </a:txBody>
                  <a:tcPr marL="71645" marR="71645" marT="35823" marB="35823" anchor="ctr"/>
                </a:tc>
                <a:tc>
                  <a:txBody>
                    <a:bodyPr/>
                    <a:lstStyle/>
                    <a:p>
                      <a:r>
                        <a:rPr lang="en-US" sz="2200"/>
                        <a:t>800</a:t>
                      </a:r>
                    </a:p>
                  </a:txBody>
                  <a:tcPr marL="71645" marR="71645" marT="35823" marB="35823" anchor="ctr"/>
                </a:tc>
                <a:extLst>
                  <a:ext uri="{0D108BD9-81ED-4DB2-BD59-A6C34878D82A}">
                    <a16:rowId xmlns:a16="http://schemas.microsoft.com/office/drawing/2014/main" val="3583400248"/>
                  </a:ext>
                </a:extLst>
              </a:tr>
              <a:tr h="530074">
                <a:tc>
                  <a:txBody>
                    <a:bodyPr/>
                    <a:lstStyle/>
                    <a:p>
                      <a:r>
                        <a:rPr lang="en-US" sz="2200" dirty="0"/>
                        <a:t>Resource Manager API Reads</a:t>
                      </a:r>
                    </a:p>
                  </a:txBody>
                  <a:tcPr marL="71645" marR="71645" marT="35823" marB="35823" anchor="ctr"/>
                </a:tc>
                <a:tc>
                  <a:txBody>
                    <a:bodyPr/>
                    <a:lstStyle/>
                    <a:p>
                      <a:r>
                        <a:rPr lang="en-US" sz="2200"/>
                        <a:t>15000 per hour</a:t>
                      </a:r>
                    </a:p>
                  </a:txBody>
                  <a:tcPr marL="71645" marR="71645" marT="35823" marB="35823" anchor="ctr"/>
                </a:tc>
                <a:tc>
                  <a:txBody>
                    <a:bodyPr/>
                    <a:lstStyle/>
                    <a:p>
                      <a:r>
                        <a:rPr lang="en-US" sz="2200"/>
                        <a:t>15000 per hour</a:t>
                      </a:r>
                    </a:p>
                  </a:txBody>
                  <a:tcPr marL="71645" marR="71645" marT="35823" marB="35823" anchor="ctr"/>
                </a:tc>
                <a:extLst>
                  <a:ext uri="{0D108BD9-81ED-4DB2-BD59-A6C34878D82A}">
                    <a16:rowId xmlns:a16="http://schemas.microsoft.com/office/drawing/2014/main" val="3667213831"/>
                  </a:ext>
                </a:extLst>
              </a:tr>
              <a:tr h="530074">
                <a:tc>
                  <a:txBody>
                    <a:bodyPr/>
                    <a:lstStyle/>
                    <a:p>
                      <a:r>
                        <a:rPr lang="en-US" sz="2200"/>
                        <a:t>Resource Manager API Writes</a:t>
                      </a:r>
                    </a:p>
                  </a:txBody>
                  <a:tcPr marL="71645" marR="71645" marT="35823" marB="35823" anchor="ctr"/>
                </a:tc>
                <a:tc>
                  <a:txBody>
                    <a:bodyPr/>
                    <a:lstStyle/>
                    <a:p>
                      <a:r>
                        <a:rPr lang="en-US" sz="2200"/>
                        <a:t>1200 per hour</a:t>
                      </a:r>
                    </a:p>
                  </a:txBody>
                  <a:tcPr marL="71645" marR="71645" marT="35823" marB="35823" anchor="ctr"/>
                </a:tc>
                <a:tc>
                  <a:txBody>
                    <a:bodyPr/>
                    <a:lstStyle/>
                    <a:p>
                      <a:r>
                        <a:rPr lang="en-US" sz="2200"/>
                        <a:t>1200 per hour</a:t>
                      </a:r>
                    </a:p>
                  </a:txBody>
                  <a:tcPr marL="71645" marR="71645" marT="35823" marB="35823" anchor="ctr"/>
                </a:tc>
                <a:extLst>
                  <a:ext uri="{0D108BD9-81ED-4DB2-BD59-A6C34878D82A}">
                    <a16:rowId xmlns:a16="http://schemas.microsoft.com/office/drawing/2014/main" val="3601042598"/>
                  </a:ext>
                </a:extLst>
              </a:tr>
              <a:tr h="530074">
                <a:tc>
                  <a:txBody>
                    <a:bodyPr/>
                    <a:lstStyle/>
                    <a:p>
                      <a:r>
                        <a:rPr lang="en-US" sz="2200"/>
                        <a:t>Resource Manager API request size</a:t>
                      </a:r>
                    </a:p>
                  </a:txBody>
                  <a:tcPr marL="71645" marR="71645" marT="35823" marB="35823" anchor="ctr"/>
                </a:tc>
                <a:tc>
                  <a:txBody>
                    <a:bodyPr/>
                    <a:lstStyle/>
                    <a:p>
                      <a:r>
                        <a:rPr lang="en-US" sz="2200" dirty="0"/>
                        <a:t>4194304 bytes</a:t>
                      </a:r>
                    </a:p>
                  </a:txBody>
                  <a:tcPr marL="71645" marR="71645" marT="35823" marB="35823" anchor="ctr"/>
                </a:tc>
                <a:tc>
                  <a:txBody>
                    <a:bodyPr/>
                    <a:lstStyle/>
                    <a:p>
                      <a:r>
                        <a:rPr lang="en-US" sz="2200" dirty="0"/>
                        <a:t>4194304 bytes</a:t>
                      </a:r>
                    </a:p>
                  </a:txBody>
                  <a:tcPr marL="71645" marR="71645" marT="35823" marB="35823" anchor="ctr"/>
                </a:tc>
                <a:extLst>
                  <a:ext uri="{0D108BD9-81ED-4DB2-BD59-A6C34878D82A}">
                    <a16:rowId xmlns:a16="http://schemas.microsoft.com/office/drawing/2014/main" val="4172336433"/>
                  </a:ext>
                </a:extLst>
              </a:tr>
              <a:tr h="530074">
                <a:tc>
                  <a:txBody>
                    <a:bodyPr/>
                    <a:lstStyle/>
                    <a:p>
                      <a:r>
                        <a:rPr lang="en-US" sz="2200" dirty="0"/>
                        <a:t>VMs per Availability</a:t>
                      </a:r>
                      <a:r>
                        <a:rPr lang="en-US" sz="2200" baseline="0" dirty="0"/>
                        <a:t> Set</a:t>
                      </a:r>
                      <a:endParaRPr lang="en-US" sz="2200" dirty="0"/>
                    </a:p>
                  </a:txBody>
                  <a:tcPr marL="71645" marR="71645" marT="35823" marB="35823" anchor="ctr"/>
                </a:tc>
                <a:tc>
                  <a:txBody>
                    <a:bodyPr/>
                    <a:lstStyle/>
                    <a:p>
                      <a:r>
                        <a:rPr lang="en-US" sz="2200" dirty="0"/>
                        <a:t>100</a:t>
                      </a:r>
                    </a:p>
                  </a:txBody>
                  <a:tcPr marL="71645" marR="71645" marT="35823" marB="35823" anchor="ctr"/>
                </a:tc>
                <a:tc>
                  <a:txBody>
                    <a:bodyPr/>
                    <a:lstStyle/>
                    <a:p>
                      <a:r>
                        <a:rPr lang="en-US" sz="2200" dirty="0"/>
                        <a:t>100</a:t>
                      </a:r>
                    </a:p>
                  </a:txBody>
                  <a:tcPr marL="71645" marR="71645" marT="35823" marB="35823" anchor="ctr"/>
                </a:tc>
                <a:extLst>
                  <a:ext uri="{0D108BD9-81ED-4DB2-BD59-A6C34878D82A}">
                    <a16:rowId xmlns:a16="http://schemas.microsoft.com/office/drawing/2014/main" val="2394009439"/>
                  </a:ext>
                </a:extLst>
              </a:tr>
              <a:tr h="530074">
                <a:tc>
                  <a:txBody>
                    <a:bodyPr/>
                    <a:lstStyle/>
                    <a:p>
                      <a:r>
                        <a:rPr lang="en-US" sz="2200" dirty="0"/>
                        <a:t>IO/</a:t>
                      </a:r>
                      <a:r>
                        <a:rPr lang="en-US" sz="2200" dirty="0" err="1"/>
                        <a:t>ps</a:t>
                      </a:r>
                      <a:r>
                        <a:rPr lang="en-US" sz="2200" dirty="0"/>
                        <a:t> to </a:t>
                      </a:r>
                      <a:r>
                        <a:rPr lang="en-US" sz="2200" baseline="0" dirty="0"/>
                        <a:t>a standard storage account</a:t>
                      </a:r>
                      <a:endParaRPr lang="en-US" sz="2200" dirty="0"/>
                    </a:p>
                  </a:txBody>
                  <a:tcPr marL="71645" marR="71645" marT="35823" marB="35823" anchor="ctr"/>
                </a:tc>
                <a:tc>
                  <a:txBody>
                    <a:bodyPr/>
                    <a:lstStyle/>
                    <a:p>
                      <a:r>
                        <a:rPr lang="en-US" sz="2200" dirty="0"/>
                        <a:t>20k</a:t>
                      </a:r>
                    </a:p>
                  </a:txBody>
                  <a:tcPr marL="71645" marR="71645" marT="35823" marB="35823" anchor="ctr"/>
                </a:tc>
                <a:tc>
                  <a:txBody>
                    <a:bodyPr/>
                    <a:lstStyle/>
                    <a:p>
                      <a:r>
                        <a:rPr lang="en-US" sz="2200" dirty="0"/>
                        <a:t>20k</a:t>
                      </a:r>
                    </a:p>
                  </a:txBody>
                  <a:tcPr marL="71645" marR="71645" marT="35823" marB="35823" anchor="ctr"/>
                </a:tc>
                <a:extLst>
                  <a:ext uri="{0D108BD9-81ED-4DB2-BD59-A6C34878D82A}">
                    <a16:rowId xmlns:a16="http://schemas.microsoft.com/office/drawing/2014/main" val="4221352169"/>
                  </a:ext>
                </a:extLst>
              </a:tr>
            </a:tbl>
          </a:graphicData>
        </a:graphic>
      </p:graphicFrame>
    </p:spTree>
    <p:extLst>
      <p:ext uri="{BB962C8B-B14F-4D97-AF65-F5344CB8AC3E}">
        <p14:creationId xmlns:p14="http://schemas.microsoft.com/office/powerpoint/2010/main" val="230698891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deployment guidance</a:t>
            </a:r>
          </a:p>
        </p:txBody>
      </p:sp>
      <p:sp>
        <p:nvSpPr>
          <p:cNvPr id="3" name="Text Placeholder 2"/>
          <p:cNvSpPr>
            <a:spLocks noGrp="1"/>
          </p:cNvSpPr>
          <p:nvPr>
            <p:ph type="body" sz="quarter" idx="10"/>
          </p:nvPr>
        </p:nvSpPr>
        <p:spPr>
          <a:xfrm>
            <a:off x="274638" y="1681163"/>
            <a:ext cx="11887200" cy="4471890"/>
          </a:xfrm>
        </p:spPr>
        <p:txBody>
          <a:bodyPr/>
          <a:lstStyle/>
          <a:p>
            <a:pPr>
              <a:spcBef>
                <a:spcPts val="1800"/>
              </a:spcBef>
              <a:spcAft>
                <a:spcPts val="0"/>
              </a:spcAft>
            </a:pPr>
            <a:r>
              <a:rPr lang="en-US" sz="3200" dirty="0"/>
              <a:t>Deploy VMs in blocks </a:t>
            </a:r>
          </a:p>
          <a:p>
            <a:pPr lvl="1">
              <a:spcBef>
                <a:spcPts val="800"/>
              </a:spcBef>
            </a:pPr>
            <a:r>
              <a:rPr lang="en-US" dirty="0"/>
              <a:t>Block size: Minimum of Total VMs / 5 -or- 100</a:t>
            </a:r>
          </a:p>
          <a:p>
            <a:pPr lvl="1">
              <a:spcBef>
                <a:spcPts val="800"/>
              </a:spcBef>
            </a:pPr>
            <a:r>
              <a:rPr lang="en-US" dirty="0"/>
              <a:t>Deploy one VM per cloud service; use common availability set in each cloud service</a:t>
            </a:r>
          </a:p>
          <a:p>
            <a:pPr lvl="1">
              <a:spcBef>
                <a:spcPts val="800"/>
              </a:spcBef>
            </a:pPr>
            <a:r>
              <a:rPr lang="en-US" dirty="0"/>
              <a:t>Wait 5 minutes between starting each block of VMs to avoid throttling</a:t>
            </a:r>
          </a:p>
          <a:p>
            <a:pPr>
              <a:spcBef>
                <a:spcPts val="1800"/>
              </a:spcBef>
              <a:spcAft>
                <a:spcPts val="0"/>
              </a:spcAft>
            </a:pPr>
            <a:r>
              <a:rPr lang="en-US" sz="3200" dirty="0"/>
              <a:t>Limit use of Get* APIs during deployment</a:t>
            </a:r>
          </a:p>
          <a:p>
            <a:pPr lvl="1">
              <a:spcBef>
                <a:spcPts val="800"/>
              </a:spcBef>
            </a:pPr>
            <a:r>
              <a:rPr lang="en-US" dirty="0"/>
              <a:t>Limits possibility of throttling</a:t>
            </a:r>
          </a:p>
          <a:p>
            <a:pPr lvl="1">
              <a:spcBef>
                <a:spcPts val="800"/>
              </a:spcBef>
            </a:pPr>
            <a:r>
              <a:rPr lang="en-US" dirty="0"/>
              <a:t>Back-off if any 503-ServiceUnavailable or 429-TooManyRequests errors are received</a:t>
            </a:r>
          </a:p>
          <a:p>
            <a:pPr>
              <a:spcBef>
                <a:spcPts val="1800"/>
              </a:spcBef>
              <a:spcAft>
                <a:spcPts val="0"/>
              </a:spcAft>
            </a:pPr>
            <a:r>
              <a:rPr lang="en-US" sz="3200" dirty="0"/>
              <a:t>Use virtual network for connectivity</a:t>
            </a:r>
          </a:p>
          <a:p>
            <a:pPr>
              <a:spcBef>
                <a:spcPts val="1800"/>
              </a:spcBef>
              <a:spcAft>
                <a:spcPts val="0"/>
              </a:spcAft>
            </a:pPr>
            <a:r>
              <a:rPr lang="en-US" sz="3200" dirty="0"/>
              <a:t>Custom image management</a:t>
            </a:r>
          </a:p>
          <a:p>
            <a:pPr lvl="1">
              <a:spcBef>
                <a:spcPts val="800"/>
              </a:spcBef>
            </a:pPr>
            <a:r>
              <a:rPr lang="en-US" dirty="0"/>
              <a:t>If using a custom OS image then place up to 40 OS disks in a storage account</a:t>
            </a:r>
          </a:p>
        </p:txBody>
      </p:sp>
    </p:spTree>
    <p:extLst>
      <p:ext uri="{BB962C8B-B14F-4D97-AF65-F5344CB8AC3E}">
        <p14:creationId xmlns:p14="http://schemas.microsoft.com/office/powerpoint/2010/main" val="351507885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Iometer</a:t>
            </a:r>
            <a:endParaRPr lang="en-US" dirty="0"/>
          </a:p>
        </p:txBody>
      </p:sp>
      <p:sp>
        <p:nvSpPr>
          <p:cNvPr id="4" name="Text Placeholder 3"/>
          <p:cNvSpPr>
            <a:spLocks noGrp="1"/>
          </p:cNvSpPr>
          <p:nvPr>
            <p:ph type="body" sz="quarter" idx="10"/>
          </p:nvPr>
        </p:nvSpPr>
        <p:spPr>
          <a:xfrm>
            <a:off x="274638" y="1681162"/>
            <a:ext cx="5097462" cy="4687437"/>
          </a:xfrm>
        </p:spPr>
        <p:txBody>
          <a:bodyPr/>
          <a:lstStyle/>
          <a:p>
            <a:pPr>
              <a:spcBef>
                <a:spcPts val="1800"/>
              </a:spcBef>
              <a:spcAft>
                <a:spcPts val="0"/>
              </a:spcAft>
            </a:pPr>
            <a:r>
              <a:rPr lang="en-US" sz="2400" dirty="0">
                <a:latin typeface="+mn-lt"/>
              </a:rPr>
              <a:t>An I/O subsystem measurement </a:t>
            </a:r>
            <a:br>
              <a:rPr lang="en-US" sz="2400" dirty="0">
                <a:latin typeface="+mn-lt"/>
              </a:rPr>
            </a:br>
            <a:r>
              <a:rPr lang="en-US" sz="2400" dirty="0">
                <a:latin typeface="+mn-lt"/>
              </a:rPr>
              <a:t>and characterization tool for </a:t>
            </a:r>
            <a:br>
              <a:rPr lang="en-US" sz="2400" dirty="0">
                <a:latin typeface="+mn-lt"/>
              </a:rPr>
            </a:br>
            <a:r>
              <a:rPr lang="en-US" sz="2400" dirty="0">
                <a:latin typeface="+mn-lt"/>
              </a:rPr>
              <a:t>single and clustered systems</a:t>
            </a:r>
          </a:p>
          <a:p>
            <a:pPr>
              <a:spcBef>
                <a:spcPts val="1800"/>
              </a:spcBef>
              <a:spcAft>
                <a:spcPts val="0"/>
              </a:spcAft>
            </a:pPr>
            <a:r>
              <a:rPr lang="en-US" sz="2400" dirty="0">
                <a:latin typeface="+mn-lt"/>
              </a:rPr>
              <a:t>Used as a benchmark and troubleshooting tool </a:t>
            </a:r>
          </a:p>
          <a:p>
            <a:pPr>
              <a:spcBef>
                <a:spcPts val="1800"/>
              </a:spcBef>
              <a:spcAft>
                <a:spcPts val="0"/>
              </a:spcAft>
            </a:pPr>
            <a:r>
              <a:rPr lang="en-US" sz="2400" dirty="0">
                <a:latin typeface="+mn-lt"/>
              </a:rPr>
              <a:t>Easily configured to replicate </a:t>
            </a:r>
            <a:br>
              <a:rPr lang="en-US" sz="2400" dirty="0">
                <a:latin typeface="+mn-lt"/>
              </a:rPr>
            </a:br>
            <a:r>
              <a:rPr lang="en-US" sz="2400" dirty="0">
                <a:latin typeface="+mn-lt"/>
              </a:rPr>
              <a:t>the behavior of many popular applications </a:t>
            </a:r>
          </a:p>
          <a:p>
            <a:pPr>
              <a:spcBef>
                <a:spcPts val="1800"/>
              </a:spcBef>
              <a:spcAft>
                <a:spcPts val="0"/>
              </a:spcAft>
            </a:pPr>
            <a:r>
              <a:rPr lang="en-US" sz="2400" dirty="0">
                <a:latin typeface="+mn-lt"/>
              </a:rPr>
              <a:t>One commonly quoted measurement provided by </a:t>
            </a:r>
            <a:br>
              <a:rPr lang="en-US" sz="2400" dirty="0">
                <a:latin typeface="+mn-lt"/>
              </a:rPr>
            </a:br>
            <a:r>
              <a:rPr lang="en-US" sz="2400" dirty="0">
                <a:latin typeface="+mn-lt"/>
              </a:rPr>
              <a:t>the tool is IOPS</a:t>
            </a:r>
          </a:p>
        </p:txBody>
      </p:sp>
      <p:pic>
        <p:nvPicPr>
          <p:cNvPr id="2" name="Picture 1"/>
          <p:cNvPicPr>
            <a:picLocks noChangeAspect="1"/>
          </p:cNvPicPr>
          <p:nvPr/>
        </p:nvPicPr>
        <p:blipFill>
          <a:blip r:embed="rId3"/>
          <a:stretch>
            <a:fillRect/>
          </a:stretch>
        </p:blipFill>
        <p:spPr>
          <a:xfrm>
            <a:off x="4917241" y="1699608"/>
            <a:ext cx="7277860" cy="4467830"/>
          </a:xfrm>
          <a:prstGeom prst="rect">
            <a:avLst/>
          </a:prstGeom>
        </p:spPr>
      </p:pic>
    </p:spTree>
    <p:extLst>
      <p:ext uri="{BB962C8B-B14F-4D97-AF65-F5344CB8AC3E}">
        <p14:creationId xmlns:p14="http://schemas.microsoft.com/office/powerpoint/2010/main" val="241115905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3" name="TextBox 3"/>
          <p:cNvSpPr txBox="1">
            <a:spLocks noChangeArrowheads="1"/>
          </p:cNvSpPr>
          <p:nvPr/>
        </p:nvSpPr>
        <p:spPr bwMode="auto">
          <a:xfrm>
            <a:off x="266196" y="1724484"/>
            <a:ext cx="112458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lvl1pPr marL="342900" indent="-342900">
              <a:defRPr>
                <a:solidFill>
                  <a:schemeClr val="tx1"/>
                </a:solidFill>
                <a:latin typeface="Segoe UI" panose="020B0502040204020203" pitchFamily="34" charset="0"/>
                <a:ea typeface="MS PGothic" panose="020B0600070205080204" pitchFamily="34" charset="-128"/>
              </a:defRPr>
            </a:lvl1pPr>
            <a:lvl2pPr marL="808038" indent="-342900">
              <a:defRPr>
                <a:solidFill>
                  <a:schemeClr val="tx1"/>
                </a:solidFill>
                <a:latin typeface="Segoe UI" panose="020B0502040204020203" pitchFamily="34" charset="0"/>
                <a:ea typeface="MS PGothic" panose="020B0600070205080204" pitchFamily="34" charset="-128"/>
              </a:defRPr>
            </a:lvl2pPr>
            <a:lvl3pPr>
              <a:defRPr>
                <a:solidFill>
                  <a:schemeClr val="tx1"/>
                </a:solidFill>
                <a:latin typeface="Segoe UI" panose="020B0502040204020203" pitchFamily="34" charset="0"/>
                <a:ea typeface="MS PGothic" panose="020B0600070205080204" pitchFamily="34" charset="-128"/>
              </a:defRPr>
            </a:lvl3pPr>
            <a:lvl4pPr>
              <a:defRPr>
                <a:solidFill>
                  <a:schemeClr val="tx1"/>
                </a:solidFill>
                <a:latin typeface="Segoe UI" panose="020B0502040204020203" pitchFamily="34" charset="0"/>
                <a:ea typeface="MS PGothic" panose="020B0600070205080204" pitchFamily="34" charset="-128"/>
              </a:defRPr>
            </a:lvl4pPr>
            <a:lvl5pPr>
              <a:defRPr>
                <a:solidFill>
                  <a:schemeClr val="tx1"/>
                </a:solidFill>
                <a:latin typeface="Segoe UI" panose="020B0502040204020203" pitchFamily="34" charset="0"/>
                <a:ea typeface="MS PGothic" panose="020B0600070205080204" pitchFamily="34" charset="-128"/>
              </a:defRPr>
            </a:lvl5pPr>
            <a:lvl6pPr marL="23225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Connect to Azure Files from On-Prem or Cloud</a:t>
            </a:r>
          </a:p>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Based on industry standard SMB 3.0; Secure + Reliable</a:t>
            </a:r>
          </a:p>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Migrate apps with no code changes</a:t>
            </a:r>
          </a:p>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High availability, durability, and cross-region redundancy</a:t>
            </a:r>
          </a:p>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Designed for IT Pros and </a:t>
            </a:r>
            <a:r>
              <a:rPr lang="en-US" altLang="en-US" sz="2000" dirty="0" err="1">
                <a:gradFill>
                  <a:gsLst>
                    <a:gs pos="0">
                      <a:schemeClr val="tx1"/>
                    </a:gs>
                    <a:gs pos="100000">
                      <a:schemeClr val="tx1"/>
                    </a:gs>
                  </a:gsLst>
                  <a:lin ang="5400000" scaled="0"/>
                </a:gradFill>
                <a:latin typeface="+mn-lt"/>
              </a:rPr>
              <a:t>Devs</a:t>
            </a:r>
            <a:r>
              <a:rPr lang="en-US" altLang="en-US" sz="2000" dirty="0">
                <a:gradFill>
                  <a:gsLst>
                    <a:gs pos="0">
                      <a:schemeClr val="tx1"/>
                    </a:gs>
                    <a:gs pos="100000">
                      <a:schemeClr val="tx1"/>
                    </a:gs>
                  </a:gsLst>
                  <a:lin ang="5400000" scaled="0"/>
                </a:gradFill>
                <a:latin typeface="+mn-lt"/>
              </a:rPr>
              <a:t>—Azure Portal, File Explorer, CLI, and REST APIs</a:t>
            </a:r>
          </a:p>
        </p:txBody>
      </p:sp>
      <p:sp>
        <p:nvSpPr>
          <p:cNvPr id="78" name="Title 1"/>
          <p:cNvSpPr>
            <a:spLocks noGrp="1"/>
          </p:cNvSpPr>
          <p:nvPr>
            <p:ph type="title"/>
          </p:nvPr>
        </p:nvSpPr>
        <p:spPr/>
        <p:txBody>
          <a:bodyPr/>
          <a:lstStyle/>
          <a:p>
            <a:r>
              <a:rPr lang="en-US" dirty="0"/>
              <a:t>Azure File Storage </a:t>
            </a:r>
          </a:p>
        </p:txBody>
      </p:sp>
      <p:sp>
        <p:nvSpPr>
          <p:cNvPr id="118795" name="Text Placeholder 2"/>
          <p:cNvSpPr txBox="1">
            <a:spLocks/>
          </p:cNvSpPr>
          <p:nvPr/>
        </p:nvSpPr>
        <p:spPr bwMode="auto">
          <a:xfrm>
            <a:off x="244475" y="1028409"/>
            <a:ext cx="11033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lvl1pPr defTabSz="930275">
              <a:lnSpc>
                <a:spcPct val="90000"/>
              </a:lnSpc>
              <a:spcBef>
                <a:spcPct val="20000"/>
              </a:spcBef>
              <a:buSzPct val="90000"/>
              <a:buFont typeface="Arial" panose="020B0604020202020204" pitchFamily="34" charset="0"/>
              <a:buChar char="•"/>
              <a:defRPr sz="3900">
                <a:solidFill>
                  <a:schemeClr val="tx2"/>
                </a:solidFill>
                <a:latin typeface="Segoe UI Light" panose="020B0502040204020203" pitchFamily="34" charset="0"/>
                <a:ea typeface="MS PGothic" panose="020B0600070205080204" pitchFamily="34" charset="-128"/>
              </a:defRPr>
            </a:lvl1pPr>
            <a:lvl2pPr marL="582613" indent="-239713" defTabSz="930275">
              <a:lnSpc>
                <a:spcPct val="90000"/>
              </a:lnSpc>
              <a:spcBef>
                <a:spcPct val="20000"/>
              </a:spcBef>
              <a:buSzPct val="90000"/>
              <a:buFont typeface="Arial" panose="020B0604020202020204" pitchFamily="34" charset="0"/>
              <a:buChar char="•"/>
              <a:defRPr sz="2400">
                <a:solidFill>
                  <a:schemeClr val="tx2"/>
                </a:solidFill>
                <a:latin typeface="Segoe UI" panose="020B0502040204020203" pitchFamily="34" charset="0"/>
                <a:ea typeface="MS PGothic" panose="020B0600070205080204" pitchFamily="34" charset="-128"/>
              </a:defRPr>
            </a:lvl2pPr>
            <a:lvl3pPr marL="798513" indent="-227013" defTabSz="930275">
              <a:lnSpc>
                <a:spcPct val="90000"/>
              </a:lnSpc>
              <a:spcBef>
                <a:spcPct val="20000"/>
              </a:spcBef>
              <a:buSzPct val="90000"/>
              <a:buFont typeface="Arial" panose="020B0604020202020204" pitchFamily="34" charset="0"/>
              <a:buChar char="•"/>
              <a:defRPr sz="2000">
                <a:solidFill>
                  <a:schemeClr val="tx2"/>
                </a:solidFill>
                <a:latin typeface="Segoe UI" panose="020B0502040204020203" pitchFamily="34" charset="0"/>
                <a:ea typeface="MS PGothic" panose="020B0600070205080204" pitchFamily="34" charset="-128"/>
              </a:defRPr>
            </a:lvl3pPr>
            <a:lvl4pPr marL="1027113" indent="-227013" defTabSz="930275">
              <a:lnSpc>
                <a:spcPct val="90000"/>
              </a:lnSpc>
              <a:spcBef>
                <a:spcPct val="20000"/>
              </a:spcBef>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4pPr>
            <a:lvl5pPr marL="1255713" indent="-227013" defTabSz="930275">
              <a:lnSpc>
                <a:spcPct val="90000"/>
              </a:lnSpc>
              <a:spcBef>
                <a:spcPct val="20000"/>
              </a:spcBef>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5pPr>
            <a:lvl6pPr marL="17129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6pPr>
            <a:lvl7pPr marL="21701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7pPr>
            <a:lvl8pPr marL="26273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8pPr>
            <a:lvl9pPr marL="30845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9pPr>
          </a:lstStyle>
          <a:p>
            <a:pPr>
              <a:buFont typeface="Arial" panose="020B0604020202020204" pitchFamily="34" charset="0"/>
              <a:buNone/>
            </a:pPr>
            <a:r>
              <a:rPr lang="en-US" altLang="en-US" sz="3200" dirty="0">
                <a:gradFill>
                  <a:gsLst>
                    <a:gs pos="0">
                      <a:schemeClr val="tx1"/>
                    </a:gs>
                    <a:gs pos="100000">
                      <a:schemeClr val="tx1"/>
                    </a:gs>
                  </a:gsLst>
                  <a:lin ang="5400000" scaled="0"/>
                </a:gradFill>
              </a:rPr>
              <a:t>Fully Managed File Shares in the Cloud</a:t>
            </a:r>
          </a:p>
        </p:txBody>
      </p:sp>
      <p:sp>
        <p:nvSpPr>
          <p:cNvPr id="81" name="Rectangle 80"/>
          <p:cNvSpPr/>
          <p:nvPr/>
        </p:nvSpPr>
        <p:spPr>
          <a:xfrm>
            <a:off x="2001843" y="6365221"/>
            <a:ext cx="1932418" cy="358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On Premise</a:t>
            </a:r>
          </a:p>
        </p:txBody>
      </p:sp>
      <p:grpSp>
        <p:nvGrpSpPr>
          <p:cNvPr id="84" name="Group 6"/>
          <p:cNvGrpSpPr>
            <a:grpSpLocks/>
          </p:cNvGrpSpPr>
          <p:nvPr/>
        </p:nvGrpSpPr>
        <p:grpSpPr bwMode="auto">
          <a:xfrm>
            <a:off x="6852370" y="3979546"/>
            <a:ext cx="4174978" cy="2734631"/>
            <a:chOff x="5960210" y="3835852"/>
            <a:chExt cx="4622062" cy="3027474"/>
          </a:xfrm>
        </p:grpSpPr>
        <p:sp>
          <p:nvSpPr>
            <p:cNvPr id="85" name="Rectangle 84"/>
            <p:cNvSpPr/>
            <p:nvPr/>
          </p:nvSpPr>
          <p:spPr>
            <a:xfrm>
              <a:off x="7048501" y="6466451"/>
              <a:ext cx="2216150"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Azure</a:t>
              </a:r>
            </a:p>
          </p:txBody>
        </p:sp>
        <p:sp>
          <p:nvSpPr>
            <p:cNvPr id="86" name="Freeform 80"/>
            <p:cNvSpPr>
              <a:spLocks/>
            </p:cNvSpPr>
            <p:nvPr/>
          </p:nvSpPr>
          <p:spPr bwMode="auto">
            <a:xfrm>
              <a:off x="5960210" y="3835852"/>
              <a:ext cx="4622062" cy="2707824"/>
            </a:xfrm>
            <a:custGeom>
              <a:avLst/>
              <a:gdLst>
                <a:gd name="T0" fmla="*/ 0 w 439"/>
                <a:gd name="T1" fmla="*/ 2147483646 h 253"/>
                <a:gd name="T2" fmla="*/ 2147483646 w 439"/>
                <a:gd name="T3" fmla="*/ 2147483646 h 253"/>
                <a:gd name="T4" fmla="*/ 2147483646 w 439"/>
                <a:gd name="T5" fmla="*/ 2147483646 h 253"/>
                <a:gd name="T6" fmla="*/ 2147483646 w 439"/>
                <a:gd name="T7" fmla="*/ 0 h 253"/>
                <a:gd name="T8" fmla="*/ 2147483646 w 439"/>
                <a:gd name="T9" fmla="*/ 2147483646 h 253"/>
                <a:gd name="T10" fmla="*/ 2147483646 w 439"/>
                <a:gd name="T11" fmla="*/ 2147483646 h 253"/>
                <a:gd name="T12" fmla="*/ 2147483646 w 439"/>
                <a:gd name="T13" fmla="*/ 2147483646 h 253"/>
                <a:gd name="T14" fmla="*/ 2147483646 w 439"/>
                <a:gd name="T15" fmla="*/ 2147483646 h 253"/>
                <a:gd name="T16" fmla="*/ 2147483646 w 439"/>
                <a:gd name="T17" fmla="*/ 2147483646 h 253"/>
                <a:gd name="T18" fmla="*/ 2147483646 w 439"/>
                <a:gd name="T19" fmla="*/ 2147483646 h 253"/>
                <a:gd name="T20" fmla="*/ 2147483646 w 439"/>
                <a:gd name="T21" fmla="*/ 2147483646 h 253"/>
                <a:gd name="T22" fmla="*/ 0 w 439"/>
                <a:gd name="T23" fmla="*/ 2147483646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253">
                  <a:moveTo>
                    <a:pt x="0" y="188"/>
                  </a:moveTo>
                  <a:cubicBezTo>
                    <a:pt x="0" y="151"/>
                    <a:pt x="29" y="122"/>
                    <a:pt x="65" y="122"/>
                  </a:cubicBezTo>
                  <a:cubicBezTo>
                    <a:pt x="69" y="122"/>
                    <a:pt x="74" y="123"/>
                    <a:pt x="78" y="123"/>
                  </a:cubicBezTo>
                  <a:cubicBezTo>
                    <a:pt x="79" y="55"/>
                    <a:pt x="135" y="0"/>
                    <a:pt x="204" y="0"/>
                  </a:cubicBezTo>
                  <a:cubicBezTo>
                    <a:pt x="252" y="0"/>
                    <a:pt x="294" y="26"/>
                    <a:pt x="315" y="65"/>
                  </a:cubicBezTo>
                  <a:cubicBezTo>
                    <a:pt x="324" y="63"/>
                    <a:pt x="333" y="61"/>
                    <a:pt x="343" y="61"/>
                  </a:cubicBezTo>
                  <a:cubicBezTo>
                    <a:pt x="396" y="61"/>
                    <a:pt x="439" y="104"/>
                    <a:pt x="439" y="157"/>
                  </a:cubicBezTo>
                  <a:cubicBezTo>
                    <a:pt x="439" y="207"/>
                    <a:pt x="400" y="248"/>
                    <a:pt x="352" y="252"/>
                  </a:cubicBezTo>
                  <a:cubicBezTo>
                    <a:pt x="350" y="253"/>
                    <a:pt x="348" y="253"/>
                    <a:pt x="346" y="253"/>
                  </a:cubicBezTo>
                  <a:cubicBezTo>
                    <a:pt x="64" y="253"/>
                    <a:pt x="64" y="253"/>
                    <a:pt x="64" y="253"/>
                  </a:cubicBezTo>
                  <a:cubicBezTo>
                    <a:pt x="63" y="253"/>
                    <a:pt x="61" y="253"/>
                    <a:pt x="60" y="253"/>
                  </a:cubicBezTo>
                  <a:cubicBezTo>
                    <a:pt x="26" y="250"/>
                    <a:pt x="0" y="222"/>
                    <a:pt x="0" y="188"/>
                  </a:cubicBezTo>
                  <a:close/>
                </a:path>
              </a:pathLst>
            </a:custGeom>
            <a:solidFill>
              <a:schemeClr val="tx1"/>
            </a:solidFill>
            <a:ln>
              <a:noFill/>
            </a:ln>
          </p:spPr>
          <p:txBody>
            <a:bodyPr lIns="91427" tIns="45713" rIns="91427" bIns="45713"/>
            <a:lstStyle/>
            <a:p>
              <a:pPr>
                <a:defRPr/>
              </a:pPr>
              <a:endParaRPr lang="en-US">
                <a:ea typeface="MS PGothic"/>
                <a:cs typeface="MS PGothic"/>
              </a:endParaRPr>
            </a:p>
          </p:txBody>
        </p:sp>
        <p:sp>
          <p:nvSpPr>
            <p:cNvPr id="87" name="Rectangle 86"/>
            <p:cNvSpPr/>
            <p:nvPr/>
          </p:nvSpPr>
          <p:spPr bwMode="auto">
            <a:xfrm>
              <a:off x="6875463" y="5868988"/>
              <a:ext cx="2860675" cy="35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File Storage</a:t>
              </a:r>
            </a:p>
          </p:txBody>
        </p:sp>
        <p:grpSp>
          <p:nvGrpSpPr>
            <p:cNvPr id="88" name="Group 54"/>
            <p:cNvGrpSpPr>
              <a:grpSpLocks/>
            </p:cNvGrpSpPr>
            <p:nvPr/>
          </p:nvGrpSpPr>
          <p:grpSpPr bwMode="auto">
            <a:xfrm>
              <a:off x="7494588" y="4349751"/>
              <a:ext cx="525462" cy="790477"/>
              <a:chOff x="2815854" y="4388127"/>
              <a:chExt cx="914399" cy="1383762"/>
            </a:xfrm>
          </p:grpSpPr>
          <p:grpSp>
            <p:nvGrpSpPr>
              <p:cNvPr id="108" name="Group 55"/>
              <p:cNvGrpSpPr>
                <a:grpSpLocks/>
              </p:cNvGrpSpPr>
              <p:nvPr/>
            </p:nvGrpSpPr>
            <p:grpSpPr bwMode="auto">
              <a:xfrm>
                <a:off x="2815854" y="4388127"/>
                <a:ext cx="914399" cy="1358924"/>
                <a:chOff x="1734113" y="4405484"/>
                <a:chExt cx="914399" cy="1358924"/>
              </a:xfrm>
            </p:grpSpPr>
            <p:sp>
              <p:nvSpPr>
                <p:cNvPr id="110" name="Rectangle 109"/>
                <p:cNvSpPr>
                  <a:spLocks noChangeArrowheads="1"/>
                </p:cNvSpPr>
                <p:nvPr/>
              </p:nvSpPr>
              <p:spPr bwMode="auto">
                <a:xfrm>
                  <a:off x="1734113" y="4405484"/>
                  <a:ext cx="914399" cy="1358924"/>
                </a:xfrm>
                <a:prstGeom prst="rect">
                  <a:avLst/>
                </a:prstGeom>
                <a:solidFill>
                  <a:schemeClr val="bg1">
                    <a:lumMod val="50000"/>
                  </a:schemeClr>
                </a:solidFill>
                <a:ln w="44450">
                  <a:noFill/>
                  <a:miter lim="800000"/>
                  <a:headEnd/>
                  <a:tailEnd/>
                </a:ln>
                <a:extLst/>
              </p:spPr>
              <p:txBody>
                <a:bodyPr/>
                <a:lstStyle/>
                <a:p>
                  <a:pPr>
                    <a:defRPr/>
                  </a:pPr>
                  <a:endParaRPr lang="en-US" dirty="0">
                    <a:ea typeface="MS PGothic"/>
                    <a:cs typeface="MS PGothic"/>
                  </a:endParaRPr>
                </a:p>
              </p:txBody>
            </p:sp>
            <p:sp>
              <p:nvSpPr>
                <p:cNvPr id="111" name="Rectangle 45"/>
                <p:cNvSpPr>
                  <a:spLocks noChangeArrowheads="1"/>
                </p:cNvSpPr>
                <p:nvPr/>
              </p:nvSpPr>
              <p:spPr bwMode="auto">
                <a:xfrm>
                  <a:off x="1824958" y="5011103"/>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12" name="Rectangle 46"/>
                <p:cNvSpPr>
                  <a:spLocks noChangeArrowheads="1"/>
                </p:cNvSpPr>
                <p:nvPr/>
              </p:nvSpPr>
              <p:spPr bwMode="auto">
                <a:xfrm>
                  <a:off x="1824958" y="4520819"/>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13" name="Rectangle 47"/>
                <p:cNvSpPr>
                  <a:spLocks noChangeArrowheads="1"/>
                </p:cNvSpPr>
                <p:nvPr/>
              </p:nvSpPr>
              <p:spPr bwMode="auto">
                <a:xfrm>
                  <a:off x="1824958" y="4765961"/>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14" name="Rectangle 45"/>
                <p:cNvSpPr>
                  <a:spLocks noChangeArrowheads="1"/>
                </p:cNvSpPr>
                <p:nvPr/>
              </p:nvSpPr>
              <p:spPr bwMode="auto">
                <a:xfrm>
                  <a:off x="1824958" y="5255341"/>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15" name="Oval 114"/>
                <p:cNvSpPr/>
                <p:nvPr/>
              </p:nvSpPr>
              <p:spPr>
                <a:xfrm>
                  <a:off x="2433034" y="4547213"/>
                  <a:ext cx="91165" cy="91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6" name="Oval 115"/>
                <p:cNvSpPr/>
                <p:nvPr/>
              </p:nvSpPr>
              <p:spPr>
                <a:xfrm>
                  <a:off x="2433034" y="4794542"/>
                  <a:ext cx="91165" cy="917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7" name="Oval 116"/>
                <p:cNvSpPr/>
                <p:nvPr/>
              </p:nvSpPr>
              <p:spPr>
                <a:xfrm>
                  <a:off x="2433034" y="5041872"/>
                  <a:ext cx="91165" cy="91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Oval 117"/>
                <p:cNvSpPr/>
                <p:nvPr/>
              </p:nvSpPr>
              <p:spPr>
                <a:xfrm>
                  <a:off x="2433034" y="5289201"/>
                  <a:ext cx="91165" cy="889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09" name="TextBox 56"/>
              <p:cNvSpPr txBox="1">
                <a:spLocks noChangeArrowheads="1"/>
              </p:cNvSpPr>
              <p:nvPr/>
            </p:nvSpPr>
            <p:spPr bwMode="auto">
              <a:xfrm>
                <a:off x="2822695" y="5378217"/>
                <a:ext cx="906261" cy="3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en-US" sz="800" dirty="0">
                    <a:solidFill>
                      <a:schemeClr val="bg1"/>
                    </a:solidFill>
                  </a:rPr>
                  <a:t>APPS</a:t>
                </a:r>
              </a:p>
            </p:txBody>
          </p:sp>
        </p:grpSp>
        <p:grpSp>
          <p:nvGrpSpPr>
            <p:cNvPr id="89" name="Group 78"/>
            <p:cNvGrpSpPr>
              <a:grpSpLocks/>
            </p:cNvGrpSpPr>
            <p:nvPr/>
          </p:nvGrpSpPr>
          <p:grpSpPr bwMode="auto">
            <a:xfrm>
              <a:off x="8205788" y="4365626"/>
              <a:ext cx="649287" cy="790477"/>
              <a:chOff x="2720654" y="4388127"/>
              <a:chExt cx="1129389" cy="1383762"/>
            </a:xfrm>
          </p:grpSpPr>
          <p:grpSp>
            <p:nvGrpSpPr>
              <p:cNvPr id="97" name="Group 79"/>
              <p:cNvGrpSpPr>
                <a:grpSpLocks/>
              </p:cNvGrpSpPr>
              <p:nvPr/>
            </p:nvGrpSpPr>
            <p:grpSpPr bwMode="auto">
              <a:xfrm>
                <a:off x="2815854" y="4388127"/>
                <a:ext cx="914399" cy="1358924"/>
                <a:chOff x="1734113" y="4405484"/>
                <a:chExt cx="914399" cy="1358924"/>
              </a:xfrm>
            </p:grpSpPr>
            <p:sp>
              <p:nvSpPr>
                <p:cNvPr id="99" name="Rectangle 98"/>
                <p:cNvSpPr>
                  <a:spLocks noChangeArrowheads="1"/>
                </p:cNvSpPr>
                <p:nvPr/>
              </p:nvSpPr>
              <p:spPr bwMode="auto">
                <a:xfrm>
                  <a:off x="1732798" y="4405484"/>
                  <a:ext cx="916766" cy="1358924"/>
                </a:xfrm>
                <a:prstGeom prst="rect">
                  <a:avLst/>
                </a:prstGeom>
                <a:solidFill>
                  <a:schemeClr val="bg1">
                    <a:lumMod val="50000"/>
                  </a:schemeClr>
                </a:solidFill>
                <a:ln w="44450">
                  <a:noFill/>
                  <a:miter lim="800000"/>
                  <a:headEnd/>
                  <a:tailEnd/>
                </a:ln>
                <a:extLst/>
              </p:spPr>
              <p:txBody>
                <a:bodyPr/>
                <a:lstStyle/>
                <a:p>
                  <a:pPr>
                    <a:defRPr/>
                  </a:pPr>
                  <a:endParaRPr lang="en-US" dirty="0">
                    <a:ea typeface="MS PGothic"/>
                    <a:cs typeface="MS PGothic"/>
                  </a:endParaRPr>
                </a:p>
              </p:txBody>
            </p:sp>
            <p:sp>
              <p:nvSpPr>
                <p:cNvPr id="100" name="Rectangle 45"/>
                <p:cNvSpPr>
                  <a:spLocks noChangeArrowheads="1"/>
                </p:cNvSpPr>
                <p:nvPr/>
              </p:nvSpPr>
              <p:spPr bwMode="auto">
                <a:xfrm>
                  <a:off x="1824958" y="5011103"/>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01" name="Rectangle 46"/>
                <p:cNvSpPr>
                  <a:spLocks noChangeArrowheads="1"/>
                </p:cNvSpPr>
                <p:nvPr/>
              </p:nvSpPr>
              <p:spPr bwMode="auto">
                <a:xfrm>
                  <a:off x="1824958" y="4520819"/>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02" name="Rectangle 47"/>
                <p:cNvSpPr>
                  <a:spLocks noChangeArrowheads="1"/>
                </p:cNvSpPr>
                <p:nvPr/>
              </p:nvSpPr>
              <p:spPr bwMode="auto">
                <a:xfrm>
                  <a:off x="1824958" y="4765961"/>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03" name="Rectangle 45"/>
                <p:cNvSpPr>
                  <a:spLocks noChangeArrowheads="1"/>
                </p:cNvSpPr>
                <p:nvPr/>
              </p:nvSpPr>
              <p:spPr bwMode="auto">
                <a:xfrm>
                  <a:off x="1824958" y="5255341"/>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04" name="Oval 103"/>
                <p:cNvSpPr/>
                <p:nvPr/>
              </p:nvSpPr>
              <p:spPr>
                <a:xfrm>
                  <a:off x="2434179" y="4547213"/>
                  <a:ext cx="91123" cy="91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5" name="Oval 104"/>
                <p:cNvSpPr/>
                <p:nvPr/>
              </p:nvSpPr>
              <p:spPr>
                <a:xfrm>
                  <a:off x="2434179" y="4794542"/>
                  <a:ext cx="91123" cy="889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Oval 105"/>
                <p:cNvSpPr/>
                <p:nvPr/>
              </p:nvSpPr>
              <p:spPr>
                <a:xfrm>
                  <a:off x="2434179" y="5039092"/>
                  <a:ext cx="91123" cy="917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 name="Oval 106"/>
                <p:cNvSpPr/>
                <p:nvPr/>
              </p:nvSpPr>
              <p:spPr>
                <a:xfrm>
                  <a:off x="2434179" y="5286423"/>
                  <a:ext cx="91123" cy="91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98" name="TextBox 80"/>
              <p:cNvSpPr txBox="1">
                <a:spLocks noChangeArrowheads="1"/>
              </p:cNvSpPr>
              <p:nvPr/>
            </p:nvSpPr>
            <p:spPr bwMode="auto">
              <a:xfrm>
                <a:off x="2720654" y="5378217"/>
                <a:ext cx="1129389" cy="3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en-US" sz="800" dirty="0">
                    <a:solidFill>
                      <a:schemeClr val="bg1"/>
                    </a:solidFill>
                  </a:rPr>
                  <a:t>SERVER</a:t>
                </a:r>
              </a:p>
            </p:txBody>
          </p:sp>
        </p:grpSp>
        <p:grpSp>
          <p:nvGrpSpPr>
            <p:cNvPr id="90" name="Group 91"/>
            <p:cNvGrpSpPr>
              <a:grpSpLocks/>
            </p:cNvGrpSpPr>
            <p:nvPr/>
          </p:nvGrpSpPr>
          <p:grpSpPr bwMode="auto">
            <a:xfrm>
              <a:off x="8040688" y="5262563"/>
              <a:ext cx="1687512" cy="617537"/>
              <a:chOff x="1779362" y="2758574"/>
              <a:chExt cx="3880997" cy="1610032"/>
            </a:xfrm>
          </p:grpSpPr>
          <p:sp>
            <p:nvSpPr>
              <p:cNvPr id="95" name="Left-Right Arrow 94"/>
              <p:cNvSpPr/>
              <p:nvPr/>
            </p:nvSpPr>
            <p:spPr>
              <a:xfrm rot="5400000">
                <a:off x="1240868" y="3297068"/>
                <a:ext cx="1610032" cy="533044"/>
              </a:xfrm>
              <a:prstGeom prst="leftRightArrow">
                <a:avLst>
                  <a:gd name="adj1" fmla="val 50000"/>
                  <a:gd name="adj2" fmla="val 526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TextBox 93"/>
              <p:cNvSpPr txBox="1">
                <a:spLocks noChangeArrowheads="1"/>
              </p:cNvSpPr>
              <p:nvPr/>
            </p:nvSpPr>
            <p:spPr bwMode="auto">
              <a:xfrm>
                <a:off x="2000729" y="3342155"/>
                <a:ext cx="3659630" cy="56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800" b="1" dirty="0">
                    <a:gradFill>
                      <a:gsLst>
                        <a:gs pos="0">
                          <a:schemeClr val="bg1"/>
                        </a:gs>
                        <a:gs pos="100000">
                          <a:schemeClr val="bg1"/>
                        </a:gs>
                      </a:gsLst>
                      <a:lin ang="5400000" scaled="1"/>
                    </a:gradFill>
                  </a:rPr>
                  <a:t>SMB</a:t>
                </a:r>
              </a:p>
            </p:txBody>
          </p:sp>
        </p:grpSp>
        <p:cxnSp>
          <p:nvCxnSpPr>
            <p:cNvPr id="92" name="Straight Arrow Connector 91"/>
            <p:cNvCxnSpPr/>
            <p:nvPr/>
          </p:nvCxnSpPr>
          <p:spPr bwMode="auto">
            <a:xfrm flipH="1">
              <a:off x="7072313" y="6046787"/>
              <a:ext cx="54610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bwMode="auto">
            <a:xfrm>
              <a:off x="9075738" y="6046787"/>
              <a:ext cx="592137"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6875463" y="6224588"/>
              <a:ext cx="2860675" cy="214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Azure Storage</a:t>
              </a:r>
            </a:p>
          </p:txBody>
        </p:sp>
      </p:grpSp>
      <p:sp>
        <p:nvSpPr>
          <p:cNvPr id="119" name="Rounded Rectangle 118"/>
          <p:cNvSpPr/>
          <p:nvPr/>
        </p:nvSpPr>
        <p:spPr bwMode="auto">
          <a:xfrm>
            <a:off x="1790785" y="4086684"/>
            <a:ext cx="2374611" cy="2317253"/>
          </a:xfrm>
          <a:prstGeom prst="roundRect">
            <a:avLst/>
          </a:prstGeom>
          <a:solidFill>
            <a:schemeClr val="tx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82880" tIns="146304" rIns="182880" bIns="146304"/>
          <a:lstStyle/>
          <a:p>
            <a:pPr algn="ctr" defTabSz="932472">
              <a:lnSpc>
                <a:spcPct val="90000"/>
              </a:lnSpc>
              <a:defRPr/>
            </a:pPr>
            <a:endParaRPr lang="en-US" sz="2000" b="1" dirty="0">
              <a:solidFill>
                <a:schemeClr val="bg1"/>
              </a:solidFill>
              <a:latin typeface="+mj-lt"/>
              <a:ea typeface="Segoe UI" pitchFamily="34" charset="0"/>
              <a:cs typeface="Segoe UI" pitchFamily="34" charset="0"/>
            </a:endParaRPr>
          </a:p>
        </p:txBody>
      </p:sp>
      <p:grpSp>
        <p:nvGrpSpPr>
          <p:cNvPr id="120" name="Group 32"/>
          <p:cNvGrpSpPr>
            <a:grpSpLocks/>
          </p:cNvGrpSpPr>
          <p:nvPr/>
        </p:nvGrpSpPr>
        <p:grpSpPr bwMode="auto">
          <a:xfrm>
            <a:off x="2596661" y="5492666"/>
            <a:ext cx="683991" cy="795122"/>
            <a:chOff x="4520076" y="3913106"/>
            <a:chExt cx="913367" cy="1220525"/>
          </a:xfrm>
        </p:grpSpPr>
        <p:sp>
          <p:nvSpPr>
            <p:cNvPr id="121" name="Flowchart: Magnetic Disk 120"/>
            <p:cNvSpPr/>
            <p:nvPr/>
          </p:nvSpPr>
          <p:spPr>
            <a:xfrm>
              <a:off x="4520076" y="3949424"/>
              <a:ext cx="913367" cy="1184207"/>
            </a:xfrm>
            <a:prstGeom prst="flowChartMagneticDisk">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a:p>
              <a:pPr algn="ctr">
                <a:defRPr/>
              </a:pPr>
              <a:r>
                <a:rPr lang="en-US" sz="700" dirty="0">
                  <a:solidFill>
                    <a:schemeClr val="tx1"/>
                  </a:solidFill>
                </a:rPr>
                <a:t>File Server/Share</a:t>
              </a:r>
            </a:p>
          </p:txBody>
        </p:sp>
        <p:sp>
          <p:nvSpPr>
            <p:cNvPr id="122" name="Oval 121"/>
            <p:cNvSpPr/>
            <p:nvPr/>
          </p:nvSpPr>
          <p:spPr>
            <a:xfrm>
              <a:off x="4523906" y="3913106"/>
              <a:ext cx="909537" cy="468842"/>
            </a:xfrm>
            <a:prstGeom prst="ellipse">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23" name="Group 54"/>
          <p:cNvGrpSpPr>
            <a:grpSpLocks/>
          </p:cNvGrpSpPr>
          <p:nvPr/>
        </p:nvGrpSpPr>
        <p:grpSpPr bwMode="auto">
          <a:xfrm>
            <a:off x="2395909" y="4426529"/>
            <a:ext cx="474635" cy="715059"/>
            <a:chOff x="2815854" y="4388127"/>
            <a:chExt cx="914399" cy="1382958"/>
          </a:xfrm>
        </p:grpSpPr>
        <p:grpSp>
          <p:nvGrpSpPr>
            <p:cNvPr id="124" name="Group 55"/>
            <p:cNvGrpSpPr>
              <a:grpSpLocks/>
            </p:cNvGrpSpPr>
            <p:nvPr/>
          </p:nvGrpSpPr>
          <p:grpSpPr bwMode="auto">
            <a:xfrm>
              <a:off x="2815854" y="4388127"/>
              <a:ext cx="914399" cy="1358924"/>
              <a:chOff x="1734113" y="4405484"/>
              <a:chExt cx="914399" cy="1358924"/>
            </a:xfrm>
          </p:grpSpPr>
          <p:sp>
            <p:nvSpPr>
              <p:cNvPr id="126" name="Rectangle 125"/>
              <p:cNvSpPr>
                <a:spLocks noChangeArrowheads="1"/>
              </p:cNvSpPr>
              <p:nvPr/>
            </p:nvSpPr>
            <p:spPr bwMode="auto">
              <a:xfrm>
                <a:off x="1734113" y="4405484"/>
                <a:ext cx="914399" cy="1358924"/>
              </a:xfrm>
              <a:prstGeom prst="rect">
                <a:avLst/>
              </a:prstGeom>
              <a:solidFill>
                <a:schemeClr val="bg1">
                  <a:lumMod val="50000"/>
                </a:schemeClr>
              </a:solidFill>
              <a:ln w="44450">
                <a:noFill/>
                <a:miter lim="800000"/>
                <a:headEnd/>
                <a:tailEnd/>
              </a:ln>
              <a:extLst/>
            </p:spPr>
            <p:txBody>
              <a:bodyPr/>
              <a:lstStyle/>
              <a:p>
                <a:pPr>
                  <a:defRPr/>
                </a:pPr>
                <a:endParaRPr lang="en-US" dirty="0">
                  <a:ea typeface="MS PGothic"/>
                  <a:cs typeface="MS PGothic"/>
                </a:endParaRPr>
              </a:p>
            </p:txBody>
          </p:sp>
          <p:sp>
            <p:nvSpPr>
              <p:cNvPr id="127" name="Rectangle 45"/>
              <p:cNvSpPr>
                <a:spLocks noChangeArrowheads="1"/>
              </p:cNvSpPr>
              <p:nvPr/>
            </p:nvSpPr>
            <p:spPr bwMode="auto">
              <a:xfrm>
                <a:off x="1824958" y="5011103"/>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28" name="Rectangle 46"/>
              <p:cNvSpPr>
                <a:spLocks noChangeArrowheads="1"/>
              </p:cNvSpPr>
              <p:nvPr/>
            </p:nvSpPr>
            <p:spPr bwMode="auto">
              <a:xfrm>
                <a:off x="1824958" y="4520819"/>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29" name="Rectangle 47"/>
              <p:cNvSpPr>
                <a:spLocks noChangeArrowheads="1"/>
              </p:cNvSpPr>
              <p:nvPr/>
            </p:nvSpPr>
            <p:spPr bwMode="auto">
              <a:xfrm>
                <a:off x="1824958" y="4765961"/>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30" name="Rectangle 45"/>
              <p:cNvSpPr>
                <a:spLocks noChangeArrowheads="1"/>
              </p:cNvSpPr>
              <p:nvPr/>
            </p:nvSpPr>
            <p:spPr bwMode="auto">
              <a:xfrm>
                <a:off x="1824958" y="5255341"/>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31" name="Oval 130"/>
              <p:cNvSpPr/>
              <p:nvPr/>
            </p:nvSpPr>
            <p:spPr>
              <a:xfrm>
                <a:off x="2433034" y="4549696"/>
                <a:ext cx="91165" cy="9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2" name="Oval 131"/>
              <p:cNvSpPr/>
              <p:nvPr/>
            </p:nvSpPr>
            <p:spPr>
              <a:xfrm>
                <a:off x="2433034" y="4796522"/>
                <a:ext cx="91165" cy="91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 name="Oval 132"/>
              <p:cNvSpPr/>
              <p:nvPr/>
            </p:nvSpPr>
            <p:spPr>
              <a:xfrm>
                <a:off x="2433034" y="5043346"/>
                <a:ext cx="91165" cy="9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4" name="Oval 133"/>
              <p:cNvSpPr/>
              <p:nvPr/>
            </p:nvSpPr>
            <p:spPr>
              <a:xfrm>
                <a:off x="2433034" y="5290172"/>
                <a:ext cx="91165" cy="887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25" name="TextBox 56"/>
            <p:cNvSpPr txBox="1">
              <a:spLocks noChangeArrowheads="1"/>
            </p:cNvSpPr>
            <p:nvPr/>
          </p:nvSpPr>
          <p:spPr bwMode="auto">
            <a:xfrm>
              <a:off x="2822695" y="5378216"/>
              <a:ext cx="906261" cy="3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en-US" sz="800" dirty="0">
                  <a:solidFill>
                    <a:schemeClr val="bg1"/>
                  </a:solidFill>
                </a:rPr>
                <a:t>APPS</a:t>
              </a:r>
            </a:p>
          </p:txBody>
        </p:sp>
      </p:grpSp>
      <p:grpSp>
        <p:nvGrpSpPr>
          <p:cNvPr id="135" name="Group 78"/>
          <p:cNvGrpSpPr>
            <a:grpSpLocks/>
          </p:cNvGrpSpPr>
          <p:nvPr/>
        </p:nvGrpSpPr>
        <p:grpSpPr bwMode="auto">
          <a:xfrm>
            <a:off x="3038316" y="4440869"/>
            <a:ext cx="586483" cy="715059"/>
            <a:chOff x="2720654" y="4388127"/>
            <a:chExt cx="1129389" cy="1382958"/>
          </a:xfrm>
        </p:grpSpPr>
        <p:grpSp>
          <p:nvGrpSpPr>
            <p:cNvPr id="136" name="Group 79"/>
            <p:cNvGrpSpPr>
              <a:grpSpLocks/>
            </p:cNvGrpSpPr>
            <p:nvPr/>
          </p:nvGrpSpPr>
          <p:grpSpPr bwMode="auto">
            <a:xfrm>
              <a:off x="2815854" y="4388127"/>
              <a:ext cx="914399" cy="1358924"/>
              <a:chOff x="1734113" y="4405484"/>
              <a:chExt cx="914399" cy="1358924"/>
            </a:xfrm>
          </p:grpSpPr>
          <p:sp>
            <p:nvSpPr>
              <p:cNvPr id="138" name="Rectangle 137"/>
              <p:cNvSpPr>
                <a:spLocks noChangeArrowheads="1"/>
              </p:cNvSpPr>
              <p:nvPr/>
            </p:nvSpPr>
            <p:spPr bwMode="auto">
              <a:xfrm>
                <a:off x="1732798" y="4405484"/>
                <a:ext cx="916766" cy="1358924"/>
              </a:xfrm>
              <a:prstGeom prst="rect">
                <a:avLst/>
              </a:prstGeom>
              <a:solidFill>
                <a:schemeClr val="bg1">
                  <a:lumMod val="50000"/>
                </a:schemeClr>
              </a:solidFill>
              <a:ln w="44450">
                <a:noFill/>
                <a:miter lim="800000"/>
                <a:headEnd/>
                <a:tailEnd/>
              </a:ln>
              <a:extLst/>
            </p:spPr>
            <p:txBody>
              <a:bodyPr/>
              <a:lstStyle/>
              <a:p>
                <a:pPr>
                  <a:defRPr/>
                </a:pPr>
                <a:endParaRPr lang="en-US" dirty="0">
                  <a:ea typeface="MS PGothic"/>
                  <a:cs typeface="MS PGothic"/>
                </a:endParaRPr>
              </a:p>
            </p:txBody>
          </p:sp>
          <p:sp>
            <p:nvSpPr>
              <p:cNvPr id="139" name="Rectangle 45"/>
              <p:cNvSpPr>
                <a:spLocks noChangeArrowheads="1"/>
              </p:cNvSpPr>
              <p:nvPr/>
            </p:nvSpPr>
            <p:spPr bwMode="auto">
              <a:xfrm>
                <a:off x="1824958" y="5011103"/>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40" name="Rectangle 46"/>
              <p:cNvSpPr>
                <a:spLocks noChangeArrowheads="1"/>
              </p:cNvSpPr>
              <p:nvPr/>
            </p:nvSpPr>
            <p:spPr bwMode="auto">
              <a:xfrm>
                <a:off x="1824958" y="4520819"/>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41" name="Rectangle 47"/>
              <p:cNvSpPr>
                <a:spLocks noChangeArrowheads="1"/>
              </p:cNvSpPr>
              <p:nvPr/>
            </p:nvSpPr>
            <p:spPr bwMode="auto">
              <a:xfrm>
                <a:off x="1824958" y="4765961"/>
                <a:ext cx="737924" cy="14465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42" name="Rectangle 45"/>
              <p:cNvSpPr>
                <a:spLocks noChangeArrowheads="1"/>
              </p:cNvSpPr>
              <p:nvPr/>
            </p:nvSpPr>
            <p:spPr bwMode="auto">
              <a:xfrm>
                <a:off x="1824958" y="5255341"/>
                <a:ext cx="737924" cy="14374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
            <p:nvSpPr>
              <p:cNvPr id="143" name="Oval 142"/>
              <p:cNvSpPr/>
              <p:nvPr/>
            </p:nvSpPr>
            <p:spPr>
              <a:xfrm>
                <a:off x="2434179" y="4546924"/>
                <a:ext cx="91123" cy="91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4" name="Oval 143"/>
              <p:cNvSpPr/>
              <p:nvPr/>
            </p:nvSpPr>
            <p:spPr>
              <a:xfrm>
                <a:off x="2434179" y="4793748"/>
                <a:ext cx="91123" cy="9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5" name="Oval 144"/>
              <p:cNvSpPr/>
              <p:nvPr/>
            </p:nvSpPr>
            <p:spPr>
              <a:xfrm>
                <a:off x="2434179" y="5040574"/>
                <a:ext cx="91123" cy="91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6" name="Oval 145"/>
              <p:cNvSpPr/>
              <p:nvPr/>
            </p:nvSpPr>
            <p:spPr>
              <a:xfrm>
                <a:off x="2434179" y="5287398"/>
                <a:ext cx="91123" cy="91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37" name="TextBox 80"/>
            <p:cNvSpPr txBox="1">
              <a:spLocks noChangeArrowheads="1"/>
            </p:cNvSpPr>
            <p:nvPr/>
          </p:nvSpPr>
          <p:spPr bwMode="auto">
            <a:xfrm>
              <a:off x="2720654" y="5378216"/>
              <a:ext cx="1129389" cy="3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en-US" sz="800" dirty="0">
                  <a:solidFill>
                    <a:schemeClr val="bg1"/>
                  </a:solidFill>
                </a:rPr>
                <a:t>SERVER</a:t>
              </a:r>
            </a:p>
          </p:txBody>
        </p:sp>
      </p:grpSp>
      <p:sp>
        <p:nvSpPr>
          <p:cNvPr id="148" name="Left-Right Arrow 147"/>
          <p:cNvSpPr/>
          <p:nvPr/>
        </p:nvSpPr>
        <p:spPr bwMode="auto">
          <a:xfrm rot="5400000">
            <a:off x="2826092" y="5279725"/>
            <a:ext cx="283921" cy="209356"/>
          </a:xfrm>
          <a:prstGeom prst="leftRightArrow">
            <a:avLst>
              <a:gd name="adj1" fmla="val 50000"/>
              <a:gd name="adj2" fmla="val 526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9" name="TextBox 93"/>
          <p:cNvSpPr txBox="1">
            <a:spLocks noChangeArrowheads="1"/>
          </p:cNvSpPr>
          <p:nvPr/>
        </p:nvSpPr>
        <p:spPr bwMode="auto">
          <a:xfrm>
            <a:off x="3009637" y="5286894"/>
            <a:ext cx="1436812" cy="1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800" b="1" dirty="0">
                <a:gradFill>
                  <a:gsLst>
                    <a:gs pos="0">
                      <a:schemeClr val="bg1"/>
                    </a:gs>
                    <a:gs pos="100000">
                      <a:schemeClr val="bg1"/>
                    </a:gs>
                  </a:gsLst>
                  <a:lin ang="5400000" scaled="1"/>
                </a:gradFill>
              </a:rPr>
              <a:t>SMB</a:t>
            </a:r>
          </a:p>
        </p:txBody>
      </p:sp>
      <p:grpSp>
        <p:nvGrpSpPr>
          <p:cNvPr id="150" name="Group 149"/>
          <p:cNvGrpSpPr>
            <a:grpSpLocks/>
          </p:cNvGrpSpPr>
          <p:nvPr/>
        </p:nvGrpSpPr>
        <p:grpSpPr bwMode="auto">
          <a:xfrm>
            <a:off x="3940537" y="5088377"/>
            <a:ext cx="3308108" cy="618736"/>
            <a:chOff x="3213100" y="5190344"/>
            <a:chExt cx="3662363" cy="684994"/>
          </a:xfrm>
        </p:grpSpPr>
        <p:sp>
          <p:nvSpPr>
            <p:cNvPr id="151" name="TextBox 87"/>
            <p:cNvSpPr txBox="1">
              <a:spLocks noChangeArrowheads="1"/>
            </p:cNvSpPr>
            <p:nvPr/>
          </p:nvSpPr>
          <p:spPr bwMode="auto">
            <a:xfrm rot="650883">
              <a:off x="3628089" y="5190344"/>
              <a:ext cx="3077549" cy="9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p>
              <a:pPr>
                <a:lnSpc>
                  <a:spcPct val="90000"/>
                </a:lnSpc>
                <a:spcAft>
                  <a:spcPts val="600"/>
                </a:spcAft>
              </a:pPr>
              <a:r>
                <a:rPr lang="en-US" altLang="en-US" sz="1600" dirty="0">
                  <a:gradFill>
                    <a:gsLst>
                      <a:gs pos="0">
                        <a:schemeClr val="tx1"/>
                      </a:gs>
                      <a:gs pos="100000">
                        <a:schemeClr val="tx1"/>
                      </a:gs>
                    </a:gsLst>
                    <a:lin ang="5400000" scaled="1"/>
                  </a:gradFill>
                </a:rPr>
                <a:t>On-premises connectivity</a:t>
              </a:r>
              <a:endParaRPr lang="en-US" altLang="en-US" sz="2400" dirty="0">
                <a:gradFill>
                  <a:gsLst>
                    <a:gs pos="0">
                      <a:schemeClr val="tx1"/>
                    </a:gs>
                    <a:gs pos="100000">
                      <a:schemeClr val="tx1"/>
                    </a:gs>
                  </a:gsLst>
                  <a:lin ang="5400000" scaled="1"/>
                </a:gradFill>
              </a:endParaRPr>
            </a:p>
          </p:txBody>
        </p:sp>
        <p:cxnSp>
          <p:nvCxnSpPr>
            <p:cNvPr id="152" name="Straight Arrow Connector 151"/>
            <p:cNvCxnSpPr/>
            <p:nvPr/>
          </p:nvCxnSpPr>
          <p:spPr>
            <a:xfrm>
              <a:off x="3213100" y="5199063"/>
              <a:ext cx="3662363" cy="676275"/>
            </a:xfrm>
            <a:prstGeom prst="straightConnector1">
              <a:avLst/>
            </a:prstGeom>
            <a:ln w="381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53" name="Group 152"/>
          <p:cNvGrpSpPr>
            <a:grpSpLocks/>
          </p:cNvGrpSpPr>
          <p:nvPr/>
        </p:nvGrpSpPr>
        <p:grpSpPr bwMode="auto">
          <a:xfrm>
            <a:off x="3926322" y="4370673"/>
            <a:ext cx="3986503" cy="400000"/>
            <a:chOff x="3429438" y="4268865"/>
            <a:chExt cx="4140200" cy="442835"/>
          </a:xfrm>
        </p:grpSpPr>
        <p:sp>
          <p:nvSpPr>
            <p:cNvPr id="154" name="TextBox 18"/>
            <p:cNvSpPr txBox="1">
              <a:spLocks noChangeArrowheads="1"/>
            </p:cNvSpPr>
            <p:nvPr/>
          </p:nvSpPr>
          <p:spPr bwMode="auto">
            <a:xfrm>
              <a:off x="4557838" y="4268865"/>
              <a:ext cx="2395536"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p>
              <a:pPr>
                <a:lnSpc>
                  <a:spcPct val="90000"/>
                </a:lnSpc>
                <a:spcAft>
                  <a:spcPts val="600"/>
                </a:spcAft>
              </a:pPr>
              <a:r>
                <a:rPr lang="en-US" altLang="en-US" sz="1600" dirty="0">
                  <a:gradFill>
                    <a:gsLst>
                      <a:gs pos="0">
                        <a:schemeClr val="tx1"/>
                      </a:gs>
                      <a:gs pos="100000">
                        <a:schemeClr val="tx1"/>
                      </a:gs>
                    </a:gsLst>
                    <a:lin ang="5400000" scaled="1"/>
                  </a:gradFill>
                </a:rPr>
                <a:t>Migrate apps</a:t>
              </a:r>
            </a:p>
          </p:txBody>
        </p:sp>
        <p:cxnSp>
          <p:nvCxnSpPr>
            <p:cNvPr id="155" name="Straight Arrow Connector 154"/>
            <p:cNvCxnSpPr/>
            <p:nvPr/>
          </p:nvCxnSpPr>
          <p:spPr>
            <a:xfrm>
              <a:off x="3429438" y="4686300"/>
              <a:ext cx="4140200" cy="2540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56" name="Group 155"/>
          <p:cNvGrpSpPr>
            <a:grpSpLocks/>
          </p:cNvGrpSpPr>
          <p:nvPr/>
        </p:nvGrpSpPr>
        <p:grpSpPr bwMode="auto">
          <a:xfrm>
            <a:off x="3594492" y="5641079"/>
            <a:ext cx="3739725" cy="361354"/>
            <a:chOff x="2735263" y="5754688"/>
            <a:chExt cx="4140200" cy="400050"/>
          </a:xfrm>
        </p:grpSpPr>
        <p:sp>
          <p:nvSpPr>
            <p:cNvPr id="157" name="TextBox 86"/>
            <p:cNvSpPr txBox="1">
              <a:spLocks noChangeArrowheads="1"/>
            </p:cNvSpPr>
            <p:nvPr/>
          </p:nvSpPr>
          <p:spPr bwMode="auto">
            <a:xfrm>
              <a:off x="3681413" y="5754688"/>
              <a:ext cx="23955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p>
              <a:pPr>
                <a:lnSpc>
                  <a:spcPct val="90000"/>
                </a:lnSpc>
                <a:spcAft>
                  <a:spcPts val="600"/>
                </a:spcAft>
              </a:pPr>
              <a:r>
                <a:rPr lang="en-US" altLang="en-US" sz="1600" dirty="0">
                  <a:gradFill>
                    <a:gsLst>
                      <a:gs pos="0">
                        <a:schemeClr val="tx1"/>
                      </a:gs>
                      <a:gs pos="100000">
                        <a:schemeClr val="tx1"/>
                      </a:gs>
                    </a:gsLst>
                    <a:lin ang="5400000" scaled="1"/>
                  </a:gradFill>
                </a:rPr>
                <a:t>Migrate server data</a:t>
              </a:r>
            </a:p>
          </p:txBody>
        </p:sp>
        <p:cxnSp>
          <p:nvCxnSpPr>
            <p:cNvPr id="158" name="Straight Arrow Connector 157"/>
            <p:cNvCxnSpPr/>
            <p:nvPr/>
          </p:nvCxnSpPr>
          <p:spPr>
            <a:xfrm>
              <a:off x="2735263" y="6129338"/>
              <a:ext cx="4140200" cy="2540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7" name="Rectangle 6"/>
          <p:cNvSpPr/>
          <p:nvPr/>
        </p:nvSpPr>
        <p:spPr bwMode="auto">
          <a:xfrm>
            <a:off x="2250984" y="4320400"/>
            <a:ext cx="1452679" cy="886193"/>
          </a:xfrm>
          <a:prstGeom prst="rect">
            <a:avLst/>
          </a:prstGeom>
          <a:noFill/>
          <a:ln w="41275">
            <a:solidFill>
              <a:schemeClr val="bg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8129351" y="4365267"/>
            <a:ext cx="1337869" cy="886193"/>
          </a:xfrm>
          <a:prstGeom prst="rect">
            <a:avLst/>
          </a:prstGeom>
          <a:noFill/>
          <a:ln w="41275">
            <a:solidFill>
              <a:schemeClr val="bg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68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500"/>
                                        <p:tgtEl>
                                          <p:spTgt spid="1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0"/>
          <p:cNvSpPr>
            <a:spLocks/>
          </p:cNvSpPr>
          <p:nvPr/>
        </p:nvSpPr>
        <p:spPr bwMode="auto">
          <a:xfrm>
            <a:off x="3633788" y="3771901"/>
            <a:ext cx="3773487" cy="2178050"/>
          </a:xfrm>
          <a:custGeom>
            <a:avLst/>
            <a:gdLst>
              <a:gd name="T0" fmla="*/ 0 w 439"/>
              <a:gd name="T1" fmla="*/ 2147483646 h 253"/>
              <a:gd name="T2" fmla="*/ 2147483646 w 439"/>
              <a:gd name="T3" fmla="*/ 2147483646 h 253"/>
              <a:gd name="T4" fmla="*/ 2147483646 w 439"/>
              <a:gd name="T5" fmla="*/ 2147483646 h 253"/>
              <a:gd name="T6" fmla="*/ 2147483646 w 439"/>
              <a:gd name="T7" fmla="*/ 0 h 253"/>
              <a:gd name="T8" fmla="*/ 2147483646 w 439"/>
              <a:gd name="T9" fmla="*/ 2147483646 h 253"/>
              <a:gd name="T10" fmla="*/ 2147483646 w 439"/>
              <a:gd name="T11" fmla="*/ 2147483646 h 253"/>
              <a:gd name="T12" fmla="*/ 2147483646 w 439"/>
              <a:gd name="T13" fmla="*/ 2147483646 h 253"/>
              <a:gd name="T14" fmla="*/ 2147483646 w 439"/>
              <a:gd name="T15" fmla="*/ 2147483646 h 253"/>
              <a:gd name="T16" fmla="*/ 2147483646 w 439"/>
              <a:gd name="T17" fmla="*/ 2147483646 h 253"/>
              <a:gd name="T18" fmla="*/ 2147483646 w 439"/>
              <a:gd name="T19" fmla="*/ 2147483646 h 253"/>
              <a:gd name="T20" fmla="*/ 2147483646 w 439"/>
              <a:gd name="T21" fmla="*/ 2147483646 h 253"/>
              <a:gd name="T22" fmla="*/ 0 w 439"/>
              <a:gd name="T23" fmla="*/ 2147483646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253">
                <a:moveTo>
                  <a:pt x="0" y="188"/>
                </a:moveTo>
                <a:cubicBezTo>
                  <a:pt x="0" y="151"/>
                  <a:pt x="29" y="122"/>
                  <a:pt x="65" y="122"/>
                </a:cubicBezTo>
                <a:cubicBezTo>
                  <a:pt x="69" y="122"/>
                  <a:pt x="74" y="123"/>
                  <a:pt x="78" y="123"/>
                </a:cubicBezTo>
                <a:cubicBezTo>
                  <a:pt x="79" y="55"/>
                  <a:pt x="135" y="0"/>
                  <a:pt x="204" y="0"/>
                </a:cubicBezTo>
                <a:cubicBezTo>
                  <a:pt x="252" y="0"/>
                  <a:pt x="294" y="26"/>
                  <a:pt x="315" y="65"/>
                </a:cubicBezTo>
                <a:cubicBezTo>
                  <a:pt x="324" y="63"/>
                  <a:pt x="333" y="61"/>
                  <a:pt x="343" y="61"/>
                </a:cubicBezTo>
                <a:cubicBezTo>
                  <a:pt x="396" y="61"/>
                  <a:pt x="439" y="104"/>
                  <a:pt x="439" y="157"/>
                </a:cubicBezTo>
                <a:cubicBezTo>
                  <a:pt x="439" y="207"/>
                  <a:pt x="400" y="248"/>
                  <a:pt x="352" y="252"/>
                </a:cubicBezTo>
                <a:cubicBezTo>
                  <a:pt x="350" y="253"/>
                  <a:pt x="348" y="253"/>
                  <a:pt x="346" y="253"/>
                </a:cubicBezTo>
                <a:cubicBezTo>
                  <a:pt x="64" y="253"/>
                  <a:pt x="64" y="253"/>
                  <a:pt x="64" y="253"/>
                </a:cubicBezTo>
                <a:cubicBezTo>
                  <a:pt x="63" y="253"/>
                  <a:pt x="61" y="253"/>
                  <a:pt x="60" y="253"/>
                </a:cubicBezTo>
                <a:cubicBezTo>
                  <a:pt x="26" y="250"/>
                  <a:pt x="0" y="222"/>
                  <a:pt x="0" y="188"/>
                </a:cubicBezTo>
                <a:close/>
              </a:path>
            </a:pathLst>
          </a:custGeom>
          <a:solidFill>
            <a:schemeClr val="bg1">
              <a:lumMod val="95000"/>
            </a:schemeClr>
          </a:solidFill>
          <a:ln>
            <a:noFill/>
          </a:ln>
        </p:spPr>
        <p:txBody>
          <a:bodyPr lIns="91427" tIns="45713" rIns="91427" bIns="45713"/>
          <a:lstStyle/>
          <a:p>
            <a:pPr>
              <a:defRPr/>
            </a:pPr>
            <a:endParaRPr lang="en-US">
              <a:ea typeface="MS PGothic"/>
              <a:cs typeface="MS PGothic"/>
            </a:endParaRPr>
          </a:p>
        </p:txBody>
      </p:sp>
      <p:sp>
        <p:nvSpPr>
          <p:cNvPr id="119834" name="TextBox 115"/>
          <p:cNvSpPr txBox="1">
            <a:spLocks noChangeArrowheads="1"/>
          </p:cNvSpPr>
          <p:nvPr/>
        </p:nvSpPr>
        <p:spPr bwMode="auto">
          <a:xfrm>
            <a:off x="4165183" y="5978193"/>
            <a:ext cx="2710696" cy="34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p>
            <a:pPr algn="ctr">
              <a:lnSpc>
                <a:spcPct val="90000"/>
              </a:lnSpc>
              <a:spcBef>
                <a:spcPts val="300"/>
              </a:spcBef>
              <a:spcAft>
                <a:spcPts val="600"/>
              </a:spcAft>
            </a:pPr>
            <a:r>
              <a:rPr lang="en-US" altLang="en-US" dirty="0">
                <a:gradFill>
                  <a:gsLst>
                    <a:gs pos="0">
                      <a:schemeClr val="tx1"/>
                    </a:gs>
                    <a:gs pos="100000">
                      <a:schemeClr val="tx1"/>
                    </a:gs>
                  </a:gsLst>
                  <a:lin ang="5400000" scaled="0"/>
                </a:gradFill>
                <a:latin typeface="+mn-lt"/>
              </a:rPr>
              <a:t>Azure US-East</a:t>
            </a:r>
          </a:p>
        </p:txBody>
      </p:sp>
      <p:pic>
        <p:nvPicPr>
          <p:cNvPr id="11983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3104" y="4190036"/>
            <a:ext cx="681754" cy="6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6"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6701" y="5114944"/>
            <a:ext cx="781044" cy="78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6" name="Straight Arrow Connector 125"/>
          <p:cNvCxnSpPr>
            <a:stCxn id="119835" idx="2"/>
            <a:endCxn id="119836" idx="0"/>
          </p:cNvCxnSpPr>
          <p:nvPr/>
        </p:nvCxnSpPr>
        <p:spPr bwMode="auto">
          <a:xfrm>
            <a:off x="5703981" y="4870250"/>
            <a:ext cx="3242" cy="244694"/>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8" name="Title 1"/>
          <p:cNvSpPr>
            <a:spLocks noGrp="1"/>
          </p:cNvSpPr>
          <p:nvPr>
            <p:ph type="title"/>
          </p:nvPr>
        </p:nvSpPr>
        <p:spPr/>
        <p:txBody>
          <a:bodyPr/>
          <a:lstStyle/>
          <a:p>
            <a:r>
              <a:rPr lang="en-US" dirty="0"/>
              <a:t>Example: Sharing server data</a:t>
            </a:r>
          </a:p>
        </p:txBody>
      </p:sp>
      <p:pic>
        <p:nvPicPr>
          <p:cNvPr id="11982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991" y="4470767"/>
            <a:ext cx="681760" cy="67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4653" y="4470767"/>
            <a:ext cx="681760" cy="67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5" name="Straight Arrow Connector 124"/>
          <p:cNvCxnSpPr>
            <a:stCxn id="119829" idx="2"/>
          </p:cNvCxnSpPr>
          <p:nvPr/>
        </p:nvCxnSpPr>
        <p:spPr bwMode="auto">
          <a:xfrm>
            <a:off x="4833871" y="5150759"/>
            <a:ext cx="548357" cy="185172"/>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7" name="Straight Arrow Connector 126"/>
          <p:cNvCxnSpPr>
            <a:stCxn id="119830" idx="2"/>
          </p:cNvCxnSpPr>
          <p:nvPr/>
        </p:nvCxnSpPr>
        <p:spPr bwMode="auto">
          <a:xfrm flipH="1">
            <a:off x="6041987" y="5150759"/>
            <a:ext cx="663546" cy="150448"/>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9813" name="TextBox 3"/>
          <p:cNvSpPr txBox="1">
            <a:spLocks noChangeArrowheads="1"/>
          </p:cNvSpPr>
          <p:nvPr/>
        </p:nvSpPr>
        <p:spPr bwMode="auto">
          <a:xfrm>
            <a:off x="274638" y="1789132"/>
            <a:ext cx="117951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lvl1pPr marL="342900" indent="-342900">
              <a:defRPr>
                <a:solidFill>
                  <a:schemeClr val="tx1"/>
                </a:solidFill>
                <a:latin typeface="Segoe UI" panose="020B0502040204020203" pitchFamily="34" charset="0"/>
                <a:ea typeface="MS PGothic" panose="020B0600070205080204" pitchFamily="34" charset="-128"/>
              </a:defRPr>
            </a:lvl1pPr>
            <a:lvl2pPr>
              <a:defRPr>
                <a:solidFill>
                  <a:schemeClr val="tx1"/>
                </a:solidFill>
                <a:latin typeface="Segoe UI" panose="020B0502040204020203" pitchFamily="34" charset="0"/>
                <a:ea typeface="MS PGothic" panose="020B0600070205080204" pitchFamily="34" charset="-128"/>
              </a:defRPr>
            </a:lvl2pPr>
            <a:lvl3pPr>
              <a:defRPr>
                <a:solidFill>
                  <a:schemeClr val="tx1"/>
                </a:solidFill>
                <a:latin typeface="Segoe UI" panose="020B0502040204020203" pitchFamily="34" charset="0"/>
                <a:ea typeface="MS PGothic" panose="020B0600070205080204" pitchFamily="34" charset="-128"/>
              </a:defRPr>
            </a:lvl3pPr>
            <a:lvl4pPr>
              <a:defRPr>
                <a:solidFill>
                  <a:schemeClr val="tx1"/>
                </a:solidFill>
                <a:latin typeface="Segoe UI" panose="020B0502040204020203" pitchFamily="34" charset="0"/>
                <a:ea typeface="MS PGothic" panose="020B0600070205080204" pitchFamily="34" charset="-128"/>
              </a:defRPr>
            </a:lvl4pPr>
            <a:lvl5pPr>
              <a:defRPr>
                <a:solidFill>
                  <a:schemeClr val="tx1"/>
                </a:solidFill>
                <a:latin typeface="Segoe UI" panose="020B0502040204020203" pitchFamily="34" charset="0"/>
                <a:ea typeface="MS PGothic" panose="020B0600070205080204" pitchFamily="34" charset="-128"/>
              </a:defRPr>
            </a:lvl5pPr>
            <a:lvl6pPr marL="23225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7797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2369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694113" indent="-36513" defTabSz="931863" eaLnBrk="0" fontAlgn="base" hangingPunct="0">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Migrate server data—server log files, event data, and backup files</a:t>
            </a:r>
          </a:p>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Simplified management—Azure Portal, PowerShell, Azure CLI</a:t>
            </a:r>
          </a:p>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SMB 3.0 encryption enables secure external access</a:t>
            </a:r>
          </a:p>
          <a:p>
            <a:pPr marL="231775" indent="-231775">
              <a:lnSpc>
                <a:spcPct val="90000"/>
              </a:lnSpc>
              <a:spcBef>
                <a:spcPts val="300"/>
              </a:spcBef>
              <a:spcAft>
                <a:spcPts val="600"/>
              </a:spcAft>
              <a:buFont typeface="Arial" panose="020B0604020202020204" pitchFamily="34" charset="0"/>
              <a:buChar char="•"/>
            </a:pPr>
            <a:r>
              <a:rPr lang="en-US" altLang="en-US" sz="2000" dirty="0">
                <a:gradFill>
                  <a:gsLst>
                    <a:gs pos="0">
                      <a:schemeClr val="tx1"/>
                    </a:gs>
                    <a:gs pos="100000">
                      <a:schemeClr val="tx1"/>
                    </a:gs>
                  </a:gsLst>
                  <a:lin ang="5400000" scaled="0"/>
                </a:gradFill>
                <a:latin typeface="+mn-lt"/>
              </a:rPr>
              <a:t>ExpressRoute support for reliable, predictable, and private connectivity</a:t>
            </a:r>
          </a:p>
        </p:txBody>
      </p:sp>
      <p:sp>
        <p:nvSpPr>
          <p:cNvPr id="38" name="Rounded Rectangle 37"/>
          <p:cNvSpPr/>
          <p:nvPr/>
        </p:nvSpPr>
        <p:spPr bwMode="auto">
          <a:xfrm>
            <a:off x="549275" y="4418013"/>
            <a:ext cx="2247901" cy="1495425"/>
          </a:xfrm>
          <a:prstGeom prst="roundRect">
            <a:avLst/>
          </a:prstGeom>
          <a:solidFill>
            <a:schemeClr val="bg1">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82880" tIns="146304" rIns="182880" bIns="146304"/>
          <a:lstStyle/>
          <a:p>
            <a:pPr algn="ctr" defTabSz="932472">
              <a:lnSpc>
                <a:spcPct val="90000"/>
              </a:lnSpc>
              <a:defRPr/>
            </a:pPr>
            <a:endParaRPr lang="en-US" sz="2000" b="1" dirty="0">
              <a:solidFill>
                <a:schemeClr val="bg1"/>
              </a:solidFill>
              <a:latin typeface="+mj-lt"/>
              <a:ea typeface="Segoe UI" pitchFamily="34" charset="0"/>
              <a:cs typeface="Segoe UI" pitchFamily="34" charset="0"/>
            </a:endParaRPr>
          </a:p>
        </p:txBody>
      </p:sp>
      <p:sp>
        <p:nvSpPr>
          <p:cNvPr id="119827" name="TextBox 1"/>
          <p:cNvSpPr txBox="1">
            <a:spLocks noChangeArrowheads="1"/>
          </p:cNvSpPr>
          <p:nvPr/>
        </p:nvSpPr>
        <p:spPr bwMode="auto">
          <a:xfrm>
            <a:off x="709104" y="5946341"/>
            <a:ext cx="1928242" cy="37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p>
            <a:pPr algn="ctr">
              <a:lnSpc>
                <a:spcPct val="90000"/>
              </a:lnSpc>
              <a:spcAft>
                <a:spcPts val="600"/>
              </a:spcAft>
            </a:pPr>
            <a:r>
              <a:rPr lang="en-US" altLang="en-US" dirty="0">
                <a:gradFill>
                  <a:gsLst>
                    <a:gs pos="0">
                      <a:schemeClr val="tx1"/>
                    </a:gs>
                    <a:gs pos="100000">
                      <a:schemeClr val="tx1"/>
                    </a:gs>
                  </a:gsLst>
                  <a:lin ang="5400000" scaled="1"/>
                </a:gradFill>
                <a:latin typeface="+mn-lt"/>
              </a:rPr>
              <a:t>On-Premises</a:t>
            </a:r>
          </a:p>
        </p:txBody>
      </p:sp>
      <p:pic>
        <p:nvPicPr>
          <p:cNvPr id="1198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5678" y="4802932"/>
            <a:ext cx="780168" cy="7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6" name="Straight Arrow Connector 135"/>
          <p:cNvCxnSpPr>
            <a:stCxn id="119828" idx="3"/>
          </p:cNvCxnSpPr>
          <p:nvPr/>
        </p:nvCxnSpPr>
        <p:spPr bwMode="auto">
          <a:xfrm>
            <a:off x="2045846" y="5193035"/>
            <a:ext cx="3336382" cy="466985"/>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9682" name="TextBox 69681"/>
          <p:cNvSpPr txBox="1"/>
          <p:nvPr/>
        </p:nvSpPr>
        <p:spPr bwMode="auto">
          <a:xfrm rot="462784">
            <a:off x="2709059" y="5006463"/>
            <a:ext cx="1371600" cy="274638"/>
          </a:xfrm>
          <a:prstGeom prst="rect">
            <a:avLst/>
          </a:prstGeom>
          <a:noFill/>
        </p:spPr>
        <p:txBody>
          <a:bodyPr lIns="182880" tIns="146304" rIns="182880" bIns="146304"/>
          <a:lstStyle/>
          <a:p>
            <a:pPr>
              <a:lnSpc>
                <a:spcPct val="90000"/>
              </a:lnSpc>
              <a:spcAft>
                <a:spcPts val="600"/>
              </a:spcAft>
              <a:defRPr/>
            </a:pPr>
            <a:r>
              <a:rPr lang="en-US" sz="1600" dirty="0">
                <a:gradFill>
                  <a:gsLst>
                    <a:gs pos="0">
                      <a:schemeClr val="tx1"/>
                    </a:gs>
                    <a:gs pos="100000">
                      <a:schemeClr val="tx1"/>
                    </a:gs>
                  </a:gsLst>
                  <a:lin ang="5400000" scaled="0"/>
                </a:gradFill>
                <a:ea typeface="MS PGothic"/>
                <a:cs typeface="MS PGothic"/>
              </a:rPr>
              <a:t>SMB3.0</a:t>
            </a:r>
            <a:endParaRPr lang="en-US" sz="2000" dirty="0">
              <a:gradFill>
                <a:gsLst>
                  <a:gs pos="0">
                    <a:schemeClr val="tx1"/>
                  </a:gs>
                  <a:gs pos="100000">
                    <a:schemeClr val="tx1"/>
                  </a:gs>
                </a:gsLst>
                <a:lin ang="5400000" scaled="0"/>
              </a:gradFill>
              <a:ea typeface="MS PGothic"/>
              <a:cs typeface="MS PGothic"/>
            </a:endParaRPr>
          </a:p>
        </p:txBody>
      </p:sp>
      <p:sp>
        <p:nvSpPr>
          <p:cNvPr id="115" name="Freeform 80"/>
          <p:cNvSpPr>
            <a:spLocks/>
          </p:cNvSpPr>
          <p:nvPr/>
        </p:nvSpPr>
        <p:spPr bwMode="auto">
          <a:xfrm>
            <a:off x="8205788" y="3789364"/>
            <a:ext cx="3773487" cy="2178050"/>
          </a:xfrm>
          <a:custGeom>
            <a:avLst/>
            <a:gdLst>
              <a:gd name="T0" fmla="*/ 0 w 439"/>
              <a:gd name="T1" fmla="*/ 2147483646 h 253"/>
              <a:gd name="T2" fmla="*/ 2147483646 w 439"/>
              <a:gd name="T3" fmla="*/ 2147483646 h 253"/>
              <a:gd name="T4" fmla="*/ 2147483646 w 439"/>
              <a:gd name="T5" fmla="*/ 2147483646 h 253"/>
              <a:gd name="T6" fmla="*/ 2147483646 w 439"/>
              <a:gd name="T7" fmla="*/ 0 h 253"/>
              <a:gd name="T8" fmla="*/ 2147483646 w 439"/>
              <a:gd name="T9" fmla="*/ 2147483646 h 253"/>
              <a:gd name="T10" fmla="*/ 2147483646 w 439"/>
              <a:gd name="T11" fmla="*/ 2147483646 h 253"/>
              <a:gd name="T12" fmla="*/ 2147483646 w 439"/>
              <a:gd name="T13" fmla="*/ 2147483646 h 253"/>
              <a:gd name="T14" fmla="*/ 2147483646 w 439"/>
              <a:gd name="T15" fmla="*/ 2147483646 h 253"/>
              <a:gd name="T16" fmla="*/ 2147483646 w 439"/>
              <a:gd name="T17" fmla="*/ 2147483646 h 253"/>
              <a:gd name="T18" fmla="*/ 2147483646 w 439"/>
              <a:gd name="T19" fmla="*/ 2147483646 h 253"/>
              <a:gd name="T20" fmla="*/ 2147483646 w 439"/>
              <a:gd name="T21" fmla="*/ 2147483646 h 253"/>
              <a:gd name="T22" fmla="*/ 0 w 439"/>
              <a:gd name="T23" fmla="*/ 2147483646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253">
                <a:moveTo>
                  <a:pt x="0" y="188"/>
                </a:moveTo>
                <a:cubicBezTo>
                  <a:pt x="0" y="151"/>
                  <a:pt x="29" y="122"/>
                  <a:pt x="65" y="122"/>
                </a:cubicBezTo>
                <a:cubicBezTo>
                  <a:pt x="69" y="122"/>
                  <a:pt x="74" y="123"/>
                  <a:pt x="78" y="123"/>
                </a:cubicBezTo>
                <a:cubicBezTo>
                  <a:pt x="79" y="55"/>
                  <a:pt x="135" y="0"/>
                  <a:pt x="204" y="0"/>
                </a:cubicBezTo>
                <a:cubicBezTo>
                  <a:pt x="252" y="0"/>
                  <a:pt x="294" y="26"/>
                  <a:pt x="315" y="65"/>
                </a:cubicBezTo>
                <a:cubicBezTo>
                  <a:pt x="324" y="63"/>
                  <a:pt x="333" y="61"/>
                  <a:pt x="343" y="61"/>
                </a:cubicBezTo>
                <a:cubicBezTo>
                  <a:pt x="396" y="61"/>
                  <a:pt x="439" y="104"/>
                  <a:pt x="439" y="157"/>
                </a:cubicBezTo>
                <a:cubicBezTo>
                  <a:pt x="439" y="207"/>
                  <a:pt x="400" y="248"/>
                  <a:pt x="352" y="252"/>
                </a:cubicBezTo>
                <a:cubicBezTo>
                  <a:pt x="350" y="253"/>
                  <a:pt x="348" y="253"/>
                  <a:pt x="346" y="253"/>
                </a:cubicBezTo>
                <a:cubicBezTo>
                  <a:pt x="64" y="253"/>
                  <a:pt x="64" y="253"/>
                  <a:pt x="64" y="253"/>
                </a:cubicBezTo>
                <a:cubicBezTo>
                  <a:pt x="63" y="253"/>
                  <a:pt x="61" y="253"/>
                  <a:pt x="60" y="253"/>
                </a:cubicBezTo>
                <a:cubicBezTo>
                  <a:pt x="26" y="250"/>
                  <a:pt x="0" y="222"/>
                  <a:pt x="0" y="188"/>
                </a:cubicBezTo>
                <a:close/>
              </a:path>
            </a:pathLst>
          </a:custGeom>
          <a:solidFill>
            <a:schemeClr val="bg1">
              <a:lumMod val="95000"/>
            </a:schemeClr>
          </a:solidFill>
          <a:ln>
            <a:noFill/>
          </a:ln>
        </p:spPr>
        <p:txBody>
          <a:bodyPr lIns="91427" tIns="45713" rIns="91427" bIns="45713"/>
          <a:lstStyle/>
          <a:p>
            <a:pPr>
              <a:defRPr/>
            </a:pPr>
            <a:endParaRPr lang="en-US">
              <a:ea typeface="MS PGothic"/>
              <a:cs typeface="MS PGothic"/>
            </a:endParaRPr>
          </a:p>
        </p:txBody>
      </p:sp>
      <p:sp>
        <p:nvSpPr>
          <p:cNvPr id="119821" name="TextBox 116"/>
          <p:cNvSpPr txBox="1">
            <a:spLocks noChangeArrowheads="1"/>
          </p:cNvSpPr>
          <p:nvPr/>
        </p:nvSpPr>
        <p:spPr bwMode="auto">
          <a:xfrm>
            <a:off x="8737046" y="5978012"/>
            <a:ext cx="2710810" cy="34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p>
            <a:pPr algn="ctr">
              <a:lnSpc>
                <a:spcPct val="90000"/>
              </a:lnSpc>
              <a:spcBef>
                <a:spcPts val="300"/>
              </a:spcBef>
              <a:spcAft>
                <a:spcPts val="600"/>
              </a:spcAft>
            </a:pPr>
            <a:r>
              <a:rPr lang="en-US" altLang="en-US" dirty="0">
                <a:gradFill>
                  <a:gsLst>
                    <a:gs pos="0">
                      <a:schemeClr val="tx1"/>
                    </a:gs>
                    <a:gs pos="100000">
                      <a:schemeClr val="tx1"/>
                    </a:gs>
                  </a:gsLst>
                  <a:lin ang="5400000" scaled="0"/>
                </a:gradFill>
                <a:latin typeface="+mn-lt"/>
              </a:rPr>
              <a:t>Azure US-West</a:t>
            </a:r>
          </a:p>
        </p:txBody>
      </p:sp>
      <p:pic>
        <p:nvPicPr>
          <p:cNvPr id="11982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02294" y="4628045"/>
            <a:ext cx="780314" cy="78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17" name="Group 69684"/>
          <p:cNvGrpSpPr>
            <a:grpSpLocks/>
          </p:cNvGrpSpPr>
          <p:nvPr/>
        </p:nvGrpSpPr>
        <p:grpSpPr bwMode="auto">
          <a:xfrm>
            <a:off x="6030411" y="4938458"/>
            <a:ext cx="3671884" cy="721535"/>
            <a:chOff x="6030238" y="4938469"/>
            <a:chExt cx="3671755" cy="721325"/>
          </a:xfrm>
        </p:grpSpPr>
        <p:cxnSp>
          <p:nvCxnSpPr>
            <p:cNvPr id="140" name="Straight Arrow Connector 139"/>
            <p:cNvCxnSpPr>
              <a:stCxn id="119822" idx="1"/>
            </p:cNvCxnSpPr>
            <p:nvPr/>
          </p:nvCxnSpPr>
          <p:spPr>
            <a:xfrm flipH="1">
              <a:off x="6030238" y="5018478"/>
              <a:ext cx="3671755" cy="641316"/>
            </a:xfrm>
            <a:prstGeom prst="straightConnector1">
              <a:avLst/>
            </a:prstGeom>
            <a:ln w="2857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3" name="TextBox 152"/>
            <p:cNvSpPr txBox="1"/>
            <p:nvPr/>
          </p:nvSpPr>
          <p:spPr>
            <a:xfrm rot="20904938">
              <a:off x="7298389" y="4938469"/>
              <a:ext cx="1371552" cy="274556"/>
            </a:xfrm>
            <a:prstGeom prst="rect">
              <a:avLst/>
            </a:prstGeom>
            <a:noFill/>
          </p:spPr>
          <p:txBody>
            <a:bodyPr lIns="182880" tIns="146304" rIns="182880" bIns="146304"/>
            <a:lstStyle/>
            <a:p>
              <a:pPr>
                <a:lnSpc>
                  <a:spcPct val="90000"/>
                </a:lnSpc>
                <a:spcAft>
                  <a:spcPts val="600"/>
                </a:spcAft>
                <a:defRPr/>
              </a:pPr>
              <a:r>
                <a:rPr lang="en-US" sz="1600" dirty="0">
                  <a:gradFill>
                    <a:gsLst>
                      <a:gs pos="0">
                        <a:schemeClr val="tx1"/>
                      </a:gs>
                      <a:gs pos="100000">
                        <a:schemeClr val="tx1"/>
                      </a:gs>
                    </a:gsLst>
                    <a:lin ang="5400000" scaled="0"/>
                  </a:gradFill>
                  <a:ea typeface="MS PGothic"/>
                  <a:cs typeface="MS PGothic"/>
                </a:rPr>
                <a:t>SMB3.0</a:t>
              </a:r>
              <a:endParaRPr lang="en-US" sz="2000" dirty="0">
                <a:gradFill>
                  <a:gsLst>
                    <a:gs pos="0">
                      <a:schemeClr val="tx1"/>
                    </a:gs>
                    <a:gs pos="100000">
                      <a:schemeClr val="tx1"/>
                    </a:gs>
                  </a:gsLst>
                  <a:lin ang="5400000" scaled="0"/>
                </a:gradFill>
                <a:ea typeface="MS PGothic"/>
                <a:cs typeface="MS PGothic"/>
              </a:endParaRPr>
            </a:p>
          </p:txBody>
        </p:sp>
      </p:grpSp>
      <p:sp>
        <p:nvSpPr>
          <p:cNvPr id="24" name="Text Placeholder 2"/>
          <p:cNvSpPr txBox="1">
            <a:spLocks/>
          </p:cNvSpPr>
          <p:nvPr/>
        </p:nvSpPr>
        <p:spPr bwMode="auto">
          <a:xfrm>
            <a:off x="274638" y="998449"/>
            <a:ext cx="11033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lvl1pPr defTabSz="930275">
              <a:lnSpc>
                <a:spcPct val="90000"/>
              </a:lnSpc>
              <a:spcBef>
                <a:spcPct val="20000"/>
              </a:spcBef>
              <a:buSzPct val="90000"/>
              <a:buFont typeface="Arial" panose="020B0604020202020204" pitchFamily="34" charset="0"/>
              <a:buChar char="•"/>
              <a:defRPr sz="3900">
                <a:solidFill>
                  <a:schemeClr val="tx2"/>
                </a:solidFill>
                <a:latin typeface="Segoe UI Light" panose="020B0502040204020203" pitchFamily="34" charset="0"/>
                <a:ea typeface="MS PGothic" panose="020B0600070205080204" pitchFamily="34" charset="-128"/>
              </a:defRPr>
            </a:lvl1pPr>
            <a:lvl2pPr marL="582613" indent="-239713" defTabSz="930275">
              <a:lnSpc>
                <a:spcPct val="90000"/>
              </a:lnSpc>
              <a:spcBef>
                <a:spcPct val="20000"/>
              </a:spcBef>
              <a:buSzPct val="90000"/>
              <a:buFont typeface="Arial" panose="020B0604020202020204" pitchFamily="34" charset="0"/>
              <a:buChar char="•"/>
              <a:defRPr sz="2400">
                <a:solidFill>
                  <a:schemeClr val="tx2"/>
                </a:solidFill>
                <a:latin typeface="Segoe UI" panose="020B0502040204020203" pitchFamily="34" charset="0"/>
                <a:ea typeface="MS PGothic" panose="020B0600070205080204" pitchFamily="34" charset="-128"/>
              </a:defRPr>
            </a:lvl2pPr>
            <a:lvl3pPr marL="798513" indent="-227013" defTabSz="930275">
              <a:lnSpc>
                <a:spcPct val="90000"/>
              </a:lnSpc>
              <a:spcBef>
                <a:spcPct val="20000"/>
              </a:spcBef>
              <a:buSzPct val="90000"/>
              <a:buFont typeface="Arial" panose="020B0604020202020204" pitchFamily="34" charset="0"/>
              <a:buChar char="•"/>
              <a:defRPr sz="2000">
                <a:solidFill>
                  <a:schemeClr val="tx2"/>
                </a:solidFill>
                <a:latin typeface="Segoe UI" panose="020B0502040204020203" pitchFamily="34" charset="0"/>
                <a:ea typeface="MS PGothic" panose="020B0600070205080204" pitchFamily="34" charset="-128"/>
              </a:defRPr>
            </a:lvl3pPr>
            <a:lvl4pPr marL="1027113" indent="-227013" defTabSz="930275">
              <a:lnSpc>
                <a:spcPct val="90000"/>
              </a:lnSpc>
              <a:spcBef>
                <a:spcPct val="20000"/>
              </a:spcBef>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4pPr>
            <a:lvl5pPr marL="1255713" indent="-227013" defTabSz="930275">
              <a:lnSpc>
                <a:spcPct val="90000"/>
              </a:lnSpc>
              <a:spcBef>
                <a:spcPct val="20000"/>
              </a:spcBef>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5pPr>
            <a:lvl6pPr marL="17129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6pPr>
            <a:lvl7pPr marL="21701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7pPr>
            <a:lvl8pPr marL="26273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8pPr>
            <a:lvl9pPr marL="3084513" indent="-227013" defTabSz="930275" eaLnBrk="0" fontAlgn="base" hangingPunct="0">
              <a:lnSpc>
                <a:spcPct val="90000"/>
              </a:lnSpc>
              <a:spcBef>
                <a:spcPct val="20000"/>
              </a:spcBef>
              <a:spcAft>
                <a:spcPct val="0"/>
              </a:spcAft>
              <a:buSzPct val="90000"/>
              <a:buFont typeface="Arial" panose="020B0604020202020204" pitchFamily="34" charset="0"/>
              <a:buChar char="•"/>
              <a:defRPr>
                <a:solidFill>
                  <a:schemeClr val="tx2"/>
                </a:solidFill>
                <a:latin typeface="Segoe UI" panose="020B0502040204020203" pitchFamily="34" charset="0"/>
                <a:ea typeface="MS PGothic" panose="020B0600070205080204" pitchFamily="34" charset="-128"/>
              </a:defRPr>
            </a:lvl9pPr>
          </a:lstStyle>
          <a:p>
            <a:pPr>
              <a:buFont typeface="Arial" panose="020B0604020202020204" pitchFamily="34" charset="0"/>
              <a:buNone/>
            </a:pPr>
            <a:r>
              <a:rPr lang="en-US" altLang="en-US" sz="3200" dirty="0">
                <a:gradFill>
                  <a:gsLst>
                    <a:gs pos="0">
                      <a:schemeClr val="tx1"/>
                    </a:gs>
                    <a:gs pos="100000">
                      <a:schemeClr val="tx1"/>
                    </a:gs>
                  </a:gsLst>
                  <a:lin ang="5400000" scaled="0"/>
                </a:gradFill>
              </a:rPr>
              <a:t>Between on-premises and the cloud</a:t>
            </a:r>
          </a:p>
        </p:txBody>
      </p:sp>
    </p:spTree>
    <p:extLst>
      <p:ext uri="{BB962C8B-B14F-4D97-AF65-F5344CB8AC3E}">
        <p14:creationId xmlns:p14="http://schemas.microsoft.com/office/powerpoint/2010/main" val="29092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it-IT" sz="6000" b="0" i="0" u="none" strike="noStrike" kern="1200" cap="none" spc="-100" normalizeH="0" baseline="0" noProof="0" dirty="0">
              <a:ln w="3175">
                <a:noFill/>
              </a:ln>
              <a:solidFill>
                <a:srgbClr val="505050"/>
              </a:solidFill>
              <a:effectLst/>
              <a:uLnTx/>
              <a:uFillTx/>
              <a:latin typeface="Segoe UI Light"/>
              <a:ea typeface="MS PGothic" pitchFamily="34" charset="-128"/>
              <a:cs typeface="Segoe UI" pitchFamily="34" charset="0"/>
            </a:endParaRPr>
          </a:p>
        </p:txBody>
      </p:sp>
      <p:sp>
        <p:nvSpPr>
          <p:cNvPr id="4" name="Title 3"/>
          <p:cNvSpPr>
            <a:spLocks noGrp="1"/>
          </p:cNvSpPr>
          <p:nvPr>
            <p:ph type="title"/>
          </p:nvPr>
        </p:nvSpPr>
        <p:spPr/>
        <p:txBody>
          <a:bodyPr/>
          <a:lstStyle/>
          <a:p>
            <a:r>
              <a:rPr lang="en-US" sz="7200" dirty="0">
                <a:gradFill>
                  <a:gsLst>
                    <a:gs pos="11881">
                      <a:schemeClr val="accent2"/>
                    </a:gs>
                    <a:gs pos="40594">
                      <a:schemeClr val="accent2"/>
                    </a:gs>
                  </a:gsLst>
                  <a:lin ang="5400000" scaled="0"/>
                </a:gradFill>
              </a:rPr>
              <a:t>Lab</a:t>
            </a:r>
            <a:br>
              <a:rPr lang="en-US" dirty="0">
                <a:solidFill>
                  <a:schemeClr val="accent2"/>
                </a:solidFill>
              </a:rPr>
            </a:br>
            <a:r>
              <a:rPr lang="en-US" sz="4800" dirty="0">
                <a:gradFill>
                  <a:gsLst>
                    <a:gs pos="11881">
                      <a:schemeClr val="accent2"/>
                    </a:gs>
                    <a:gs pos="40594">
                      <a:schemeClr val="accent2"/>
                    </a:gs>
                  </a:gsLst>
                  <a:lin ang="5400000" scaled="0"/>
                </a:gradFill>
              </a:rPr>
              <a:t>Azure Storage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175458463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581275"/>
            <a:ext cx="11887200" cy="1831975"/>
          </a:xfrm>
        </p:spPr>
        <p:txBody>
          <a:bodyPr anchor="ctr"/>
          <a:lstStyle/>
          <a:p>
            <a:r>
              <a:rPr lang="en-US" sz="7200" dirty="0"/>
              <a:t>Azure Networking</a:t>
            </a:r>
            <a:endParaRPr lang="en-US" sz="7200" b="1" dirty="0"/>
          </a:p>
        </p:txBody>
      </p:sp>
    </p:spTree>
    <p:extLst>
      <p:ext uri="{BB962C8B-B14F-4D97-AF65-F5344CB8AC3E}">
        <p14:creationId xmlns:p14="http://schemas.microsoft.com/office/powerpoint/2010/main" val="2532748819"/>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396038" y="2621280"/>
            <a:ext cx="5562600" cy="3923982"/>
          </a:xfrm>
          <a:prstGeom prst="rect">
            <a:avLst/>
          </a:prstGeom>
          <a:solidFill>
            <a:schemeClr val="bg1">
              <a:lumMod val="95000"/>
            </a:schemeClr>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6470714" y="3445838"/>
            <a:ext cx="5413248" cy="1124712"/>
          </a:xfrm>
          <a:prstGeom prst="rect">
            <a:avLst/>
          </a:prstGeom>
          <a:solidFill>
            <a:schemeClr val="accent1">
              <a:alpha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7" name="Straight Arrow Connector 16"/>
          <p:cNvCxnSpPr/>
          <p:nvPr/>
        </p:nvCxnSpPr>
        <p:spPr>
          <a:xfrm flipV="1">
            <a:off x="9177336" y="1808585"/>
            <a:ext cx="4" cy="2017292"/>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Azure Virtual Network</a:t>
            </a:r>
          </a:p>
        </p:txBody>
      </p:sp>
      <p:sp>
        <p:nvSpPr>
          <p:cNvPr id="3" name="Content Placeholder 2"/>
          <p:cNvSpPr>
            <a:spLocks noGrp="1"/>
          </p:cNvSpPr>
          <p:nvPr>
            <p:ph type="body" sz="quarter" idx="10"/>
          </p:nvPr>
        </p:nvSpPr>
        <p:spPr>
          <a:xfrm>
            <a:off x="296616" y="1212850"/>
            <a:ext cx="5929638" cy="5219891"/>
          </a:xfrm>
        </p:spPr>
        <p:txBody>
          <a:bodyPr/>
          <a:lstStyle/>
          <a:p>
            <a:pPr>
              <a:spcBef>
                <a:spcPts val="1200"/>
              </a:spcBef>
            </a:pPr>
            <a:r>
              <a:rPr lang="en-US" sz="2800" dirty="0"/>
              <a:t>Bring your own network</a:t>
            </a:r>
          </a:p>
          <a:p>
            <a:pPr>
              <a:spcBef>
                <a:spcPts val="1200"/>
              </a:spcBef>
            </a:pPr>
            <a:r>
              <a:rPr lang="en-US" sz="2800" dirty="0"/>
              <a:t>Logical isolation with control </a:t>
            </a:r>
            <a:br>
              <a:rPr lang="en-US" sz="2800" dirty="0"/>
            </a:br>
            <a:r>
              <a:rPr lang="en-US" sz="2800" dirty="0"/>
              <a:t>over network</a:t>
            </a:r>
          </a:p>
          <a:p>
            <a:pPr>
              <a:spcBef>
                <a:spcPts val="1200"/>
              </a:spcBef>
            </a:pPr>
            <a:r>
              <a:rPr lang="en-US" sz="2800" dirty="0"/>
              <a:t>Create subnets with your private </a:t>
            </a:r>
            <a:br>
              <a:rPr lang="en-US" sz="2800" dirty="0"/>
            </a:br>
            <a:r>
              <a:rPr lang="en-US" sz="2800" dirty="0"/>
              <a:t>or public IP address spaces</a:t>
            </a:r>
          </a:p>
          <a:p>
            <a:pPr>
              <a:spcBef>
                <a:spcPts val="1200"/>
              </a:spcBef>
            </a:pPr>
            <a:r>
              <a:rPr lang="en-US" sz="2800" dirty="0"/>
              <a:t>Bring your own DNS or use </a:t>
            </a:r>
            <a:br>
              <a:rPr lang="en-US" sz="2800" dirty="0"/>
            </a:br>
            <a:r>
              <a:rPr lang="en-US" sz="2800" dirty="0"/>
              <a:t>Azure-provided DNS</a:t>
            </a:r>
          </a:p>
          <a:p>
            <a:pPr>
              <a:spcBef>
                <a:spcPts val="1200"/>
              </a:spcBef>
            </a:pPr>
            <a:r>
              <a:rPr lang="en-US" sz="2800" dirty="0"/>
              <a:t>Secure VMs with Network </a:t>
            </a:r>
            <a:br>
              <a:rPr lang="en-US" sz="2800" dirty="0"/>
            </a:br>
            <a:r>
              <a:rPr lang="en-US" sz="2800" dirty="0"/>
              <a:t>Security Groups</a:t>
            </a:r>
          </a:p>
          <a:p>
            <a:pPr>
              <a:spcBef>
                <a:spcPts val="1200"/>
              </a:spcBef>
            </a:pPr>
            <a:r>
              <a:rPr lang="en-US" sz="2800" dirty="0"/>
              <a:t>Run highly available internal services behind internal load balancer</a:t>
            </a:r>
          </a:p>
        </p:txBody>
      </p:sp>
      <p:grpSp>
        <p:nvGrpSpPr>
          <p:cNvPr id="26" name="Group 25"/>
          <p:cNvGrpSpPr/>
          <p:nvPr/>
        </p:nvGrpSpPr>
        <p:grpSpPr>
          <a:xfrm>
            <a:off x="8523474" y="503193"/>
            <a:ext cx="1300631" cy="1236985"/>
            <a:chOff x="8523474" y="503193"/>
            <a:chExt cx="1300631" cy="1236985"/>
          </a:xfrm>
        </p:grpSpPr>
        <p:sp>
          <p:nvSpPr>
            <p:cNvPr id="105" name="Oval 104"/>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106" name="Freeform 105"/>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107" name="TextBox 106"/>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a:gradFill>
                    <a:gsLst>
                      <a:gs pos="16814">
                        <a:schemeClr val="tx1"/>
                      </a:gs>
                      <a:gs pos="100000">
                        <a:schemeClr val="tx1"/>
                      </a:gs>
                    </a:gsLst>
                    <a:lin ang="5400000" scaled="0"/>
                  </a:gradFill>
                </a:rPr>
                <a:t>INTERNET</a:t>
              </a:r>
            </a:p>
          </p:txBody>
        </p:sp>
      </p:grpSp>
      <p:pic>
        <p:nvPicPr>
          <p:cNvPr id="134"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6936351" y="3830797"/>
            <a:ext cx="414187" cy="731520"/>
          </a:xfrm>
          <a:prstGeom prst="rect">
            <a:avLst/>
          </a:prstGeom>
          <a:noFill/>
        </p:spPr>
      </p:pic>
      <p:grpSp>
        <p:nvGrpSpPr>
          <p:cNvPr id="135" name="Group 134"/>
          <p:cNvGrpSpPr/>
          <p:nvPr/>
        </p:nvGrpSpPr>
        <p:grpSpPr>
          <a:xfrm>
            <a:off x="7380658" y="4164410"/>
            <a:ext cx="263477" cy="232555"/>
            <a:chOff x="2314497" y="3877138"/>
            <a:chExt cx="206180" cy="206428"/>
          </a:xfrm>
        </p:grpSpPr>
        <p:grpSp>
          <p:nvGrpSpPr>
            <p:cNvPr id="136" name="Group 135"/>
            <p:cNvGrpSpPr/>
            <p:nvPr/>
          </p:nvGrpSpPr>
          <p:grpSpPr>
            <a:xfrm>
              <a:off x="2314497" y="3877138"/>
              <a:ext cx="206180" cy="206428"/>
              <a:chOff x="1936420" y="4519845"/>
              <a:chExt cx="472764" cy="473332"/>
            </a:xfrm>
          </p:grpSpPr>
          <p:sp>
            <p:nvSpPr>
              <p:cNvPr id="138" name="Isosceles Triangle 137"/>
              <p:cNvSpPr/>
              <p:nvPr/>
            </p:nvSpPr>
            <p:spPr bwMode="auto">
              <a:xfrm>
                <a:off x="1936420" y="4519845"/>
                <a:ext cx="472764" cy="407553"/>
              </a:xfrm>
              <a:prstGeom prst="triangle">
                <a:avLst/>
              </a:prstGeom>
              <a:solidFill>
                <a:srgbClr val="FFFFFF"/>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sp>
            <p:nvSpPr>
              <p:cNvPr id="139" name="Rectangle 138"/>
              <p:cNvSpPr/>
              <p:nvPr/>
            </p:nvSpPr>
            <p:spPr bwMode="auto">
              <a:xfrm>
                <a:off x="1936422" y="4716468"/>
                <a:ext cx="472762" cy="60401"/>
              </a:xfrm>
              <a:prstGeom prst="rect">
                <a:avLst/>
              </a:prstGeom>
              <a:solidFill>
                <a:srgbClr val="FFFFFF"/>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sp>
            <p:nvSpPr>
              <p:cNvPr id="140" name="Rectangle 139"/>
              <p:cNvSpPr/>
              <p:nvPr/>
            </p:nvSpPr>
            <p:spPr bwMode="auto">
              <a:xfrm rot="16200000">
                <a:off x="2038494" y="4828670"/>
                <a:ext cx="268612" cy="60402"/>
              </a:xfrm>
              <a:prstGeom prst="rect">
                <a:avLst/>
              </a:prstGeom>
              <a:solidFill>
                <a:srgbClr val="FFFFFF"/>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grpSp>
        <p:sp>
          <p:nvSpPr>
            <p:cNvPr id="137" name="Isosceles Triangle 136"/>
            <p:cNvSpPr/>
            <p:nvPr/>
          </p:nvSpPr>
          <p:spPr bwMode="auto">
            <a:xfrm>
              <a:off x="2373224" y="3942104"/>
              <a:ext cx="88734" cy="76495"/>
            </a:xfrm>
            <a:prstGeom prst="triangle">
              <a:avLst/>
            </a:prstGeom>
            <a:solidFill>
              <a:schemeClr val="accent1"/>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grpSp>
      <p:sp>
        <p:nvSpPr>
          <p:cNvPr id="133" name="Rectangle 132"/>
          <p:cNvSpPr/>
          <p:nvPr/>
        </p:nvSpPr>
        <p:spPr>
          <a:xfrm>
            <a:off x="7004889" y="3628197"/>
            <a:ext cx="506870" cy="258532"/>
          </a:xfrm>
          <a:prstGeom prst="rect">
            <a:avLst/>
          </a:prstGeom>
        </p:spPr>
        <p:txBody>
          <a:bodyPr wrap="none">
            <a:spAutoFit/>
          </a:bodyPr>
          <a:lstStyle/>
          <a:p>
            <a:pPr algn="ctr" defTabSz="699148" fontAlgn="base">
              <a:lnSpc>
                <a:spcPct val="90000"/>
              </a:lnSpc>
              <a:spcBef>
                <a:spcPct val="0"/>
              </a:spcBef>
              <a:spcAft>
                <a:spcPct val="0"/>
              </a:spcAft>
              <a:defRPr/>
            </a:pPr>
            <a:r>
              <a:rPr lang="en-US" sz="1200" b="1" kern="0" dirty="0">
                <a:gradFill>
                  <a:gsLst>
                    <a:gs pos="0">
                      <a:srgbClr val="FFFFFF"/>
                    </a:gs>
                    <a:gs pos="100000">
                      <a:srgbClr val="FFFFFF"/>
                    </a:gs>
                  </a:gsLst>
                  <a:lin ang="5400000" scaled="0"/>
                </a:gradFill>
                <a:cs typeface="Segoe UI Semibold" panose="020B0702040204020203" pitchFamily="34" charset="0"/>
              </a:rPr>
              <a:t>DNS</a:t>
            </a:r>
          </a:p>
        </p:txBody>
      </p:sp>
      <p:sp>
        <p:nvSpPr>
          <p:cNvPr id="142" name="TextBox 141"/>
          <p:cNvSpPr txBox="1"/>
          <p:nvPr/>
        </p:nvSpPr>
        <p:spPr>
          <a:xfrm>
            <a:off x="9176956" y="1949706"/>
            <a:ext cx="1867498" cy="424732"/>
          </a:xfrm>
          <a:prstGeom prst="rect">
            <a:avLst/>
          </a:prstGeom>
          <a:noFill/>
        </p:spPr>
        <p:txBody>
          <a:bodyPr wrap="square" rtlCol="0">
            <a:spAutoFit/>
          </a:bodyPr>
          <a:lstStyle/>
          <a:p>
            <a:pPr defTabSz="914309">
              <a:lnSpc>
                <a:spcPct val="90000"/>
              </a:lnSpc>
            </a:pPr>
            <a:r>
              <a:rPr lang="en-US" sz="1200" b="1" dirty="0">
                <a:gradFill>
                  <a:gsLst>
                    <a:gs pos="16814">
                      <a:schemeClr val="tx1"/>
                    </a:gs>
                    <a:gs pos="100000">
                      <a:schemeClr val="tx1"/>
                    </a:gs>
                  </a:gsLst>
                  <a:lin ang="5400000" scaled="0"/>
                </a:gradFill>
              </a:rPr>
              <a:t>DIRECT INTERNET</a:t>
            </a:r>
          </a:p>
          <a:p>
            <a:pPr defTabSz="914309">
              <a:lnSpc>
                <a:spcPct val="90000"/>
              </a:lnSpc>
            </a:pPr>
            <a:r>
              <a:rPr lang="en-US" sz="1200" b="1" dirty="0">
                <a:gradFill>
                  <a:gsLst>
                    <a:gs pos="16814">
                      <a:schemeClr val="tx1"/>
                    </a:gs>
                    <a:gs pos="100000">
                      <a:schemeClr val="tx1"/>
                    </a:gs>
                  </a:gsLst>
                  <a:lin ang="5400000" scaled="0"/>
                </a:gradFill>
              </a:rPr>
              <a:t>CONNECTIVITY</a:t>
            </a:r>
          </a:p>
        </p:txBody>
      </p:sp>
      <p:sp>
        <p:nvSpPr>
          <p:cNvPr id="7" name="Rectangle 6"/>
          <p:cNvSpPr/>
          <p:nvPr/>
        </p:nvSpPr>
        <p:spPr bwMode="auto">
          <a:xfrm>
            <a:off x="6552986" y="2400300"/>
            <a:ext cx="1728216" cy="4092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noAutofit/>
          </a:bodyPr>
          <a:lstStyle/>
          <a:p>
            <a:pPr defTabSz="932398" fontAlgn="base">
              <a:spcBef>
                <a:spcPct val="0"/>
              </a:spcBef>
              <a:spcAft>
                <a:spcPct val="0"/>
              </a:spcAft>
            </a:pPr>
            <a:r>
              <a:rPr lang="en-US" sz="1200" b="1" dirty="0">
                <a:gradFill>
                  <a:gsLst>
                    <a:gs pos="16814">
                      <a:srgbClr val="FFFFFF"/>
                    </a:gs>
                    <a:gs pos="46000">
                      <a:srgbClr val="FFFFFF"/>
                    </a:gs>
                  </a:gsLst>
                  <a:lin ang="5400000" scaled="0"/>
                </a:gradFill>
              </a:rPr>
              <a:t>ON-PREMISES</a:t>
            </a:r>
          </a:p>
        </p:txBody>
      </p:sp>
      <p:pic>
        <p:nvPicPr>
          <p:cNvPr id="165" name="Picture 4"/>
          <p:cNvPicPr>
            <a:picLocks noChangeAspect="1"/>
          </p:cNvPicPr>
          <p:nvPr/>
        </p:nvPicPr>
        <p:blipFill>
          <a:blip r:embed="rId4">
            <a:duotone>
              <a:schemeClr val="accent5">
                <a:shade val="45000"/>
                <a:satMod val="135000"/>
              </a:schemeClr>
              <a:prstClr val="white"/>
            </a:duotone>
            <a:lum bright="100000"/>
            <a:extLst>
              <a:ext uri="{28A0092B-C50C-407E-A947-70E740481C1C}">
                <a14:useLocalDpi xmlns:a14="http://schemas.microsoft.com/office/drawing/2010/main" val="0"/>
              </a:ext>
            </a:extLst>
          </a:blip>
          <a:srcRect/>
          <a:stretch>
            <a:fillRect/>
          </a:stretch>
        </p:blipFill>
        <p:spPr bwMode="auto">
          <a:xfrm>
            <a:off x="11179327" y="4164410"/>
            <a:ext cx="278723" cy="27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0751175" y="3810361"/>
            <a:ext cx="435681" cy="751956"/>
          </a:xfrm>
          <a:prstGeom prst="rect">
            <a:avLst/>
          </a:prstGeom>
          <a:noFill/>
        </p:spPr>
      </p:pic>
      <p:sp>
        <p:nvSpPr>
          <p:cNvPr id="167" name="Rectangle 166"/>
          <p:cNvSpPr/>
          <p:nvPr/>
        </p:nvSpPr>
        <p:spPr>
          <a:xfrm>
            <a:off x="10890860" y="3628197"/>
            <a:ext cx="407484" cy="258532"/>
          </a:xfrm>
          <a:prstGeom prst="rect">
            <a:avLst/>
          </a:prstGeom>
        </p:spPr>
        <p:txBody>
          <a:bodyPr wrap="none">
            <a:spAutoFit/>
          </a:bodyPr>
          <a:lstStyle/>
          <a:p>
            <a:pPr defTabSz="699148" fontAlgn="base">
              <a:lnSpc>
                <a:spcPct val="90000"/>
              </a:lnSpc>
              <a:spcBef>
                <a:spcPct val="0"/>
              </a:spcBef>
              <a:spcAft>
                <a:spcPct val="0"/>
              </a:spcAft>
              <a:defRPr/>
            </a:pPr>
            <a:r>
              <a:rPr lang="en-US" sz="1200" b="1" kern="0" dirty="0">
                <a:gradFill>
                  <a:gsLst>
                    <a:gs pos="0">
                      <a:srgbClr val="FFFFFF"/>
                    </a:gs>
                    <a:gs pos="100000">
                      <a:srgbClr val="FFFFFF"/>
                    </a:gs>
                  </a:gsLst>
                  <a:lin ang="5400000" scaled="0"/>
                </a:gradFill>
                <a:cs typeface="Segoe UI Semibold" panose="020B0702040204020203" pitchFamily="34" charset="0"/>
              </a:rPr>
              <a:t>AD</a:t>
            </a:r>
          </a:p>
        </p:txBody>
      </p:sp>
      <p:grpSp>
        <p:nvGrpSpPr>
          <p:cNvPr id="8" name="Group 7"/>
          <p:cNvGrpSpPr/>
          <p:nvPr/>
        </p:nvGrpSpPr>
        <p:grpSpPr>
          <a:xfrm>
            <a:off x="8491750" y="3560478"/>
            <a:ext cx="1132154" cy="658331"/>
            <a:chOff x="8469103" y="3489409"/>
            <a:chExt cx="1380202" cy="802567"/>
          </a:xfrm>
        </p:grpSpPr>
        <p:pic>
          <p:nvPicPr>
            <p:cNvPr id="144" name="Picture 143"/>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69103" y="3489409"/>
              <a:ext cx="684036" cy="684036"/>
            </a:xfrm>
            <a:prstGeom prst="rect">
              <a:avLst/>
            </a:prstGeom>
          </p:spPr>
        </p:pic>
        <p:pic>
          <p:nvPicPr>
            <p:cNvPr id="145" name="Picture 144"/>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65269" y="3607940"/>
              <a:ext cx="684036" cy="684036"/>
            </a:xfrm>
            <a:prstGeom prst="rect">
              <a:avLst/>
            </a:prstGeom>
          </p:spPr>
        </p:pic>
      </p:grpSp>
      <p:sp>
        <p:nvSpPr>
          <p:cNvPr id="166" name="Rectangle 165"/>
          <p:cNvSpPr/>
          <p:nvPr/>
        </p:nvSpPr>
        <p:spPr>
          <a:xfrm>
            <a:off x="9589050" y="3754329"/>
            <a:ext cx="1144871" cy="424732"/>
          </a:xfrm>
          <a:prstGeom prst="rect">
            <a:avLst/>
          </a:prstGeom>
        </p:spPr>
        <p:txBody>
          <a:bodyPr wrap="square">
            <a:spAutoFit/>
          </a:bodyPr>
          <a:lstStyle/>
          <a:p>
            <a:pPr defTabSz="699148" fontAlgn="base">
              <a:lnSpc>
                <a:spcPct val="90000"/>
              </a:lnSpc>
              <a:spcBef>
                <a:spcPct val="0"/>
              </a:spcBef>
              <a:spcAft>
                <a:spcPct val="0"/>
              </a:spcAft>
              <a:defRPr/>
            </a:pPr>
            <a:r>
              <a:rPr lang="en-US" sz="1200" b="1" kern="0" dirty="0">
                <a:gradFill>
                  <a:gsLst>
                    <a:gs pos="0">
                      <a:srgbClr val="FFFFFF"/>
                    </a:gs>
                    <a:gs pos="100000">
                      <a:srgbClr val="FFFFFF"/>
                    </a:gs>
                  </a:gsLst>
                  <a:lin ang="5400000" scaled="0"/>
                </a:gradFill>
                <a:cs typeface="Segoe UI Semibold" panose="020B0702040204020203" pitchFamily="34" charset="0"/>
              </a:rPr>
              <a:t>WEB </a:t>
            </a:r>
            <a:br>
              <a:rPr lang="en-US" sz="1200" b="1" kern="0" dirty="0">
                <a:gradFill>
                  <a:gsLst>
                    <a:gs pos="0">
                      <a:srgbClr val="FFFFFF"/>
                    </a:gs>
                    <a:gs pos="100000">
                      <a:srgbClr val="FFFFFF"/>
                    </a:gs>
                  </a:gsLst>
                  <a:lin ang="5400000" scaled="0"/>
                </a:gradFill>
                <a:cs typeface="Segoe UI Semibold" panose="020B0702040204020203" pitchFamily="34" charset="0"/>
              </a:rPr>
            </a:br>
            <a:r>
              <a:rPr lang="en-US" sz="1200" b="1" kern="0" dirty="0">
                <a:gradFill>
                  <a:gsLst>
                    <a:gs pos="0">
                      <a:srgbClr val="FFFFFF"/>
                    </a:gs>
                    <a:gs pos="100000">
                      <a:srgbClr val="FFFFFF"/>
                    </a:gs>
                  </a:gsLst>
                  <a:lin ang="5400000" scaled="0"/>
                </a:gradFill>
                <a:cs typeface="Segoe UI Semibold" panose="020B0702040204020203" pitchFamily="34" charset="0"/>
              </a:rPr>
              <a:t>SERVER</a:t>
            </a:r>
          </a:p>
        </p:txBody>
      </p:sp>
      <p:sp>
        <p:nvSpPr>
          <p:cNvPr id="168" name="Rectangle 167"/>
          <p:cNvSpPr/>
          <p:nvPr/>
        </p:nvSpPr>
        <p:spPr bwMode="auto">
          <a:xfrm>
            <a:off x="6471076" y="5355938"/>
            <a:ext cx="5412525" cy="1119879"/>
          </a:xfrm>
          <a:prstGeom prst="rect">
            <a:avLst/>
          </a:prstGeom>
          <a:solidFill>
            <a:schemeClr val="accent1">
              <a:alpha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9" name="Elbow Connector 18"/>
          <p:cNvCxnSpPr/>
          <p:nvPr/>
        </p:nvCxnSpPr>
        <p:spPr>
          <a:xfrm rot="10800000" flipV="1">
            <a:off x="7264822" y="3213161"/>
            <a:ext cx="1719072" cy="393192"/>
          </a:xfrm>
          <a:prstGeom prst="bentConnector3">
            <a:avLst>
              <a:gd name="adj1" fmla="val 9993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9372783" y="3216273"/>
            <a:ext cx="1718854" cy="390080"/>
          </a:xfrm>
          <a:prstGeom prst="bentConnector3">
            <a:avLst>
              <a:gd name="adj1" fmla="val 99873"/>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pic>
        <p:nvPicPr>
          <p:cNvPr id="172"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6558563" y="5680482"/>
            <a:ext cx="820228" cy="820342"/>
          </a:xfrm>
          <a:prstGeom prst="rect">
            <a:avLst/>
          </a:prstGeom>
          <a:noFill/>
          <a:ln>
            <a:noFill/>
          </a:ln>
        </p:spPr>
      </p:pic>
      <p:pic>
        <p:nvPicPr>
          <p:cNvPr id="177"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7188449" y="5680482"/>
            <a:ext cx="820228" cy="820342"/>
          </a:xfrm>
          <a:prstGeom prst="rect">
            <a:avLst/>
          </a:prstGeom>
          <a:noFill/>
          <a:ln>
            <a:noFill/>
          </a:ln>
        </p:spPr>
      </p:pic>
      <p:grpSp>
        <p:nvGrpSpPr>
          <p:cNvPr id="12" name="Group 11"/>
          <p:cNvGrpSpPr/>
          <p:nvPr/>
        </p:nvGrpSpPr>
        <p:grpSpPr>
          <a:xfrm>
            <a:off x="10651491" y="5810062"/>
            <a:ext cx="991870" cy="517405"/>
            <a:chOff x="10011936" y="5788897"/>
            <a:chExt cx="1123741" cy="586195"/>
          </a:xfrm>
        </p:grpSpPr>
        <p:pic>
          <p:nvPicPr>
            <p:cNvPr id="170" name="Picture 169"/>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10011936" y="5788897"/>
              <a:ext cx="586195" cy="586195"/>
            </a:xfrm>
            <a:prstGeom prst="rect">
              <a:avLst/>
            </a:prstGeom>
          </p:spPr>
        </p:pic>
        <p:pic>
          <p:nvPicPr>
            <p:cNvPr id="178" name="Picture 1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9482" y="5788897"/>
              <a:ext cx="586195" cy="586195"/>
            </a:xfrm>
            <a:prstGeom prst="rect">
              <a:avLst/>
            </a:prstGeom>
          </p:spPr>
        </p:pic>
      </p:grpSp>
      <p:sp>
        <p:nvSpPr>
          <p:cNvPr id="179" name="Rectangle 178"/>
          <p:cNvSpPr/>
          <p:nvPr/>
        </p:nvSpPr>
        <p:spPr>
          <a:xfrm>
            <a:off x="6716905" y="5460036"/>
            <a:ext cx="1207926" cy="258532"/>
          </a:xfrm>
          <a:prstGeom prst="rect">
            <a:avLst/>
          </a:prstGeom>
        </p:spPr>
        <p:txBody>
          <a:bodyPr wrap="square">
            <a:spAutoFit/>
          </a:bodyPr>
          <a:lstStyle/>
          <a:p>
            <a:pPr defTabSz="699148" fontAlgn="base">
              <a:lnSpc>
                <a:spcPct val="90000"/>
              </a:lnSpc>
              <a:spcBef>
                <a:spcPct val="0"/>
              </a:spcBef>
              <a:spcAft>
                <a:spcPct val="0"/>
              </a:spcAft>
              <a:defRPr/>
            </a:pPr>
            <a:r>
              <a:rPr lang="en-US" sz="1200" b="1" kern="0" dirty="0">
                <a:gradFill>
                  <a:gsLst>
                    <a:gs pos="0">
                      <a:srgbClr val="FFFFFF"/>
                    </a:gs>
                    <a:gs pos="100000">
                      <a:srgbClr val="FFFFFF"/>
                    </a:gs>
                  </a:gsLst>
                  <a:lin ang="5400000" scaled="0"/>
                </a:gradFill>
                <a:cs typeface="Segoe UI Semibold" panose="020B0702040204020203" pitchFamily="34" charset="0"/>
              </a:rPr>
              <a:t>APP SERVERS</a:t>
            </a:r>
          </a:p>
        </p:txBody>
      </p:sp>
      <p:sp>
        <p:nvSpPr>
          <p:cNvPr id="180" name="Rectangle 179"/>
          <p:cNvSpPr/>
          <p:nvPr/>
        </p:nvSpPr>
        <p:spPr>
          <a:xfrm>
            <a:off x="10599309" y="5460036"/>
            <a:ext cx="1079611" cy="258532"/>
          </a:xfrm>
          <a:prstGeom prst="rect">
            <a:avLst/>
          </a:prstGeom>
        </p:spPr>
        <p:txBody>
          <a:bodyPr wrap="square">
            <a:spAutoFit/>
          </a:bodyPr>
          <a:lstStyle/>
          <a:p>
            <a:pPr defTabSz="699148" fontAlgn="base">
              <a:lnSpc>
                <a:spcPct val="90000"/>
              </a:lnSpc>
              <a:spcBef>
                <a:spcPct val="0"/>
              </a:spcBef>
              <a:spcAft>
                <a:spcPct val="0"/>
              </a:spcAft>
              <a:defRPr/>
            </a:pPr>
            <a:r>
              <a:rPr lang="en-US" sz="1200" b="1" kern="0" dirty="0">
                <a:gradFill>
                  <a:gsLst>
                    <a:gs pos="0">
                      <a:srgbClr val="FFFFFF"/>
                    </a:gs>
                    <a:gs pos="100000">
                      <a:srgbClr val="FFFFFF"/>
                    </a:gs>
                  </a:gsLst>
                  <a:lin ang="5400000" scaled="0"/>
                </a:gradFill>
                <a:cs typeface="Segoe UI Semibold" panose="020B0702040204020203" pitchFamily="34" charset="0"/>
              </a:rPr>
              <a:t>DB SERVERS</a:t>
            </a:r>
          </a:p>
        </p:txBody>
      </p:sp>
      <p:cxnSp>
        <p:nvCxnSpPr>
          <p:cNvPr id="65" name="Straight Connector 64"/>
          <p:cNvCxnSpPr/>
          <p:nvPr/>
        </p:nvCxnSpPr>
        <p:spPr>
          <a:xfrm>
            <a:off x="9177338" y="4570368"/>
            <a:ext cx="0" cy="435020"/>
          </a:xfrm>
          <a:prstGeom prst="line">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379620" y="2412643"/>
            <a:ext cx="1062513"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a:gradFill>
                  <a:gsLst>
                    <a:gs pos="16814">
                      <a:schemeClr val="tx1"/>
                    </a:gs>
                    <a:gs pos="100000">
                      <a:schemeClr val="tx1"/>
                    </a:gs>
                  </a:gsLst>
                  <a:lin ang="5400000" scaled="0"/>
                </a:gradFill>
              </a:rPr>
              <a:t>ROUTER</a:t>
            </a:r>
          </a:p>
        </p:txBody>
      </p:sp>
      <p:sp>
        <p:nvSpPr>
          <p:cNvPr id="181" name="TextBox 180"/>
          <p:cNvSpPr txBox="1"/>
          <p:nvPr/>
        </p:nvSpPr>
        <p:spPr>
          <a:xfrm>
            <a:off x="9304054" y="4866992"/>
            <a:ext cx="169418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a:gradFill>
                  <a:gsLst>
                    <a:gs pos="16814">
                      <a:schemeClr val="tx1"/>
                    </a:gs>
                    <a:gs pos="100000">
                      <a:schemeClr val="tx1"/>
                    </a:gs>
                  </a:gsLst>
                  <a:lin ang="5400000" scaled="0"/>
                </a:gradFill>
              </a:rPr>
              <a:t>LOAD BALANCER</a:t>
            </a:r>
          </a:p>
        </p:txBody>
      </p:sp>
      <p:sp>
        <p:nvSpPr>
          <p:cNvPr id="182" name="TextBox 181"/>
          <p:cNvSpPr txBox="1"/>
          <p:nvPr/>
        </p:nvSpPr>
        <p:spPr>
          <a:xfrm>
            <a:off x="9397061" y="2891836"/>
            <a:ext cx="169418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a:gradFill>
                  <a:gsLst>
                    <a:gs pos="16814">
                      <a:schemeClr val="tx1"/>
                    </a:gs>
                    <a:gs pos="100000">
                      <a:schemeClr val="tx1"/>
                    </a:gs>
                  </a:gsLst>
                  <a:lin ang="5400000" scaled="0"/>
                </a:gradFill>
              </a:rPr>
              <a:t>WEB FIREWALL</a:t>
            </a:r>
          </a:p>
        </p:txBody>
      </p:sp>
      <p:sp>
        <p:nvSpPr>
          <p:cNvPr id="183" name="Rectangle 182"/>
          <p:cNvSpPr/>
          <p:nvPr/>
        </p:nvSpPr>
        <p:spPr bwMode="auto">
          <a:xfrm>
            <a:off x="6552988" y="2400300"/>
            <a:ext cx="1725544" cy="409285"/>
          </a:xfrm>
          <a:prstGeom prst="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noAutofit/>
          </a:bodyPr>
          <a:lstStyle/>
          <a:p>
            <a:pPr defTabSz="932398" fontAlgn="base">
              <a:spcBef>
                <a:spcPct val="0"/>
              </a:spcBef>
              <a:spcAft>
                <a:spcPct val="0"/>
              </a:spcAft>
            </a:pPr>
            <a:r>
              <a:rPr lang="en-US" sz="1200" b="1" dirty="0">
                <a:gradFill>
                  <a:gsLst>
                    <a:gs pos="32673">
                      <a:schemeClr val="bg1"/>
                    </a:gs>
                    <a:gs pos="62000">
                      <a:schemeClr val="bg1"/>
                    </a:gs>
                  </a:gsLst>
                  <a:lin ang="5400000" scaled="1"/>
                </a:gradFill>
              </a:rPr>
              <a:t>VIRTUAL NETWORK</a:t>
            </a:r>
          </a:p>
        </p:txBody>
      </p:sp>
      <p:sp>
        <p:nvSpPr>
          <p:cNvPr id="67" name="TextBox 66"/>
          <p:cNvSpPr txBox="1"/>
          <p:nvPr/>
        </p:nvSpPr>
        <p:spPr>
          <a:xfrm>
            <a:off x="9263711" y="2891836"/>
            <a:ext cx="2619663"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a:gradFill>
                  <a:gsLst>
                    <a:gs pos="16814">
                      <a:schemeClr val="tx1"/>
                    </a:gs>
                    <a:gs pos="100000">
                      <a:schemeClr val="tx1"/>
                    </a:gs>
                  </a:gsLst>
                  <a:lin ang="5400000" scaled="0"/>
                </a:gradFill>
              </a:rPr>
              <a:t>NETWORK SECURITY GROUP</a:t>
            </a:r>
          </a:p>
        </p:txBody>
      </p:sp>
      <p:sp>
        <p:nvSpPr>
          <p:cNvPr id="69" name="Rectangle 68"/>
          <p:cNvSpPr/>
          <p:nvPr/>
        </p:nvSpPr>
        <p:spPr bwMode="auto">
          <a:xfrm>
            <a:off x="8336215" y="4185829"/>
            <a:ext cx="1682247" cy="3847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45720" numCol="1" rtlCol="0" anchor="t" anchorCtr="0" compatLnSpc="1">
            <a:prstTxWarp prst="textNoShape">
              <a:avLst/>
            </a:prstTxWarp>
            <a:spAutoFit/>
          </a:bodyPr>
          <a:lstStyle/>
          <a:p>
            <a:pPr algn="ctr" defTabSz="932398" fontAlgn="base">
              <a:spcBef>
                <a:spcPct val="0"/>
              </a:spcBef>
              <a:spcAft>
                <a:spcPct val="0"/>
              </a:spcAft>
            </a:pPr>
            <a:r>
              <a:rPr lang="en-US" sz="1600" b="1" dirty="0">
                <a:gradFill>
                  <a:gsLst>
                    <a:gs pos="16814">
                      <a:srgbClr val="FFFFFF"/>
                    </a:gs>
                    <a:gs pos="46000">
                      <a:srgbClr val="FFFFFF"/>
                    </a:gs>
                  </a:gsLst>
                  <a:lin ang="5400000" scaled="0"/>
                </a:gradFill>
              </a:rPr>
              <a:t>FE SUBNET</a:t>
            </a:r>
          </a:p>
        </p:txBody>
      </p:sp>
      <p:sp>
        <p:nvSpPr>
          <p:cNvPr id="185" name="Rectangle 184"/>
          <p:cNvSpPr/>
          <p:nvPr/>
        </p:nvSpPr>
        <p:spPr bwMode="auto">
          <a:xfrm>
            <a:off x="8502158" y="6091096"/>
            <a:ext cx="1595717" cy="3847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45720" numCol="1" rtlCol="0" anchor="t" anchorCtr="0" compatLnSpc="1">
            <a:prstTxWarp prst="textNoShape">
              <a:avLst/>
            </a:prstTxWarp>
            <a:spAutoFit/>
          </a:bodyPr>
          <a:lstStyle/>
          <a:p>
            <a:pPr algn="ctr" defTabSz="932398" fontAlgn="base">
              <a:spcBef>
                <a:spcPct val="0"/>
              </a:spcBef>
              <a:spcAft>
                <a:spcPct val="0"/>
              </a:spcAft>
            </a:pPr>
            <a:r>
              <a:rPr lang="en-US" sz="1600" b="1" dirty="0">
                <a:gradFill>
                  <a:gsLst>
                    <a:gs pos="16814">
                      <a:srgbClr val="FFFFFF"/>
                    </a:gs>
                    <a:gs pos="46000">
                      <a:srgbClr val="FFFFFF"/>
                    </a:gs>
                  </a:gsLst>
                  <a:lin ang="5400000" scaled="0"/>
                </a:gradFill>
              </a:rPr>
              <a:t>BE SUBNET</a:t>
            </a:r>
          </a:p>
        </p:txBody>
      </p:sp>
      <p:pic>
        <p:nvPicPr>
          <p:cNvPr id="186" name="Picture 1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1190" y="4814740"/>
            <a:ext cx="492296" cy="492296"/>
          </a:xfrm>
          <a:prstGeom prst="rect">
            <a:avLst/>
          </a:prstGeom>
        </p:spPr>
      </p:pic>
      <p:pic>
        <p:nvPicPr>
          <p:cNvPr id="176" name="Picture 1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6851" y="4825471"/>
            <a:ext cx="465667" cy="465667"/>
          </a:xfrm>
          <a:prstGeom prst="rect">
            <a:avLst/>
          </a:prstGeom>
        </p:spPr>
      </p:pic>
      <p:sp>
        <p:nvSpPr>
          <p:cNvPr id="187" name="TextBox 186"/>
          <p:cNvSpPr txBox="1"/>
          <p:nvPr/>
        </p:nvSpPr>
        <p:spPr>
          <a:xfrm>
            <a:off x="9304054" y="4866992"/>
            <a:ext cx="192208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a:gradFill>
                  <a:gsLst>
                    <a:gs pos="16814">
                      <a:schemeClr val="tx1"/>
                    </a:gs>
                    <a:gs pos="100000">
                      <a:schemeClr val="tx1"/>
                    </a:gs>
                  </a:gsLst>
                  <a:lin ang="5400000" scaled="0"/>
                </a:gradFill>
              </a:rPr>
              <a:t>AZURE INTERNAL LB</a:t>
            </a:r>
          </a:p>
        </p:txBody>
      </p:sp>
      <p:grpSp>
        <p:nvGrpSpPr>
          <p:cNvPr id="56" name="Group 55"/>
          <p:cNvGrpSpPr/>
          <p:nvPr/>
        </p:nvGrpSpPr>
        <p:grpSpPr>
          <a:xfrm>
            <a:off x="8802932" y="2975880"/>
            <a:ext cx="748813" cy="410640"/>
            <a:chOff x="4313237" y="3725862"/>
            <a:chExt cx="2362200" cy="1295400"/>
          </a:xfrm>
          <a:solidFill>
            <a:schemeClr val="accent2"/>
          </a:solidFill>
        </p:grpSpPr>
        <p:sp>
          <p:nvSpPr>
            <p:cNvPr id="57" name="Rectangle 56"/>
            <p:cNvSpPr/>
            <p:nvPr/>
          </p:nvSpPr>
          <p:spPr bwMode="auto">
            <a:xfrm>
              <a:off x="4389437" y="3954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8" name="Rectangle 57"/>
            <p:cNvSpPr/>
            <p:nvPr/>
          </p:nvSpPr>
          <p:spPr bwMode="auto">
            <a:xfrm>
              <a:off x="5151437" y="3954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9" name="Rectangle 58"/>
            <p:cNvSpPr/>
            <p:nvPr/>
          </p:nvSpPr>
          <p:spPr bwMode="auto">
            <a:xfrm>
              <a:off x="5913437" y="3954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0" name="Rectangle 59"/>
            <p:cNvSpPr/>
            <p:nvPr/>
          </p:nvSpPr>
          <p:spPr bwMode="auto">
            <a:xfrm>
              <a:off x="4389437" y="4335462"/>
              <a:ext cx="3810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1" name="Rectangle 60"/>
            <p:cNvSpPr/>
            <p:nvPr/>
          </p:nvSpPr>
          <p:spPr bwMode="auto">
            <a:xfrm>
              <a:off x="4846637" y="4335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2" name="Rectangle 61"/>
            <p:cNvSpPr/>
            <p:nvPr/>
          </p:nvSpPr>
          <p:spPr bwMode="auto">
            <a:xfrm>
              <a:off x="5608637" y="4335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3" name="Rectangle 62"/>
            <p:cNvSpPr/>
            <p:nvPr/>
          </p:nvSpPr>
          <p:spPr bwMode="auto">
            <a:xfrm>
              <a:off x="6370637" y="4335462"/>
              <a:ext cx="2286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4" name="Rectangle 63"/>
            <p:cNvSpPr/>
            <p:nvPr/>
          </p:nvSpPr>
          <p:spPr bwMode="auto">
            <a:xfrm>
              <a:off x="4389437" y="4716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8" name="Rectangle 67"/>
            <p:cNvSpPr/>
            <p:nvPr/>
          </p:nvSpPr>
          <p:spPr bwMode="auto">
            <a:xfrm>
              <a:off x="5151437" y="4716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1" name="Rectangle 70"/>
            <p:cNvSpPr/>
            <p:nvPr/>
          </p:nvSpPr>
          <p:spPr bwMode="auto">
            <a:xfrm>
              <a:off x="5913437" y="4716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2" name="Rectangle 71"/>
            <p:cNvSpPr/>
            <p:nvPr/>
          </p:nvSpPr>
          <p:spPr bwMode="auto">
            <a:xfrm>
              <a:off x="4313237" y="3725862"/>
              <a:ext cx="2362200" cy="1524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grpSp>
        <p:nvGrpSpPr>
          <p:cNvPr id="18" name="Group 17"/>
          <p:cNvGrpSpPr/>
          <p:nvPr/>
        </p:nvGrpSpPr>
        <p:grpSpPr>
          <a:xfrm>
            <a:off x="8874330" y="2408167"/>
            <a:ext cx="604127" cy="406177"/>
            <a:chOff x="10891602" y="1335641"/>
            <a:chExt cx="522987" cy="351624"/>
          </a:xfrm>
        </p:grpSpPr>
        <p:sp>
          <p:nvSpPr>
            <p:cNvPr id="79" name="Rectangle 78"/>
            <p:cNvSpPr/>
            <p:nvPr/>
          </p:nvSpPr>
          <p:spPr bwMode="auto">
            <a:xfrm>
              <a:off x="10891602" y="1428544"/>
              <a:ext cx="521304" cy="14544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6" name="Oval 15"/>
            <p:cNvSpPr/>
            <p:nvPr/>
          </p:nvSpPr>
          <p:spPr bwMode="auto">
            <a:xfrm>
              <a:off x="10901124" y="1339771"/>
              <a:ext cx="511781" cy="184579"/>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4" name="Freeform 35"/>
            <p:cNvSpPr>
              <a:spLocks noEditPoints="1"/>
            </p:cNvSpPr>
            <p:nvPr/>
          </p:nvSpPr>
          <p:spPr bwMode="auto">
            <a:xfrm>
              <a:off x="10892218" y="1335641"/>
              <a:ext cx="522371" cy="351624"/>
            </a:xfrm>
            <a:custGeom>
              <a:avLst/>
              <a:gdLst>
                <a:gd name="T0" fmla="*/ 153 w 153"/>
                <a:gd name="T1" fmla="*/ 41 h 103"/>
                <a:gd name="T2" fmla="*/ 153 w 153"/>
                <a:gd name="T3" fmla="*/ 74 h 103"/>
                <a:gd name="T4" fmla="*/ 76 w 153"/>
                <a:gd name="T5" fmla="*/ 103 h 103"/>
                <a:gd name="T6" fmla="*/ 0 w 153"/>
                <a:gd name="T7" fmla="*/ 74 h 103"/>
                <a:gd name="T8" fmla="*/ 0 w 153"/>
                <a:gd name="T9" fmla="*/ 41 h 103"/>
                <a:gd name="T10" fmla="*/ 76 w 153"/>
                <a:gd name="T11" fmla="*/ 62 h 103"/>
                <a:gd name="T12" fmla="*/ 153 w 153"/>
                <a:gd name="T13" fmla="*/ 41 h 103"/>
                <a:gd name="T14" fmla="*/ 153 w 153"/>
                <a:gd name="T15" fmla="*/ 29 h 103"/>
                <a:gd name="T16" fmla="*/ 76 w 153"/>
                <a:gd name="T17" fmla="*/ 58 h 103"/>
                <a:gd name="T18" fmla="*/ 0 w 153"/>
                <a:gd name="T19" fmla="*/ 29 h 103"/>
                <a:gd name="T20" fmla="*/ 76 w 153"/>
                <a:gd name="T21" fmla="*/ 0 h 103"/>
                <a:gd name="T22" fmla="*/ 153 w 153"/>
                <a:gd name="T23" fmla="*/ 29 h 103"/>
                <a:gd name="T24" fmla="*/ 41 w 153"/>
                <a:gd name="T25" fmla="*/ 27 h 103"/>
                <a:gd name="T26" fmla="*/ 37 w 153"/>
                <a:gd name="T27" fmla="*/ 30 h 103"/>
                <a:gd name="T28" fmla="*/ 63 w 153"/>
                <a:gd name="T29" fmla="*/ 26 h 103"/>
                <a:gd name="T30" fmla="*/ 55 w 153"/>
                <a:gd name="T31" fmla="*/ 15 h 103"/>
                <a:gd name="T32" fmla="*/ 51 w 153"/>
                <a:gd name="T33" fmla="*/ 18 h 103"/>
                <a:gd name="T34" fmla="*/ 22 w 153"/>
                <a:gd name="T35" fmla="*/ 12 h 103"/>
                <a:gd name="T36" fmla="*/ 12 w 153"/>
                <a:gd name="T37" fmla="*/ 21 h 103"/>
                <a:gd name="T38" fmla="*/ 41 w 153"/>
                <a:gd name="T39" fmla="*/ 27 h 103"/>
                <a:gd name="T40" fmla="*/ 79 w 153"/>
                <a:gd name="T41" fmla="*/ 36 h 103"/>
                <a:gd name="T42" fmla="*/ 68 w 153"/>
                <a:gd name="T43" fmla="*/ 31 h 103"/>
                <a:gd name="T44" fmla="*/ 55 w 153"/>
                <a:gd name="T45" fmla="*/ 44 h 103"/>
                <a:gd name="T46" fmla="*/ 51 w 153"/>
                <a:gd name="T47" fmla="*/ 42 h 103"/>
                <a:gd name="T48" fmla="*/ 52 w 153"/>
                <a:gd name="T49" fmla="*/ 53 h 103"/>
                <a:gd name="T50" fmla="*/ 69 w 153"/>
                <a:gd name="T51" fmla="*/ 50 h 103"/>
                <a:gd name="T52" fmla="*/ 65 w 153"/>
                <a:gd name="T53" fmla="*/ 48 h 103"/>
                <a:gd name="T54" fmla="*/ 79 w 153"/>
                <a:gd name="T55" fmla="*/ 36 h 103"/>
                <a:gd name="T56" fmla="*/ 89 w 153"/>
                <a:gd name="T57" fmla="*/ 24 h 103"/>
                <a:gd name="T58" fmla="*/ 100 w 153"/>
                <a:gd name="T59" fmla="*/ 14 h 103"/>
                <a:gd name="T60" fmla="*/ 104 w 153"/>
                <a:gd name="T61" fmla="*/ 15 h 103"/>
                <a:gd name="T62" fmla="*/ 102 w 153"/>
                <a:gd name="T63" fmla="*/ 4 h 103"/>
                <a:gd name="T64" fmla="*/ 85 w 153"/>
                <a:gd name="T65" fmla="*/ 9 h 103"/>
                <a:gd name="T66" fmla="*/ 89 w 153"/>
                <a:gd name="T67" fmla="*/ 10 h 103"/>
                <a:gd name="T68" fmla="*/ 78 w 153"/>
                <a:gd name="T69" fmla="*/ 21 h 103"/>
                <a:gd name="T70" fmla="*/ 89 w 153"/>
                <a:gd name="T71" fmla="*/ 24 h 103"/>
                <a:gd name="T72" fmla="*/ 142 w 153"/>
                <a:gd name="T73" fmla="*/ 36 h 103"/>
                <a:gd name="T74" fmla="*/ 114 w 153"/>
                <a:gd name="T75" fmla="*/ 29 h 103"/>
                <a:gd name="T76" fmla="*/ 118 w 153"/>
                <a:gd name="T77" fmla="*/ 26 h 103"/>
                <a:gd name="T78" fmla="*/ 92 w 153"/>
                <a:gd name="T79" fmla="*/ 31 h 103"/>
                <a:gd name="T80" fmla="*/ 100 w 153"/>
                <a:gd name="T81" fmla="*/ 42 h 103"/>
                <a:gd name="T82" fmla="*/ 104 w 153"/>
                <a:gd name="T83" fmla="*/ 38 h 103"/>
                <a:gd name="T84" fmla="*/ 129 w 153"/>
                <a:gd name="T85" fmla="*/ 44 h 103"/>
                <a:gd name="T86" fmla="*/ 142 w 153"/>
                <a:gd name="T87"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03">
                  <a:moveTo>
                    <a:pt x="153" y="41"/>
                  </a:moveTo>
                  <a:cubicBezTo>
                    <a:pt x="153" y="74"/>
                    <a:pt x="153" y="74"/>
                    <a:pt x="153" y="74"/>
                  </a:cubicBezTo>
                  <a:cubicBezTo>
                    <a:pt x="153" y="90"/>
                    <a:pt x="119" y="103"/>
                    <a:pt x="76" y="103"/>
                  </a:cubicBezTo>
                  <a:cubicBezTo>
                    <a:pt x="34" y="103"/>
                    <a:pt x="0" y="90"/>
                    <a:pt x="0" y="74"/>
                  </a:cubicBezTo>
                  <a:cubicBezTo>
                    <a:pt x="0" y="41"/>
                    <a:pt x="0" y="41"/>
                    <a:pt x="0" y="41"/>
                  </a:cubicBezTo>
                  <a:cubicBezTo>
                    <a:pt x="12" y="55"/>
                    <a:pt x="45" y="62"/>
                    <a:pt x="76" y="62"/>
                  </a:cubicBezTo>
                  <a:cubicBezTo>
                    <a:pt x="108" y="62"/>
                    <a:pt x="141" y="55"/>
                    <a:pt x="153" y="41"/>
                  </a:cubicBezTo>
                  <a:close/>
                  <a:moveTo>
                    <a:pt x="153" y="29"/>
                  </a:moveTo>
                  <a:cubicBezTo>
                    <a:pt x="153" y="45"/>
                    <a:pt x="119" y="58"/>
                    <a:pt x="76" y="58"/>
                  </a:cubicBezTo>
                  <a:cubicBezTo>
                    <a:pt x="34" y="58"/>
                    <a:pt x="0" y="45"/>
                    <a:pt x="0" y="29"/>
                  </a:cubicBezTo>
                  <a:cubicBezTo>
                    <a:pt x="0" y="13"/>
                    <a:pt x="34" y="0"/>
                    <a:pt x="76" y="0"/>
                  </a:cubicBezTo>
                  <a:cubicBezTo>
                    <a:pt x="119" y="0"/>
                    <a:pt x="153" y="13"/>
                    <a:pt x="153" y="29"/>
                  </a:cubicBezTo>
                  <a:close/>
                  <a:moveTo>
                    <a:pt x="41" y="27"/>
                  </a:moveTo>
                  <a:cubicBezTo>
                    <a:pt x="37" y="30"/>
                    <a:pt x="37" y="30"/>
                    <a:pt x="37" y="30"/>
                  </a:cubicBezTo>
                  <a:cubicBezTo>
                    <a:pt x="63" y="26"/>
                    <a:pt x="63" y="26"/>
                    <a:pt x="63" y="26"/>
                  </a:cubicBezTo>
                  <a:cubicBezTo>
                    <a:pt x="55" y="15"/>
                    <a:pt x="55" y="15"/>
                    <a:pt x="55" y="15"/>
                  </a:cubicBezTo>
                  <a:cubicBezTo>
                    <a:pt x="51" y="18"/>
                    <a:pt x="51" y="18"/>
                    <a:pt x="51" y="18"/>
                  </a:cubicBezTo>
                  <a:cubicBezTo>
                    <a:pt x="22" y="12"/>
                    <a:pt x="22" y="12"/>
                    <a:pt x="22" y="12"/>
                  </a:cubicBezTo>
                  <a:cubicBezTo>
                    <a:pt x="12" y="21"/>
                    <a:pt x="12" y="21"/>
                    <a:pt x="12" y="21"/>
                  </a:cubicBezTo>
                  <a:lnTo>
                    <a:pt x="41" y="27"/>
                  </a:lnTo>
                  <a:close/>
                  <a:moveTo>
                    <a:pt x="79" y="36"/>
                  </a:moveTo>
                  <a:cubicBezTo>
                    <a:pt x="68" y="31"/>
                    <a:pt x="68" y="31"/>
                    <a:pt x="68" y="31"/>
                  </a:cubicBezTo>
                  <a:cubicBezTo>
                    <a:pt x="55" y="44"/>
                    <a:pt x="55" y="44"/>
                    <a:pt x="55" y="44"/>
                  </a:cubicBezTo>
                  <a:cubicBezTo>
                    <a:pt x="51" y="42"/>
                    <a:pt x="51" y="42"/>
                    <a:pt x="51" y="42"/>
                  </a:cubicBezTo>
                  <a:cubicBezTo>
                    <a:pt x="52" y="53"/>
                    <a:pt x="52" y="53"/>
                    <a:pt x="52" y="53"/>
                  </a:cubicBezTo>
                  <a:cubicBezTo>
                    <a:pt x="69" y="50"/>
                    <a:pt x="69" y="50"/>
                    <a:pt x="69" y="50"/>
                  </a:cubicBezTo>
                  <a:cubicBezTo>
                    <a:pt x="65" y="48"/>
                    <a:pt x="65" y="48"/>
                    <a:pt x="65" y="48"/>
                  </a:cubicBezTo>
                  <a:lnTo>
                    <a:pt x="79" y="36"/>
                  </a:lnTo>
                  <a:close/>
                  <a:moveTo>
                    <a:pt x="89" y="24"/>
                  </a:moveTo>
                  <a:cubicBezTo>
                    <a:pt x="100" y="14"/>
                    <a:pt x="100" y="14"/>
                    <a:pt x="100" y="14"/>
                  </a:cubicBezTo>
                  <a:cubicBezTo>
                    <a:pt x="104" y="15"/>
                    <a:pt x="104" y="15"/>
                    <a:pt x="104" y="15"/>
                  </a:cubicBezTo>
                  <a:cubicBezTo>
                    <a:pt x="102" y="4"/>
                    <a:pt x="102" y="4"/>
                    <a:pt x="102" y="4"/>
                  </a:cubicBezTo>
                  <a:cubicBezTo>
                    <a:pt x="85" y="9"/>
                    <a:pt x="85" y="9"/>
                    <a:pt x="85" y="9"/>
                  </a:cubicBezTo>
                  <a:cubicBezTo>
                    <a:pt x="89" y="10"/>
                    <a:pt x="89" y="10"/>
                    <a:pt x="89" y="10"/>
                  </a:cubicBezTo>
                  <a:cubicBezTo>
                    <a:pt x="78" y="21"/>
                    <a:pt x="78" y="21"/>
                    <a:pt x="78" y="21"/>
                  </a:cubicBezTo>
                  <a:lnTo>
                    <a:pt x="89" y="24"/>
                  </a:lnTo>
                  <a:close/>
                  <a:moveTo>
                    <a:pt x="142" y="36"/>
                  </a:moveTo>
                  <a:cubicBezTo>
                    <a:pt x="114" y="29"/>
                    <a:pt x="114" y="29"/>
                    <a:pt x="114" y="29"/>
                  </a:cubicBezTo>
                  <a:cubicBezTo>
                    <a:pt x="118" y="26"/>
                    <a:pt x="118" y="26"/>
                    <a:pt x="118" y="26"/>
                  </a:cubicBezTo>
                  <a:cubicBezTo>
                    <a:pt x="92" y="31"/>
                    <a:pt x="92" y="31"/>
                    <a:pt x="92" y="31"/>
                  </a:cubicBezTo>
                  <a:cubicBezTo>
                    <a:pt x="100" y="42"/>
                    <a:pt x="100" y="42"/>
                    <a:pt x="100" y="42"/>
                  </a:cubicBezTo>
                  <a:cubicBezTo>
                    <a:pt x="104" y="38"/>
                    <a:pt x="104" y="38"/>
                    <a:pt x="104" y="38"/>
                  </a:cubicBezTo>
                  <a:cubicBezTo>
                    <a:pt x="129" y="44"/>
                    <a:pt x="129" y="44"/>
                    <a:pt x="129" y="44"/>
                  </a:cubicBezTo>
                  <a:lnTo>
                    <a:pt x="142" y="3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70" name="Rectangle 69"/>
          <p:cNvSpPr/>
          <p:nvPr/>
        </p:nvSpPr>
        <p:spPr bwMode="auto">
          <a:xfrm>
            <a:off x="8473974" y="2400300"/>
            <a:ext cx="1318311" cy="4092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noAutofit/>
          </a:bodyPr>
          <a:lstStyle/>
          <a:p>
            <a:pPr defTabSz="932398" fontAlgn="base">
              <a:spcBef>
                <a:spcPct val="0"/>
              </a:spcBef>
              <a:spcAft>
                <a:spcPct val="0"/>
              </a:spcAft>
            </a:pPr>
            <a:r>
              <a:rPr lang="en-US" sz="1200" b="1" dirty="0">
                <a:gradFill>
                  <a:gsLst>
                    <a:gs pos="16814">
                      <a:srgbClr val="FFFFFF"/>
                    </a:gs>
                    <a:gs pos="46000">
                      <a:srgbClr val="FFFFFF"/>
                    </a:gs>
                  </a:gsLst>
                  <a:lin ang="5400000" scaled="0"/>
                </a:gradFill>
              </a:rPr>
              <a:t>AZURE INFRA</a:t>
            </a:r>
          </a:p>
        </p:txBody>
      </p:sp>
      <p:grpSp>
        <p:nvGrpSpPr>
          <p:cNvPr id="21" name="Group 20"/>
          <p:cNvGrpSpPr/>
          <p:nvPr/>
        </p:nvGrpSpPr>
        <p:grpSpPr>
          <a:xfrm>
            <a:off x="8981896" y="2911543"/>
            <a:ext cx="390887" cy="475706"/>
            <a:chOff x="11439383" y="926102"/>
            <a:chExt cx="390887" cy="475706"/>
          </a:xfrm>
        </p:grpSpPr>
        <p:sp>
          <p:nvSpPr>
            <p:cNvPr id="20" name="Rectangle 19"/>
            <p:cNvSpPr/>
            <p:nvPr/>
          </p:nvSpPr>
          <p:spPr bwMode="auto">
            <a:xfrm>
              <a:off x="11552619" y="1163955"/>
              <a:ext cx="228218" cy="200992"/>
            </a:xfrm>
            <a:prstGeom prst="rect">
              <a:avLst/>
            </a:prstGeom>
            <a:solidFill>
              <a:srgbClr val="3C3C3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5" name="Freeform 23"/>
            <p:cNvSpPr>
              <a:spLocks noChangeAspect="1" noEditPoints="1"/>
            </p:cNvSpPr>
            <p:nvPr/>
          </p:nvSpPr>
          <p:spPr bwMode="auto">
            <a:xfrm>
              <a:off x="11439383" y="926102"/>
              <a:ext cx="390887" cy="475706"/>
            </a:xfrm>
            <a:custGeom>
              <a:avLst/>
              <a:gdLst>
                <a:gd name="T0" fmla="*/ 592 w 603"/>
                <a:gd name="T1" fmla="*/ 304 h 734"/>
                <a:gd name="T2" fmla="*/ 540 w 603"/>
                <a:gd name="T3" fmla="*/ 304 h 734"/>
                <a:gd name="T4" fmla="*/ 540 w 603"/>
                <a:gd name="T5" fmla="*/ 217 h 734"/>
                <a:gd name="T6" fmla="*/ 301 w 603"/>
                <a:gd name="T7" fmla="*/ 0 h 734"/>
                <a:gd name="T8" fmla="*/ 63 w 603"/>
                <a:gd name="T9" fmla="*/ 217 h 734"/>
                <a:gd name="T10" fmla="*/ 63 w 603"/>
                <a:gd name="T11" fmla="*/ 304 h 734"/>
                <a:gd name="T12" fmla="*/ 11 w 603"/>
                <a:gd name="T13" fmla="*/ 304 h 734"/>
                <a:gd name="T14" fmla="*/ 0 w 603"/>
                <a:gd name="T15" fmla="*/ 315 h 734"/>
                <a:gd name="T16" fmla="*/ 0 w 603"/>
                <a:gd name="T17" fmla="*/ 723 h 734"/>
                <a:gd name="T18" fmla="*/ 11 w 603"/>
                <a:gd name="T19" fmla="*/ 734 h 734"/>
                <a:gd name="T20" fmla="*/ 592 w 603"/>
                <a:gd name="T21" fmla="*/ 734 h 734"/>
                <a:gd name="T22" fmla="*/ 603 w 603"/>
                <a:gd name="T23" fmla="*/ 723 h 734"/>
                <a:gd name="T24" fmla="*/ 603 w 603"/>
                <a:gd name="T25" fmla="*/ 315 h 734"/>
                <a:gd name="T26" fmla="*/ 592 w 603"/>
                <a:gd name="T27" fmla="*/ 304 h 734"/>
                <a:gd name="T28" fmla="*/ 323 w 603"/>
                <a:gd name="T29" fmla="*/ 494 h 734"/>
                <a:gd name="T30" fmla="*/ 323 w 603"/>
                <a:gd name="T31" fmla="*/ 612 h 734"/>
                <a:gd name="T32" fmla="*/ 307 w 603"/>
                <a:gd name="T33" fmla="*/ 628 h 734"/>
                <a:gd name="T34" fmla="*/ 296 w 603"/>
                <a:gd name="T35" fmla="*/ 628 h 734"/>
                <a:gd name="T36" fmla="*/ 279 w 603"/>
                <a:gd name="T37" fmla="*/ 612 h 734"/>
                <a:gd name="T38" fmla="*/ 279 w 603"/>
                <a:gd name="T39" fmla="*/ 494 h 734"/>
                <a:gd name="T40" fmla="*/ 257 w 603"/>
                <a:gd name="T41" fmla="*/ 455 h 734"/>
                <a:gd name="T42" fmla="*/ 301 w 603"/>
                <a:gd name="T43" fmla="*/ 410 h 734"/>
                <a:gd name="T44" fmla="*/ 346 w 603"/>
                <a:gd name="T45" fmla="*/ 455 h 734"/>
                <a:gd name="T46" fmla="*/ 323 w 603"/>
                <a:gd name="T47" fmla="*/ 494 h 734"/>
                <a:gd name="T48" fmla="*/ 479 w 603"/>
                <a:gd name="T49" fmla="*/ 304 h 734"/>
                <a:gd name="T50" fmla="*/ 124 w 603"/>
                <a:gd name="T51" fmla="*/ 304 h 734"/>
                <a:gd name="T52" fmla="*/ 124 w 603"/>
                <a:gd name="T53" fmla="*/ 217 h 734"/>
                <a:gd name="T54" fmla="*/ 301 w 603"/>
                <a:gd name="T55" fmla="*/ 61 h 734"/>
                <a:gd name="T56" fmla="*/ 479 w 603"/>
                <a:gd name="T57" fmla="*/ 217 h 734"/>
                <a:gd name="T58" fmla="*/ 479 w 603"/>
                <a:gd name="T59" fmla="*/ 30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3" h="734">
                  <a:moveTo>
                    <a:pt x="592" y="304"/>
                  </a:moveTo>
                  <a:cubicBezTo>
                    <a:pt x="540" y="304"/>
                    <a:pt x="540" y="304"/>
                    <a:pt x="540" y="304"/>
                  </a:cubicBezTo>
                  <a:cubicBezTo>
                    <a:pt x="540" y="217"/>
                    <a:pt x="540" y="217"/>
                    <a:pt x="540" y="217"/>
                  </a:cubicBezTo>
                  <a:cubicBezTo>
                    <a:pt x="540" y="97"/>
                    <a:pt x="433" y="0"/>
                    <a:pt x="301" y="0"/>
                  </a:cubicBezTo>
                  <a:cubicBezTo>
                    <a:pt x="170" y="0"/>
                    <a:pt x="63" y="97"/>
                    <a:pt x="63" y="217"/>
                  </a:cubicBezTo>
                  <a:cubicBezTo>
                    <a:pt x="63" y="304"/>
                    <a:pt x="63" y="304"/>
                    <a:pt x="63" y="304"/>
                  </a:cubicBezTo>
                  <a:cubicBezTo>
                    <a:pt x="11" y="304"/>
                    <a:pt x="11" y="304"/>
                    <a:pt x="11" y="304"/>
                  </a:cubicBezTo>
                  <a:cubicBezTo>
                    <a:pt x="5" y="304"/>
                    <a:pt x="0" y="309"/>
                    <a:pt x="0" y="315"/>
                  </a:cubicBezTo>
                  <a:cubicBezTo>
                    <a:pt x="0" y="723"/>
                    <a:pt x="0" y="723"/>
                    <a:pt x="0" y="723"/>
                  </a:cubicBezTo>
                  <a:cubicBezTo>
                    <a:pt x="0" y="729"/>
                    <a:pt x="5" y="734"/>
                    <a:pt x="11" y="734"/>
                  </a:cubicBezTo>
                  <a:cubicBezTo>
                    <a:pt x="592" y="734"/>
                    <a:pt x="592" y="734"/>
                    <a:pt x="592" y="734"/>
                  </a:cubicBezTo>
                  <a:cubicBezTo>
                    <a:pt x="598" y="734"/>
                    <a:pt x="603" y="729"/>
                    <a:pt x="603" y="723"/>
                  </a:cubicBezTo>
                  <a:cubicBezTo>
                    <a:pt x="603" y="315"/>
                    <a:pt x="603" y="315"/>
                    <a:pt x="603" y="315"/>
                  </a:cubicBezTo>
                  <a:cubicBezTo>
                    <a:pt x="603" y="309"/>
                    <a:pt x="598" y="304"/>
                    <a:pt x="592" y="304"/>
                  </a:cubicBezTo>
                  <a:close/>
                  <a:moveTo>
                    <a:pt x="323" y="494"/>
                  </a:moveTo>
                  <a:cubicBezTo>
                    <a:pt x="323" y="612"/>
                    <a:pt x="323" y="612"/>
                    <a:pt x="323" y="612"/>
                  </a:cubicBezTo>
                  <a:cubicBezTo>
                    <a:pt x="323" y="621"/>
                    <a:pt x="316" y="628"/>
                    <a:pt x="307" y="628"/>
                  </a:cubicBezTo>
                  <a:cubicBezTo>
                    <a:pt x="296" y="628"/>
                    <a:pt x="296" y="628"/>
                    <a:pt x="296" y="628"/>
                  </a:cubicBezTo>
                  <a:cubicBezTo>
                    <a:pt x="287" y="628"/>
                    <a:pt x="279" y="621"/>
                    <a:pt x="279" y="612"/>
                  </a:cubicBezTo>
                  <a:cubicBezTo>
                    <a:pt x="279" y="494"/>
                    <a:pt x="279" y="494"/>
                    <a:pt x="279" y="494"/>
                  </a:cubicBezTo>
                  <a:cubicBezTo>
                    <a:pt x="266" y="486"/>
                    <a:pt x="257" y="471"/>
                    <a:pt x="257" y="455"/>
                  </a:cubicBezTo>
                  <a:cubicBezTo>
                    <a:pt x="257" y="430"/>
                    <a:pt x="277" y="410"/>
                    <a:pt x="301" y="410"/>
                  </a:cubicBezTo>
                  <a:cubicBezTo>
                    <a:pt x="326" y="410"/>
                    <a:pt x="346" y="430"/>
                    <a:pt x="346" y="455"/>
                  </a:cubicBezTo>
                  <a:cubicBezTo>
                    <a:pt x="346" y="471"/>
                    <a:pt x="337" y="486"/>
                    <a:pt x="323" y="494"/>
                  </a:cubicBezTo>
                  <a:close/>
                  <a:moveTo>
                    <a:pt x="479" y="304"/>
                  </a:moveTo>
                  <a:cubicBezTo>
                    <a:pt x="124" y="304"/>
                    <a:pt x="124" y="304"/>
                    <a:pt x="124" y="304"/>
                  </a:cubicBezTo>
                  <a:cubicBezTo>
                    <a:pt x="124" y="217"/>
                    <a:pt x="124" y="217"/>
                    <a:pt x="124" y="217"/>
                  </a:cubicBezTo>
                  <a:cubicBezTo>
                    <a:pt x="124" y="131"/>
                    <a:pt x="204" y="61"/>
                    <a:pt x="301" y="61"/>
                  </a:cubicBezTo>
                  <a:cubicBezTo>
                    <a:pt x="399" y="61"/>
                    <a:pt x="479" y="131"/>
                    <a:pt x="479" y="217"/>
                  </a:cubicBezTo>
                  <a:lnTo>
                    <a:pt x="479" y="304"/>
                  </a:lnTo>
                  <a:close/>
                </a:path>
              </a:pathLst>
            </a:custGeom>
            <a:solidFill>
              <a:srgbClr val="FFB900"/>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40900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fade">
                                      <p:cBhvr>
                                        <p:cTn id="13" dur="500"/>
                                        <p:tgtEl>
                                          <p:spTgt spid="18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2"/>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6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 presetClass="exit" presetSubtype="0" fill="hold" nodeType="withEffect">
                                  <p:stCondLst>
                                    <p:cond delay="0"/>
                                  </p:stCondLst>
                                  <p:childTnLst>
                                    <p:set>
                                      <p:cBhvr>
                                        <p:cTn id="37" dur="1" fill="hold">
                                          <p:stCondLst>
                                            <p:cond delay="0"/>
                                          </p:stCondLst>
                                        </p:cTn>
                                        <p:tgtEl>
                                          <p:spTgt spid="5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1" presetClass="exit"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86"/>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181"/>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fade">
                                      <p:cBhvr>
                                        <p:cTn id="52" dur="500"/>
                                        <p:tgtEl>
                                          <p:spTgt spid="176"/>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2" grpId="0"/>
      <p:bldP spid="66" grpId="0"/>
      <p:bldP spid="66" grpId="1"/>
      <p:bldP spid="181" grpId="0"/>
      <p:bldP spid="182" grpId="0"/>
      <p:bldP spid="183" grpId="0" animBg="1"/>
      <p:bldP spid="67" grpId="0"/>
      <p:bldP spid="69" grpId="0"/>
      <p:bldP spid="185" grpId="0"/>
      <p:bldP spid="187" grpId="0"/>
      <p:bldP spid="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prstClr val="black"/>
              <a:schemeClr val="accent1">
                <a:tint val="45000"/>
                <a:satMod val="400000"/>
              </a:schemeClr>
            </a:duotone>
          </a:blip>
          <a:srcRect b="31385"/>
          <a:stretch/>
        </p:blipFill>
        <p:spPr>
          <a:xfrm>
            <a:off x="6818513" y="2719598"/>
            <a:ext cx="4065865" cy="3212436"/>
          </a:xfrm>
          <a:prstGeom prst="rect">
            <a:avLst/>
          </a:prstGeom>
        </p:spPr>
      </p:pic>
      <p:sp>
        <p:nvSpPr>
          <p:cNvPr id="69" name="TextBox 68"/>
          <p:cNvSpPr txBox="1"/>
          <p:nvPr/>
        </p:nvSpPr>
        <p:spPr>
          <a:xfrm>
            <a:off x="5629728" y="3681612"/>
            <a:ext cx="2378250" cy="627864"/>
          </a:xfrm>
          <a:prstGeom prst="rect">
            <a:avLst/>
          </a:prstGeom>
          <a:solidFill>
            <a:schemeClr val="bg1"/>
          </a:solidFill>
        </p:spPr>
        <p:txBody>
          <a:bodyPr wrap="square" lIns="146304" tIns="91440" rIns="146304" bIns="91440" rtlCol="0">
            <a:spAutoFit/>
          </a:bodyPr>
          <a:lstStyle/>
          <a:p>
            <a:pPr algn="r" defTabSz="914309">
              <a:lnSpc>
                <a:spcPct val="90000"/>
              </a:lnSpc>
              <a:spcAft>
                <a:spcPts val="600"/>
              </a:spcAft>
              <a:defRPr/>
            </a:pPr>
            <a:r>
              <a:rPr lang="en-US" sz="1600" b="1" kern="0" dirty="0">
                <a:gradFill>
                  <a:gsLst>
                    <a:gs pos="16814">
                      <a:schemeClr val="tx1"/>
                    </a:gs>
                    <a:gs pos="100000">
                      <a:schemeClr val="tx1"/>
                    </a:gs>
                  </a:gsLst>
                  <a:lin ang="5400000" scaled="0"/>
                </a:gradFill>
              </a:rPr>
              <a:t>131.3.3.3</a:t>
            </a:r>
            <a:br>
              <a:rPr lang="en-US" sz="1600" b="1" kern="0" dirty="0">
                <a:gradFill>
                  <a:gsLst>
                    <a:gs pos="16814">
                      <a:schemeClr val="tx1"/>
                    </a:gs>
                    <a:gs pos="100000">
                      <a:schemeClr val="tx1"/>
                    </a:gs>
                  </a:gsLst>
                  <a:lin ang="5400000" scaled="0"/>
                </a:gradFill>
              </a:rPr>
            </a:br>
            <a:r>
              <a:rPr lang="en-US" sz="1600" b="1" kern="0" dirty="0">
                <a:gradFill>
                  <a:gsLst>
                    <a:gs pos="16814">
                      <a:schemeClr val="tx1"/>
                    </a:gs>
                    <a:gs pos="100000">
                      <a:schemeClr val="tx1"/>
                    </a:gs>
                  </a:gsLst>
                  <a:lin ang="5400000" scaled="0"/>
                </a:gradFill>
              </a:rPr>
              <a:t>(INSTANCE-LEVEL IP)</a:t>
            </a:r>
          </a:p>
        </p:txBody>
      </p:sp>
      <p:sp>
        <p:nvSpPr>
          <p:cNvPr id="73" name="TextBox 76"/>
          <p:cNvSpPr txBox="1"/>
          <p:nvPr/>
        </p:nvSpPr>
        <p:spPr>
          <a:xfrm>
            <a:off x="9735822" y="3681612"/>
            <a:ext cx="2387848" cy="627864"/>
          </a:xfrm>
          <a:prstGeom prst="rect">
            <a:avLst/>
          </a:prstGeom>
          <a:solidFill>
            <a:schemeClr val="bg1"/>
          </a:solidFill>
        </p:spPr>
        <p:txBody>
          <a:bodyPr wrap="square" lIns="146304" tIns="91440" rIns="146304" bIns="91440" rtlCol="0">
            <a:spAutoFit/>
          </a:bodyPr>
          <a:lstStyle/>
          <a:p>
            <a:pPr defTabSz="914309">
              <a:lnSpc>
                <a:spcPct val="90000"/>
              </a:lnSpc>
              <a:spcAft>
                <a:spcPts val="600"/>
              </a:spcAft>
              <a:defRPr/>
            </a:pPr>
            <a:r>
              <a:rPr lang="en-US" sz="1600" b="1" kern="0" dirty="0">
                <a:gradFill>
                  <a:gsLst>
                    <a:gs pos="16814">
                      <a:schemeClr val="tx1"/>
                    </a:gs>
                    <a:gs pos="100000">
                      <a:schemeClr val="tx1"/>
                    </a:gs>
                  </a:gsLst>
                  <a:lin ang="5400000" scaled="0"/>
                </a:gradFill>
              </a:rPr>
              <a:t>131.3.4.4</a:t>
            </a:r>
            <a:br>
              <a:rPr lang="en-US" sz="1600" b="1" kern="0" dirty="0">
                <a:gradFill>
                  <a:gsLst>
                    <a:gs pos="16814">
                      <a:schemeClr val="tx1"/>
                    </a:gs>
                    <a:gs pos="100000">
                      <a:schemeClr val="tx1"/>
                    </a:gs>
                  </a:gsLst>
                  <a:lin ang="5400000" scaled="0"/>
                </a:gradFill>
              </a:rPr>
            </a:br>
            <a:r>
              <a:rPr lang="en-US" sz="1600" b="1" kern="0" dirty="0">
                <a:gradFill>
                  <a:gsLst>
                    <a:gs pos="16814">
                      <a:schemeClr val="tx1"/>
                    </a:gs>
                    <a:gs pos="100000">
                      <a:schemeClr val="tx1"/>
                    </a:gs>
                  </a:gsLst>
                  <a:lin ang="5400000" scaled="0"/>
                </a:gradFill>
              </a:rPr>
              <a:t>(INSTANCE-LEVEL IP)</a:t>
            </a:r>
          </a:p>
        </p:txBody>
      </p:sp>
      <p:sp>
        <p:nvSpPr>
          <p:cNvPr id="4" name="Title 3"/>
          <p:cNvSpPr>
            <a:spLocks noGrp="1"/>
          </p:cNvSpPr>
          <p:nvPr>
            <p:ph type="title"/>
          </p:nvPr>
        </p:nvSpPr>
        <p:spPr/>
        <p:txBody>
          <a:bodyPr/>
          <a:lstStyle/>
          <a:p>
            <a:r>
              <a:rPr lang="en-US" dirty="0"/>
              <a:t>Internet IP addresses and load balancing</a:t>
            </a:r>
          </a:p>
        </p:txBody>
      </p:sp>
      <p:sp>
        <p:nvSpPr>
          <p:cNvPr id="6" name="Content Placeholder 5"/>
          <p:cNvSpPr>
            <a:spLocks noGrp="1"/>
          </p:cNvSpPr>
          <p:nvPr>
            <p:ph type="body" sz="quarter" idx="10"/>
          </p:nvPr>
        </p:nvSpPr>
        <p:spPr>
          <a:xfrm>
            <a:off x="274638" y="1212850"/>
            <a:ext cx="6400800" cy="5770811"/>
          </a:xfrm>
        </p:spPr>
        <p:txBody>
          <a:bodyPr/>
          <a:lstStyle/>
          <a:p>
            <a:pPr>
              <a:spcBef>
                <a:spcPts val="1000"/>
              </a:spcBef>
            </a:pPr>
            <a:r>
              <a:rPr lang="en-US" sz="3600" dirty="0"/>
              <a:t>Public IP addresses in Azure</a:t>
            </a:r>
          </a:p>
          <a:p>
            <a:pPr lvl="1">
              <a:spcBef>
                <a:spcPts val="1000"/>
              </a:spcBef>
            </a:pPr>
            <a:r>
              <a:rPr lang="en-US" dirty="0"/>
              <a:t>Can be used for instance (VM) level access or </a:t>
            </a:r>
            <a:br>
              <a:rPr lang="en-US" dirty="0"/>
            </a:br>
            <a:r>
              <a:rPr lang="en-US" dirty="0"/>
              <a:t>load balancing</a:t>
            </a:r>
          </a:p>
          <a:p>
            <a:pPr>
              <a:spcBef>
                <a:spcPts val="1000"/>
              </a:spcBef>
            </a:pPr>
            <a:r>
              <a:rPr lang="en-US" sz="3600" dirty="0"/>
              <a:t>Instance-level IP</a:t>
            </a:r>
          </a:p>
          <a:p>
            <a:pPr lvl="1">
              <a:spcBef>
                <a:spcPts val="1000"/>
              </a:spcBef>
            </a:pPr>
            <a:r>
              <a:rPr lang="en-US" dirty="0"/>
              <a:t>Internet IP assigned exclusively to single VM</a:t>
            </a:r>
          </a:p>
          <a:p>
            <a:pPr lvl="1">
              <a:spcBef>
                <a:spcPts val="1000"/>
              </a:spcBef>
            </a:pPr>
            <a:r>
              <a:rPr lang="en-US" dirty="0"/>
              <a:t>Entire port range accessible by default</a:t>
            </a:r>
          </a:p>
          <a:p>
            <a:pPr lvl="1">
              <a:spcBef>
                <a:spcPts val="1000"/>
              </a:spcBef>
            </a:pPr>
            <a:r>
              <a:rPr lang="en-US" dirty="0"/>
              <a:t>Primarily for targeting a specific VM</a:t>
            </a:r>
          </a:p>
          <a:p>
            <a:pPr>
              <a:spcBef>
                <a:spcPts val="1000"/>
              </a:spcBef>
            </a:pPr>
            <a:r>
              <a:rPr lang="en-US" sz="3600" dirty="0"/>
              <a:t>Load balanced IP (VIP)</a:t>
            </a:r>
          </a:p>
          <a:p>
            <a:pPr lvl="1">
              <a:spcBef>
                <a:spcPts val="1000"/>
              </a:spcBef>
            </a:pPr>
            <a:r>
              <a:rPr lang="en-US" dirty="0"/>
              <a:t>Internet IP load balanced among one or </a:t>
            </a:r>
            <a:br>
              <a:rPr lang="en-US" dirty="0"/>
            </a:br>
            <a:r>
              <a:rPr lang="en-US" dirty="0"/>
              <a:t>more VM instances</a:t>
            </a:r>
          </a:p>
          <a:p>
            <a:pPr lvl="1">
              <a:spcBef>
                <a:spcPts val="1000"/>
              </a:spcBef>
            </a:pPr>
            <a:r>
              <a:rPr lang="en-US" dirty="0"/>
              <a:t>Allows port redirection</a:t>
            </a:r>
          </a:p>
          <a:p>
            <a:pPr lvl="1">
              <a:spcBef>
                <a:spcPts val="1000"/>
              </a:spcBef>
            </a:pPr>
            <a:r>
              <a:rPr lang="en-US" dirty="0"/>
              <a:t>Primarily for load balanced, highly available, </a:t>
            </a:r>
            <a:br>
              <a:rPr lang="en-US" dirty="0"/>
            </a:br>
            <a:r>
              <a:rPr lang="en-US" dirty="0"/>
              <a:t>or auto-scale scenarios</a:t>
            </a:r>
          </a:p>
        </p:txBody>
      </p:sp>
      <p:cxnSp>
        <p:nvCxnSpPr>
          <p:cNvPr id="7" name="Straight Connector 6"/>
          <p:cNvCxnSpPr/>
          <p:nvPr/>
        </p:nvCxnSpPr>
        <p:spPr>
          <a:xfrm flipH="1" flipV="1">
            <a:off x="8835582" y="2077161"/>
            <a:ext cx="15334" cy="1190013"/>
          </a:xfrm>
          <a:prstGeom prst="line">
            <a:avLst/>
          </a:prstGeom>
          <a:noFill/>
          <a:ln w="28575" cap="rnd" cmpd="sng" algn="ctr">
            <a:solidFill>
              <a:schemeClr val="tx1">
                <a:lumMod val="60000"/>
                <a:lumOff val="40000"/>
              </a:schemeClr>
            </a:solidFill>
            <a:prstDash val="sysDot"/>
            <a:headEnd type="none"/>
            <a:tailEnd type="none"/>
          </a:ln>
          <a:effectLst/>
        </p:spPr>
      </p:cxnSp>
      <p:sp>
        <p:nvSpPr>
          <p:cNvPr id="8" name="Rectangle 7"/>
          <p:cNvSpPr>
            <a:spLocks noChangeArrowheads="1"/>
          </p:cNvSpPr>
          <p:nvPr/>
        </p:nvSpPr>
        <p:spPr bwMode="auto">
          <a:xfrm>
            <a:off x="10309487" y="5247797"/>
            <a:ext cx="249476" cy="2006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9" name="Freeform 18"/>
          <p:cNvSpPr>
            <a:spLocks/>
          </p:cNvSpPr>
          <p:nvPr/>
        </p:nvSpPr>
        <p:spPr bwMode="auto">
          <a:xfrm>
            <a:off x="8528212" y="4877122"/>
            <a:ext cx="2346928" cy="688370"/>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Lst>
            <a:ahLst/>
            <a:cxnLst>
              <a:cxn ang="0">
                <a:pos x="T0" y="T1"/>
              </a:cxn>
              <a:cxn ang="0">
                <a:pos x="T2" y="T3"/>
              </a:cxn>
              <a:cxn ang="0">
                <a:pos x="T4" y="T5"/>
              </a:cxn>
              <a:cxn ang="0">
                <a:pos x="T6" y="T7"/>
              </a:cxn>
              <a:cxn ang="0">
                <a:pos x="T8" y="T9"/>
              </a:cxn>
            </a:cxnLst>
            <a:rect l="0" t="0" r="r" b="b"/>
            <a:pathLst>
              <a:path w="1014" h="296">
                <a:moveTo>
                  <a:pt x="0" y="296"/>
                </a:moveTo>
                <a:cubicBezTo>
                  <a:pt x="0" y="296"/>
                  <a:pt x="0" y="296"/>
                  <a:pt x="0" y="296"/>
                </a:cubicBezTo>
                <a:cubicBezTo>
                  <a:pt x="1014" y="296"/>
                  <a:pt x="1014" y="296"/>
                  <a:pt x="1014" y="296"/>
                </a:cubicBezTo>
                <a:cubicBezTo>
                  <a:pt x="1014" y="238"/>
                  <a:pt x="1014" y="238"/>
                  <a:pt x="1014" y="238"/>
                </a:cubicBezTo>
                <a:cubicBezTo>
                  <a:pt x="714" y="0"/>
                  <a:pt x="277" y="19"/>
                  <a:pt x="0" y="296"/>
                </a:cubicBezTo>
                <a:close/>
              </a:path>
            </a:pathLst>
          </a:custGeom>
          <a:solidFill>
            <a:srgbClr val="7FBA00"/>
          </a:solidFill>
          <a:ln>
            <a:noFill/>
          </a:ln>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0" name="Freeform 29"/>
          <p:cNvSpPr>
            <a:spLocks/>
          </p:cNvSpPr>
          <p:nvPr/>
        </p:nvSpPr>
        <p:spPr bwMode="auto">
          <a:xfrm>
            <a:off x="6786098" y="4984603"/>
            <a:ext cx="2524157" cy="580889"/>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1" name="Freeform 29"/>
          <p:cNvSpPr>
            <a:spLocks/>
          </p:cNvSpPr>
          <p:nvPr/>
        </p:nvSpPr>
        <p:spPr bwMode="auto">
          <a:xfrm>
            <a:off x="8784449" y="5258757"/>
            <a:ext cx="1796241" cy="327124"/>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6" name="Freeform 29"/>
          <p:cNvSpPr>
            <a:spLocks/>
          </p:cNvSpPr>
          <p:nvPr/>
        </p:nvSpPr>
        <p:spPr bwMode="auto">
          <a:xfrm>
            <a:off x="6844362" y="5282676"/>
            <a:ext cx="2240409" cy="302935"/>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8" name="Freeform 55"/>
          <p:cNvSpPr>
            <a:spLocks/>
          </p:cNvSpPr>
          <p:nvPr/>
        </p:nvSpPr>
        <p:spPr bwMode="auto">
          <a:xfrm>
            <a:off x="9711756" y="5218070"/>
            <a:ext cx="616322" cy="184572"/>
          </a:xfrm>
          <a:custGeom>
            <a:avLst/>
            <a:gdLst>
              <a:gd name="T0" fmla="*/ 186 w 589"/>
              <a:gd name="T1" fmla="*/ 0 h 127"/>
              <a:gd name="T2" fmla="*/ 589 w 589"/>
              <a:gd name="T3" fmla="*/ 0 h 127"/>
              <a:gd name="T4" fmla="*/ 407 w 589"/>
              <a:gd name="T5" fmla="*/ 127 h 127"/>
              <a:gd name="T6" fmla="*/ 0 w 589"/>
              <a:gd name="T7" fmla="*/ 127 h 127"/>
              <a:gd name="T8" fmla="*/ 186 w 589"/>
              <a:gd name="T9" fmla="*/ 0 h 127"/>
            </a:gdLst>
            <a:ahLst/>
            <a:cxnLst>
              <a:cxn ang="0">
                <a:pos x="T0" y="T1"/>
              </a:cxn>
              <a:cxn ang="0">
                <a:pos x="T2" y="T3"/>
              </a:cxn>
              <a:cxn ang="0">
                <a:pos x="T4" y="T5"/>
              </a:cxn>
              <a:cxn ang="0">
                <a:pos x="T6" y="T7"/>
              </a:cxn>
              <a:cxn ang="0">
                <a:pos x="T8" y="T9"/>
              </a:cxn>
            </a:cxnLst>
            <a:rect l="0" t="0" r="r" b="b"/>
            <a:pathLst>
              <a:path w="589" h="127">
                <a:moveTo>
                  <a:pt x="186" y="0"/>
                </a:moveTo>
                <a:lnTo>
                  <a:pt x="589" y="0"/>
                </a:lnTo>
                <a:lnTo>
                  <a:pt x="407" y="127"/>
                </a:lnTo>
                <a:lnTo>
                  <a:pt x="0" y="127"/>
                </a:lnTo>
                <a:lnTo>
                  <a:pt x="186" y="0"/>
                </a:lnTo>
                <a:close/>
              </a:path>
            </a:pathLst>
          </a:custGeom>
          <a:solidFill>
            <a:srgbClr val="FFFFFF">
              <a:lumMod val="50000"/>
              <a:alpha val="19000"/>
            </a:srgbClr>
          </a:solidFill>
          <a:ln>
            <a:noFill/>
          </a:ln>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cxnSp>
        <p:nvCxnSpPr>
          <p:cNvPr id="23" name="Straight Connector 22"/>
          <p:cNvCxnSpPr/>
          <p:nvPr/>
        </p:nvCxnSpPr>
        <p:spPr>
          <a:xfrm flipH="1">
            <a:off x="7957266" y="3752932"/>
            <a:ext cx="642834" cy="762885"/>
          </a:xfrm>
          <a:prstGeom prst="line">
            <a:avLst/>
          </a:prstGeom>
          <a:noFill/>
          <a:ln w="28575" cap="rnd" cmpd="sng" algn="ctr">
            <a:solidFill>
              <a:schemeClr val="tx1">
                <a:lumMod val="60000"/>
                <a:lumOff val="40000"/>
              </a:schemeClr>
            </a:solidFill>
            <a:prstDash val="sysDot"/>
            <a:headEnd type="none"/>
            <a:tailEnd type="none"/>
          </a:ln>
          <a:effectLst/>
        </p:spPr>
      </p:cxnSp>
      <p:cxnSp>
        <p:nvCxnSpPr>
          <p:cNvPr id="29" name="Straight Connector 28"/>
          <p:cNvCxnSpPr/>
          <p:nvPr/>
        </p:nvCxnSpPr>
        <p:spPr>
          <a:xfrm>
            <a:off x="9059756" y="3729549"/>
            <a:ext cx="663117" cy="786268"/>
          </a:xfrm>
          <a:prstGeom prst="line">
            <a:avLst/>
          </a:prstGeom>
          <a:noFill/>
          <a:ln w="28575" cap="rnd" cmpd="sng" algn="ctr">
            <a:solidFill>
              <a:schemeClr val="tx1">
                <a:lumMod val="60000"/>
                <a:lumOff val="40000"/>
              </a:schemeClr>
            </a:solidFill>
            <a:prstDash val="sysDot"/>
            <a:headEnd type="none"/>
            <a:tailEnd type="none"/>
          </a:ln>
          <a:effectLst/>
        </p:spPr>
      </p:cxnSp>
      <p:sp>
        <p:nvSpPr>
          <p:cNvPr id="30" name="Oval 29"/>
          <p:cNvSpPr/>
          <p:nvPr/>
        </p:nvSpPr>
        <p:spPr bwMode="auto">
          <a:xfrm>
            <a:off x="7453139" y="5352658"/>
            <a:ext cx="1022382" cy="156414"/>
          </a:xfrm>
          <a:prstGeom prst="ellipse">
            <a:avLst/>
          </a:prstGeom>
          <a:noFill/>
          <a:ln w="28575" cap="rnd" cmpd="sng" algn="ctr">
            <a:solidFill>
              <a:srgbClr val="FFFFFF"/>
            </a:solidFill>
            <a:prstDash val="sysDot"/>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p:cNvSpPr/>
          <p:nvPr/>
        </p:nvSpPr>
        <p:spPr bwMode="auto">
          <a:xfrm>
            <a:off x="9197292" y="5331276"/>
            <a:ext cx="1022382" cy="156414"/>
          </a:xfrm>
          <a:prstGeom prst="ellipse">
            <a:avLst/>
          </a:prstGeom>
          <a:noFill/>
          <a:ln w="28575" cap="rnd" cmpd="sng" algn="ctr">
            <a:solidFill>
              <a:srgbClr val="FFFFFF"/>
            </a:solidFill>
            <a:prstDash val="sysDot"/>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nvSpPr>
        <p:spPr>
          <a:xfrm>
            <a:off x="8334924" y="1818288"/>
            <a:ext cx="1053038" cy="193899"/>
          </a:xfrm>
          <a:prstGeom prst="rect">
            <a:avLst/>
          </a:prstGeom>
          <a:noFill/>
        </p:spPr>
        <p:txBody>
          <a:bodyPr wrap="square" lIns="0" tIns="0" rIns="0" bIns="0"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defTabSz="914309">
              <a:defRPr/>
            </a:pPr>
            <a:r>
              <a:rPr lang="en-US" sz="1400" b="1" kern="0" dirty="0">
                <a:gradFill>
                  <a:gsLst>
                    <a:gs pos="16814">
                      <a:schemeClr val="bg1"/>
                    </a:gs>
                    <a:gs pos="100000">
                      <a:schemeClr val="bg1"/>
                    </a:gs>
                  </a:gsLst>
                  <a:lin ang="5400000" scaled="0"/>
                </a:gradFill>
              </a:rPr>
              <a:t>INTERNET</a:t>
            </a:r>
          </a:p>
        </p:txBody>
      </p:sp>
      <p:sp>
        <p:nvSpPr>
          <p:cNvPr id="57" name="TextBox 56"/>
          <p:cNvSpPr txBox="1"/>
          <p:nvPr/>
        </p:nvSpPr>
        <p:spPr>
          <a:xfrm>
            <a:off x="7583298" y="5615235"/>
            <a:ext cx="751188" cy="22159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defTabSz="951028" fontAlgn="base">
              <a:lnSpc>
                <a:spcPct val="90000"/>
              </a:lnSpc>
              <a:spcBef>
                <a:spcPct val="0"/>
              </a:spcBef>
              <a:spcAft>
                <a:spcPct val="0"/>
              </a:spcAft>
              <a:defRPr sz="1071" kern="0">
                <a:gradFill>
                  <a:gsLst>
                    <a:gs pos="0">
                      <a:srgbClr val="000000"/>
                    </a:gs>
                    <a:gs pos="100000">
                      <a:srgbClr val="000000"/>
                    </a:gs>
                  </a:gsLst>
                  <a:lin ang="5400000" scaled="0"/>
                </a:gradFill>
                <a:ea typeface="Segoe UI" pitchFamily="34" charset="0"/>
                <a:cs typeface="Segoe UI" pitchFamily="34" charset="0"/>
              </a:defRPr>
            </a:lvl1pPr>
          </a:lstStyle>
          <a:p>
            <a:pPr algn="ctr" defTabSz="950933">
              <a:defRPr/>
            </a:pPr>
            <a:r>
              <a:rPr lang="en-US" sz="1600" b="1" dirty="0">
                <a:gradFill>
                  <a:gsLst>
                    <a:gs pos="16814">
                      <a:schemeClr val="tx1"/>
                    </a:gs>
                    <a:gs pos="100000">
                      <a:schemeClr val="tx1"/>
                    </a:gs>
                  </a:gsLst>
                  <a:lin ang="5400000" scaled="0"/>
                </a:gradFill>
              </a:rPr>
              <a:t>IP1</a:t>
            </a:r>
            <a:endParaRPr lang="en-US" sz="1200" b="1" dirty="0">
              <a:gradFill>
                <a:gsLst>
                  <a:gs pos="16814">
                    <a:schemeClr val="tx1"/>
                  </a:gs>
                  <a:gs pos="100000">
                    <a:schemeClr val="tx1"/>
                  </a:gs>
                </a:gsLst>
                <a:lin ang="5400000" scaled="0"/>
              </a:gradFill>
            </a:endParaRPr>
          </a:p>
        </p:txBody>
      </p:sp>
      <p:sp>
        <p:nvSpPr>
          <p:cNvPr id="58" name="TextBox 57"/>
          <p:cNvSpPr txBox="1"/>
          <p:nvPr/>
        </p:nvSpPr>
        <p:spPr>
          <a:xfrm>
            <a:off x="9307734" y="5615235"/>
            <a:ext cx="751188" cy="22159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defTabSz="951028" fontAlgn="base">
              <a:lnSpc>
                <a:spcPct val="90000"/>
              </a:lnSpc>
              <a:spcBef>
                <a:spcPct val="0"/>
              </a:spcBef>
              <a:spcAft>
                <a:spcPct val="0"/>
              </a:spcAft>
              <a:defRPr sz="1071" kern="0">
                <a:gradFill>
                  <a:gsLst>
                    <a:gs pos="0">
                      <a:srgbClr val="000000"/>
                    </a:gs>
                    <a:gs pos="100000">
                      <a:srgbClr val="000000"/>
                    </a:gs>
                  </a:gsLst>
                  <a:lin ang="5400000" scaled="0"/>
                </a:gradFill>
                <a:ea typeface="Segoe UI" pitchFamily="34" charset="0"/>
                <a:cs typeface="Segoe UI" pitchFamily="34" charset="0"/>
              </a:defRPr>
            </a:lvl1pPr>
          </a:lstStyle>
          <a:p>
            <a:pPr algn="ctr" defTabSz="950933">
              <a:defRPr/>
            </a:pPr>
            <a:r>
              <a:rPr lang="en-US" sz="1600" b="1" dirty="0">
                <a:gradFill>
                  <a:gsLst>
                    <a:gs pos="16814">
                      <a:schemeClr val="tx1"/>
                    </a:gs>
                    <a:gs pos="100000">
                      <a:schemeClr val="tx1"/>
                    </a:gs>
                  </a:gsLst>
                  <a:lin ang="5400000" scaled="0"/>
                </a:gradFill>
              </a:rPr>
              <a:t>IP2</a:t>
            </a:r>
            <a:endParaRPr lang="en-US" sz="1200" b="1" dirty="0">
              <a:gradFill>
                <a:gsLst>
                  <a:gs pos="16814">
                    <a:schemeClr val="tx1"/>
                  </a:gs>
                  <a:gs pos="100000">
                    <a:schemeClr val="tx1"/>
                  </a:gs>
                </a:gsLst>
                <a:lin ang="5400000" scaled="0"/>
              </a:gradFill>
            </a:endParaRPr>
          </a:p>
        </p:txBody>
      </p:sp>
      <p:grpSp>
        <p:nvGrpSpPr>
          <p:cNvPr id="62" name="Group 1"/>
          <p:cNvGrpSpPr/>
          <p:nvPr/>
        </p:nvGrpSpPr>
        <p:grpSpPr>
          <a:xfrm>
            <a:off x="8478441" y="3267174"/>
            <a:ext cx="728334" cy="544765"/>
            <a:chOff x="6236487" y="4283536"/>
            <a:chExt cx="728427" cy="544835"/>
          </a:xfrm>
        </p:grpSpPr>
        <p:sp>
          <p:nvSpPr>
            <p:cNvPr id="63" name="Oval 2"/>
            <p:cNvSpPr/>
            <p:nvPr/>
          </p:nvSpPr>
          <p:spPr bwMode="auto">
            <a:xfrm>
              <a:off x="6236487" y="4283536"/>
              <a:ext cx="728427" cy="544835"/>
            </a:xfrm>
            <a:prstGeom prst="ellipse">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defRPr/>
              </a:pPr>
              <a:endParaRPr lang="en-US" sz="2400" kern="0" dirty="0" err="1">
                <a:solidFill>
                  <a:srgbClr val="442359"/>
                </a:solidFill>
                <a:ea typeface="Segoe UI" pitchFamily="34" charset="0"/>
                <a:cs typeface="Segoe UI" pitchFamily="34" charset="0"/>
              </a:endParaRPr>
            </a:p>
          </p:txBody>
        </p:sp>
        <p:sp>
          <p:nvSpPr>
            <p:cNvPr id="64" name="TextBox 16"/>
            <p:cNvSpPr txBox="1"/>
            <p:nvPr/>
          </p:nvSpPr>
          <p:spPr>
            <a:xfrm>
              <a:off x="6308803" y="4327563"/>
              <a:ext cx="583795" cy="495272"/>
            </a:xfrm>
            <a:prstGeom prst="rect">
              <a:avLst/>
            </a:prstGeom>
            <a:noFill/>
            <a:scene3d>
              <a:camera prst="orthographicFront"/>
              <a:lightRig rig="threePt" dir="t"/>
            </a:scene3d>
            <a:sp3d>
              <a:bevelT/>
            </a:sp3d>
          </p:spPr>
          <p:txBody>
            <a:bodyPr wrap="square" lIns="186497" tIns="149198" rIns="186497" bIns="149198" rtlCol="0">
              <a:spAutoFit/>
            </a:bodyPr>
            <a:lstStyle/>
            <a:p>
              <a:pPr defTabSz="914309">
                <a:lnSpc>
                  <a:spcPct val="90000"/>
                </a:lnSpc>
                <a:defRPr/>
              </a:pPr>
              <a:r>
                <a:rPr lang="en-US" sz="1400" b="1" kern="0" dirty="0">
                  <a:gradFill>
                    <a:gsLst>
                      <a:gs pos="16814">
                        <a:schemeClr val="bg1"/>
                      </a:gs>
                      <a:gs pos="100000">
                        <a:schemeClr val="bg1"/>
                      </a:gs>
                    </a:gsLst>
                    <a:lin ang="5400000" scaled="0"/>
                  </a:gradFill>
                </a:rPr>
                <a:t>LB</a:t>
              </a:r>
            </a:p>
          </p:txBody>
        </p:sp>
      </p:grpSp>
      <p:sp>
        <p:nvSpPr>
          <p:cNvPr id="68" name="TextBox 67"/>
          <p:cNvSpPr txBox="1"/>
          <p:nvPr/>
        </p:nvSpPr>
        <p:spPr>
          <a:xfrm>
            <a:off x="8066541" y="2943919"/>
            <a:ext cx="1600118" cy="313932"/>
          </a:xfrm>
          <a:prstGeom prst="rect">
            <a:avLst/>
          </a:prstGeom>
          <a:solidFill>
            <a:schemeClr val="bg1"/>
          </a:solidFill>
        </p:spPr>
        <p:txBody>
          <a:bodyPr wrap="none" lIns="91440" tIns="45720" rIns="91440" bIns="45720" rtlCol="0">
            <a:spAutoFit/>
          </a:bodyPr>
          <a:lstStyle/>
          <a:p>
            <a:pPr defTabSz="914309">
              <a:lnSpc>
                <a:spcPct val="90000"/>
              </a:lnSpc>
              <a:spcAft>
                <a:spcPts val="600"/>
              </a:spcAft>
              <a:defRPr/>
            </a:pPr>
            <a:r>
              <a:rPr lang="en-US" sz="1600" b="1" kern="0" dirty="0">
                <a:gradFill>
                  <a:gsLst>
                    <a:gs pos="16814">
                      <a:schemeClr val="tx1"/>
                    </a:gs>
                    <a:gs pos="100000">
                      <a:schemeClr val="tx1"/>
                    </a:gs>
                  </a:gsLst>
                  <a:lin ang="5400000" scaled="0"/>
                </a:gradFill>
              </a:rPr>
              <a:t>151.2.3.4 (VIP)</a:t>
            </a:r>
          </a:p>
        </p:txBody>
      </p:sp>
      <p:cxnSp>
        <p:nvCxnSpPr>
          <p:cNvPr id="71" name="Straight Connector 4"/>
          <p:cNvCxnSpPr>
            <a:stCxn id="55" idx="0"/>
          </p:cNvCxnSpPr>
          <p:nvPr/>
        </p:nvCxnSpPr>
        <p:spPr>
          <a:xfrm rot="5400000" flipH="1" flipV="1">
            <a:off x="6864972" y="3040687"/>
            <a:ext cx="2486024" cy="230884"/>
          </a:xfrm>
          <a:prstGeom prst="bentConnector2">
            <a:avLst/>
          </a:prstGeom>
          <a:noFill/>
          <a:ln w="38100" cap="rnd" cmpd="sng" algn="ctr">
            <a:solidFill>
              <a:schemeClr val="accent2"/>
            </a:solidFill>
            <a:prstDash val="sysDot"/>
            <a:headEnd type="none"/>
            <a:tailEnd type="none"/>
          </a:ln>
          <a:effectLst/>
        </p:spPr>
      </p:cxnSp>
      <p:cxnSp>
        <p:nvCxnSpPr>
          <p:cNvPr id="72" name="Straight Connector 4"/>
          <p:cNvCxnSpPr>
            <a:stCxn id="56" idx="0"/>
          </p:cNvCxnSpPr>
          <p:nvPr/>
        </p:nvCxnSpPr>
        <p:spPr>
          <a:xfrm rot="16200000" flipV="1">
            <a:off x="8284043" y="2981058"/>
            <a:ext cx="2493531" cy="361892"/>
          </a:xfrm>
          <a:prstGeom prst="bentConnector2">
            <a:avLst/>
          </a:prstGeom>
          <a:noFill/>
          <a:ln w="38100" cap="rnd" cmpd="sng" algn="ctr">
            <a:solidFill>
              <a:schemeClr val="accent2"/>
            </a:solidFill>
            <a:prstDash val="sysDot"/>
            <a:headEnd type="none"/>
            <a:tailEnd type="none"/>
          </a:ln>
          <a:effectLst/>
        </p:spPr>
      </p:cxnSp>
      <p:grpSp>
        <p:nvGrpSpPr>
          <p:cNvPr id="21" name="Group 20"/>
          <p:cNvGrpSpPr/>
          <p:nvPr/>
        </p:nvGrpSpPr>
        <p:grpSpPr>
          <a:xfrm>
            <a:off x="7964764" y="5505374"/>
            <a:ext cx="1744024" cy="965374"/>
            <a:chOff x="6312750" y="5935980"/>
            <a:chExt cx="1744024" cy="965374"/>
          </a:xfrm>
        </p:grpSpPr>
        <p:sp>
          <p:nvSpPr>
            <p:cNvPr id="70" name="Freeform 5"/>
            <p:cNvSpPr>
              <a:spLocks/>
            </p:cNvSpPr>
            <p:nvPr/>
          </p:nvSpPr>
          <p:spPr bwMode="auto">
            <a:xfrm>
              <a:off x="6312750" y="5935980"/>
              <a:ext cx="1744024" cy="965374"/>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
            <p:cNvSpPr>
              <a:spLocks noChangeAspect="1" noEditPoints="1"/>
            </p:cNvSpPr>
            <p:nvPr/>
          </p:nvSpPr>
          <p:spPr bwMode="black">
            <a:xfrm>
              <a:off x="6559549" y="6542582"/>
              <a:ext cx="1247631" cy="150724"/>
            </a:xfrm>
            <a:custGeom>
              <a:avLst/>
              <a:gdLst>
                <a:gd name="T0" fmla="*/ 184 w 1840"/>
                <a:gd name="T1" fmla="*/ 42 h 220"/>
                <a:gd name="T2" fmla="*/ 97 w 1840"/>
                <a:gd name="T3" fmla="*/ 216 h 220"/>
                <a:gd name="T4" fmla="*/ 23 w 1840"/>
                <a:gd name="T5" fmla="*/ 81 h 220"/>
                <a:gd name="T6" fmla="*/ 31 w 1840"/>
                <a:gd name="T7" fmla="*/ 15 h 220"/>
                <a:gd name="T8" fmla="*/ 113 w 1840"/>
                <a:gd name="T9" fmla="*/ 155 h 220"/>
                <a:gd name="T10" fmla="*/ 275 w 1840"/>
                <a:gd name="T11" fmla="*/ 21 h 220"/>
                <a:gd name="T12" fmla="*/ 244 w 1840"/>
                <a:gd name="T13" fmla="*/ 21 h 220"/>
                <a:gd name="T14" fmla="*/ 275 w 1840"/>
                <a:gd name="T15" fmla="*/ 21 h 220"/>
                <a:gd name="T16" fmla="*/ 271 w 1840"/>
                <a:gd name="T17" fmla="*/ 72 h 220"/>
                <a:gd name="T18" fmla="*/ 332 w 1840"/>
                <a:gd name="T19" fmla="*/ 211 h 220"/>
                <a:gd name="T20" fmla="*/ 373 w 1840"/>
                <a:gd name="T21" fmla="*/ 69 h 220"/>
                <a:gd name="T22" fmla="*/ 336 w 1840"/>
                <a:gd name="T23" fmla="*/ 104 h 220"/>
                <a:gd name="T24" fmla="*/ 407 w 1840"/>
                <a:gd name="T25" fmla="*/ 188 h 220"/>
                <a:gd name="T26" fmla="*/ 466 w 1840"/>
                <a:gd name="T27" fmla="*/ 105 h 220"/>
                <a:gd name="T28" fmla="*/ 434 w 1840"/>
                <a:gd name="T29" fmla="*/ 72 h 220"/>
                <a:gd name="T30" fmla="*/ 472 w 1840"/>
                <a:gd name="T31" fmla="*/ 78 h 220"/>
                <a:gd name="T32" fmla="*/ 653 w 1840"/>
                <a:gd name="T33" fmla="*/ 144 h 220"/>
                <a:gd name="T34" fmla="*/ 511 w 1840"/>
                <a:gd name="T35" fmla="*/ 146 h 220"/>
                <a:gd name="T36" fmla="*/ 653 w 1840"/>
                <a:gd name="T37" fmla="*/ 144 h 220"/>
                <a:gd name="T38" fmla="*/ 548 w 1840"/>
                <a:gd name="T39" fmla="*/ 103 h 220"/>
                <a:gd name="T40" fmla="*/ 618 w 1840"/>
                <a:gd name="T41" fmla="*/ 186 h 220"/>
                <a:gd name="T42" fmla="*/ 707 w 1840"/>
                <a:gd name="T43" fmla="*/ 220 h 220"/>
                <a:gd name="T44" fmla="*/ 736 w 1840"/>
                <a:gd name="T45" fmla="*/ 180 h 220"/>
                <a:gd name="T46" fmla="*/ 671 w 1840"/>
                <a:gd name="T47" fmla="*/ 111 h 220"/>
                <a:gd name="T48" fmla="*/ 753 w 1840"/>
                <a:gd name="T49" fmla="*/ 99 h 220"/>
                <a:gd name="T50" fmla="*/ 700 w 1840"/>
                <a:gd name="T51" fmla="*/ 123 h 220"/>
                <a:gd name="T52" fmla="*/ 916 w 1840"/>
                <a:gd name="T53" fmla="*/ 144 h 220"/>
                <a:gd name="T54" fmla="*/ 775 w 1840"/>
                <a:gd name="T55" fmla="*/ 146 h 220"/>
                <a:gd name="T56" fmla="*/ 916 w 1840"/>
                <a:gd name="T57" fmla="*/ 144 h 220"/>
                <a:gd name="T58" fmla="*/ 811 w 1840"/>
                <a:gd name="T59" fmla="*/ 103 h 220"/>
                <a:gd name="T60" fmla="*/ 881 w 1840"/>
                <a:gd name="T61" fmla="*/ 186 h 220"/>
                <a:gd name="T62" fmla="*/ 971 w 1840"/>
                <a:gd name="T63" fmla="*/ 50 h 220"/>
                <a:gd name="T64" fmla="*/ 971 w 1840"/>
                <a:gd name="T65" fmla="*/ 92 h 220"/>
                <a:gd name="T66" fmla="*/ 923 w 1840"/>
                <a:gd name="T67" fmla="*/ 92 h 220"/>
                <a:gd name="T68" fmla="*/ 961 w 1840"/>
                <a:gd name="T69" fmla="*/ 14 h 220"/>
                <a:gd name="T70" fmla="*/ 1088 w 1840"/>
                <a:gd name="T71" fmla="*/ 215 h 220"/>
                <a:gd name="T72" fmla="*/ 1004 w 1840"/>
                <a:gd name="T73" fmla="*/ 92 h 220"/>
                <a:gd name="T74" fmla="*/ 1052 w 1840"/>
                <a:gd name="T75" fmla="*/ 30 h 220"/>
                <a:gd name="T76" fmla="*/ 1052 w 1840"/>
                <a:gd name="T77" fmla="*/ 92 h 220"/>
                <a:gd name="T78" fmla="*/ 1088 w 1840"/>
                <a:gd name="T79" fmla="*/ 195 h 220"/>
                <a:gd name="T80" fmla="*/ 1282 w 1840"/>
                <a:gd name="T81" fmla="*/ 160 h 220"/>
                <a:gd name="T82" fmla="*/ 1228 w 1840"/>
                <a:gd name="T83" fmla="*/ 15 h 220"/>
                <a:gd name="T84" fmla="*/ 1243 w 1840"/>
                <a:gd name="T85" fmla="*/ 53 h 220"/>
                <a:gd name="T86" fmla="*/ 1205 w 1840"/>
                <a:gd name="T87" fmla="*/ 139 h 220"/>
                <a:gd name="T88" fmla="*/ 1458 w 1840"/>
                <a:gd name="T89" fmla="*/ 197 h 220"/>
                <a:gd name="T90" fmla="*/ 1425 w 1840"/>
                <a:gd name="T91" fmla="*/ 92 h 220"/>
                <a:gd name="T92" fmla="*/ 1459 w 1840"/>
                <a:gd name="T93" fmla="*/ 79 h 220"/>
                <a:gd name="T94" fmla="*/ 1574 w 1840"/>
                <a:gd name="T95" fmla="*/ 194 h 220"/>
                <a:gd name="T96" fmla="*/ 1501 w 1840"/>
                <a:gd name="T97" fmla="*/ 72 h 220"/>
                <a:gd name="T98" fmla="*/ 1574 w 1840"/>
                <a:gd name="T99" fmla="*/ 155 h 220"/>
                <a:gd name="T100" fmla="*/ 1711 w 1840"/>
                <a:gd name="T101" fmla="*/ 96 h 220"/>
                <a:gd name="T102" fmla="*/ 1659 w 1840"/>
                <a:gd name="T103" fmla="*/ 216 h 220"/>
                <a:gd name="T104" fmla="*/ 1659 w 1840"/>
                <a:gd name="T105" fmla="*/ 102 h 220"/>
                <a:gd name="T106" fmla="*/ 1711 w 1840"/>
                <a:gd name="T107" fmla="*/ 72 h 220"/>
                <a:gd name="T108" fmla="*/ 1751 w 1840"/>
                <a:gd name="T109" fmla="*/ 187 h 220"/>
                <a:gd name="T110" fmla="*/ 1779 w 1840"/>
                <a:gd name="T111" fmla="*/ 220 h 220"/>
                <a:gd name="T112" fmla="*/ 1747 w 1840"/>
                <a:gd name="T113" fmla="*/ 79 h 220"/>
                <a:gd name="T114" fmla="*/ 1840 w 1840"/>
                <a:gd name="T115" fmla="*/ 150 h 220"/>
                <a:gd name="T116" fmla="*/ 1753 w 1840"/>
                <a:gd name="T117"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20">
                  <a:moveTo>
                    <a:pt x="206" y="216"/>
                  </a:moveTo>
                  <a:cubicBezTo>
                    <a:pt x="182" y="216"/>
                    <a:pt x="182" y="216"/>
                    <a:pt x="182" y="216"/>
                  </a:cubicBezTo>
                  <a:cubicBezTo>
                    <a:pt x="182" y="81"/>
                    <a:pt x="182" y="81"/>
                    <a:pt x="182" y="81"/>
                  </a:cubicBezTo>
                  <a:cubicBezTo>
                    <a:pt x="182" y="70"/>
                    <a:pt x="183"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3" y="63"/>
                    <a:pt x="23" y="81"/>
                  </a:cubicBezTo>
                  <a:cubicBezTo>
                    <a:pt x="23" y="216"/>
                    <a:pt x="23" y="216"/>
                    <a:pt x="23" y="216"/>
                  </a:cubicBezTo>
                  <a:cubicBezTo>
                    <a:pt x="0" y="216"/>
                    <a:pt x="0" y="216"/>
                    <a:pt x="0" y="216"/>
                  </a:cubicBezTo>
                  <a:cubicBezTo>
                    <a:pt x="0" y="15"/>
                    <a:pt x="0" y="15"/>
                    <a:pt x="0" y="15"/>
                  </a:cubicBezTo>
                  <a:cubicBezTo>
                    <a:pt x="31" y="15"/>
                    <a:pt x="31" y="15"/>
                    <a:pt x="31" y="15"/>
                  </a:cubicBezTo>
                  <a:cubicBezTo>
                    <a:pt x="93" y="155"/>
                    <a:pt x="93" y="155"/>
                    <a:pt x="93" y="155"/>
                  </a:cubicBezTo>
                  <a:cubicBezTo>
                    <a:pt x="98" y="166"/>
                    <a:pt x="101" y="174"/>
                    <a:pt x="102" y="180"/>
                  </a:cubicBezTo>
                  <a:cubicBezTo>
                    <a:pt x="103" y="180"/>
                    <a:pt x="103" y="180"/>
                    <a:pt x="103" y="180"/>
                  </a:cubicBezTo>
                  <a:cubicBezTo>
                    <a:pt x="108" y="167"/>
                    <a:pt x="111" y="158"/>
                    <a:pt x="113" y="155"/>
                  </a:cubicBezTo>
                  <a:cubicBezTo>
                    <a:pt x="176" y="15"/>
                    <a:pt x="176" y="15"/>
                    <a:pt x="176" y="15"/>
                  </a:cubicBezTo>
                  <a:cubicBezTo>
                    <a:pt x="206" y="15"/>
                    <a:pt x="206" y="15"/>
                    <a:pt x="206" y="15"/>
                  </a:cubicBezTo>
                  <a:lnTo>
                    <a:pt x="206" y="216"/>
                  </a:lnTo>
                  <a:close/>
                  <a:moveTo>
                    <a:pt x="275" y="21"/>
                  </a:moveTo>
                  <a:cubicBezTo>
                    <a:pt x="275" y="25"/>
                    <a:pt x="273" y="29"/>
                    <a:pt x="270" y="32"/>
                  </a:cubicBezTo>
                  <a:cubicBezTo>
                    <a:pt x="267" y="34"/>
                    <a:pt x="263" y="36"/>
                    <a:pt x="259" y="36"/>
                  </a:cubicBezTo>
                  <a:cubicBezTo>
                    <a:pt x="255" y="36"/>
                    <a:pt x="252" y="34"/>
                    <a:pt x="249" y="32"/>
                  </a:cubicBezTo>
                  <a:cubicBezTo>
                    <a:pt x="246" y="29"/>
                    <a:pt x="244" y="25"/>
                    <a:pt x="244" y="21"/>
                  </a:cubicBezTo>
                  <a:cubicBezTo>
                    <a:pt x="244" y="17"/>
                    <a:pt x="246" y="13"/>
                    <a:pt x="249" y="10"/>
                  </a:cubicBezTo>
                  <a:cubicBezTo>
                    <a:pt x="251" y="7"/>
                    <a:pt x="255" y="6"/>
                    <a:pt x="259" y="6"/>
                  </a:cubicBezTo>
                  <a:cubicBezTo>
                    <a:pt x="264" y="6"/>
                    <a:pt x="267" y="7"/>
                    <a:pt x="270" y="10"/>
                  </a:cubicBezTo>
                  <a:cubicBezTo>
                    <a:pt x="273" y="13"/>
                    <a:pt x="275" y="17"/>
                    <a:pt x="275" y="21"/>
                  </a:cubicBezTo>
                  <a:close/>
                  <a:moveTo>
                    <a:pt x="271" y="216"/>
                  </a:moveTo>
                  <a:cubicBezTo>
                    <a:pt x="248" y="216"/>
                    <a:pt x="248" y="216"/>
                    <a:pt x="248" y="216"/>
                  </a:cubicBezTo>
                  <a:cubicBezTo>
                    <a:pt x="248" y="72"/>
                    <a:pt x="248" y="72"/>
                    <a:pt x="248" y="72"/>
                  </a:cubicBezTo>
                  <a:cubicBezTo>
                    <a:pt x="271" y="72"/>
                    <a:pt x="271" y="72"/>
                    <a:pt x="271" y="72"/>
                  </a:cubicBezTo>
                  <a:lnTo>
                    <a:pt x="271" y="216"/>
                  </a:lnTo>
                  <a:close/>
                  <a:moveTo>
                    <a:pt x="407" y="210"/>
                  </a:moveTo>
                  <a:cubicBezTo>
                    <a:pt x="395" y="216"/>
                    <a:pt x="382" y="220"/>
                    <a:pt x="367" y="220"/>
                  </a:cubicBezTo>
                  <a:cubicBezTo>
                    <a:pt x="354" y="220"/>
                    <a:pt x="342" y="217"/>
                    <a:pt x="332" y="211"/>
                  </a:cubicBezTo>
                  <a:cubicBezTo>
                    <a:pt x="321" y="205"/>
                    <a:pt x="313" y="196"/>
                    <a:pt x="307" y="185"/>
                  </a:cubicBezTo>
                  <a:cubicBezTo>
                    <a:pt x="301" y="174"/>
                    <a:pt x="299" y="162"/>
                    <a:pt x="299" y="148"/>
                  </a:cubicBezTo>
                  <a:cubicBezTo>
                    <a:pt x="299" y="124"/>
                    <a:pt x="305" y="105"/>
                    <a:pt x="319" y="90"/>
                  </a:cubicBezTo>
                  <a:cubicBezTo>
                    <a:pt x="333" y="76"/>
                    <a:pt x="351" y="69"/>
                    <a:pt x="373" y="69"/>
                  </a:cubicBezTo>
                  <a:cubicBezTo>
                    <a:pt x="386" y="69"/>
                    <a:pt x="397" y="71"/>
                    <a:pt x="407" y="76"/>
                  </a:cubicBezTo>
                  <a:cubicBezTo>
                    <a:pt x="407" y="100"/>
                    <a:pt x="407" y="100"/>
                    <a:pt x="407" y="100"/>
                  </a:cubicBezTo>
                  <a:cubicBezTo>
                    <a:pt x="396" y="92"/>
                    <a:pt x="385" y="89"/>
                    <a:pt x="373" y="89"/>
                  </a:cubicBezTo>
                  <a:cubicBezTo>
                    <a:pt x="358" y="89"/>
                    <a:pt x="345" y="94"/>
                    <a:pt x="336" y="104"/>
                  </a:cubicBezTo>
                  <a:cubicBezTo>
                    <a:pt x="327" y="115"/>
                    <a:pt x="322" y="129"/>
                    <a:pt x="322" y="146"/>
                  </a:cubicBezTo>
                  <a:cubicBezTo>
                    <a:pt x="322" y="163"/>
                    <a:pt x="327" y="176"/>
                    <a:pt x="335" y="186"/>
                  </a:cubicBezTo>
                  <a:cubicBezTo>
                    <a:pt x="344" y="195"/>
                    <a:pt x="356" y="200"/>
                    <a:pt x="371" y="200"/>
                  </a:cubicBezTo>
                  <a:cubicBezTo>
                    <a:pt x="384" y="200"/>
                    <a:pt x="395" y="196"/>
                    <a:pt x="407" y="188"/>
                  </a:cubicBezTo>
                  <a:lnTo>
                    <a:pt x="407" y="210"/>
                  </a:lnTo>
                  <a:close/>
                  <a:moveTo>
                    <a:pt x="509" y="96"/>
                  </a:moveTo>
                  <a:cubicBezTo>
                    <a:pt x="505" y="93"/>
                    <a:pt x="499" y="91"/>
                    <a:pt x="491" y="91"/>
                  </a:cubicBezTo>
                  <a:cubicBezTo>
                    <a:pt x="481" y="91"/>
                    <a:pt x="473" y="96"/>
                    <a:pt x="466" y="105"/>
                  </a:cubicBezTo>
                  <a:cubicBezTo>
                    <a:pt x="460" y="115"/>
                    <a:pt x="457" y="128"/>
                    <a:pt x="457" y="143"/>
                  </a:cubicBezTo>
                  <a:cubicBezTo>
                    <a:pt x="457" y="216"/>
                    <a:pt x="457" y="216"/>
                    <a:pt x="457" y="216"/>
                  </a:cubicBezTo>
                  <a:cubicBezTo>
                    <a:pt x="434" y="216"/>
                    <a:pt x="434" y="216"/>
                    <a:pt x="434" y="216"/>
                  </a:cubicBezTo>
                  <a:cubicBezTo>
                    <a:pt x="434" y="72"/>
                    <a:pt x="434" y="72"/>
                    <a:pt x="434"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6" y="70"/>
                    <a:pt x="509" y="72"/>
                  </a:cubicBezTo>
                  <a:lnTo>
                    <a:pt x="509" y="96"/>
                  </a:lnTo>
                  <a:close/>
                  <a:moveTo>
                    <a:pt x="653" y="144"/>
                  </a:moveTo>
                  <a:cubicBezTo>
                    <a:pt x="653" y="167"/>
                    <a:pt x="647" y="185"/>
                    <a:pt x="634" y="199"/>
                  </a:cubicBezTo>
                  <a:cubicBezTo>
                    <a:pt x="621"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7" y="93"/>
                    <a:pt x="548" y="103"/>
                  </a:cubicBezTo>
                  <a:cubicBezTo>
                    <a:pt x="539" y="113"/>
                    <a:pt x="535" y="127"/>
                    <a:pt x="535" y="145"/>
                  </a:cubicBezTo>
                  <a:cubicBezTo>
                    <a:pt x="535" y="162"/>
                    <a:pt x="539" y="176"/>
                    <a:pt x="548" y="186"/>
                  </a:cubicBezTo>
                  <a:cubicBezTo>
                    <a:pt x="557" y="195"/>
                    <a:pt x="568" y="200"/>
                    <a:pt x="583" y="200"/>
                  </a:cubicBezTo>
                  <a:cubicBezTo>
                    <a:pt x="598" y="200"/>
                    <a:pt x="610" y="195"/>
                    <a:pt x="618" y="186"/>
                  </a:cubicBezTo>
                  <a:cubicBezTo>
                    <a:pt x="625" y="176"/>
                    <a:pt x="629" y="163"/>
                    <a:pt x="629" y="145"/>
                  </a:cubicBezTo>
                  <a:close/>
                  <a:moveTo>
                    <a:pt x="760" y="178"/>
                  </a:moveTo>
                  <a:cubicBezTo>
                    <a:pt x="760" y="190"/>
                    <a:pt x="755" y="200"/>
                    <a:pt x="745" y="208"/>
                  </a:cubicBezTo>
                  <a:cubicBezTo>
                    <a:pt x="736" y="216"/>
                    <a:pt x="723" y="220"/>
                    <a:pt x="707" y="220"/>
                  </a:cubicBezTo>
                  <a:cubicBezTo>
                    <a:pt x="693" y="220"/>
                    <a:pt x="681" y="217"/>
                    <a:pt x="671" y="211"/>
                  </a:cubicBezTo>
                  <a:cubicBezTo>
                    <a:pt x="671" y="186"/>
                    <a:pt x="671" y="186"/>
                    <a:pt x="671" y="186"/>
                  </a:cubicBezTo>
                  <a:cubicBezTo>
                    <a:pt x="683" y="196"/>
                    <a:pt x="695" y="200"/>
                    <a:pt x="709" y="200"/>
                  </a:cubicBezTo>
                  <a:cubicBezTo>
                    <a:pt x="727" y="200"/>
                    <a:pt x="736" y="193"/>
                    <a:pt x="736" y="180"/>
                  </a:cubicBezTo>
                  <a:cubicBezTo>
                    <a:pt x="736" y="175"/>
                    <a:pt x="734" y="170"/>
                    <a:pt x="731" y="167"/>
                  </a:cubicBezTo>
                  <a:cubicBezTo>
                    <a:pt x="727" y="163"/>
                    <a:pt x="719" y="159"/>
                    <a:pt x="706" y="153"/>
                  </a:cubicBezTo>
                  <a:cubicBezTo>
                    <a:pt x="694" y="148"/>
                    <a:pt x="685" y="142"/>
                    <a:pt x="679" y="135"/>
                  </a:cubicBezTo>
                  <a:cubicBezTo>
                    <a:pt x="674" y="129"/>
                    <a:pt x="671" y="121"/>
                    <a:pt x="671" y="111"/>
                  </a:cubicBezTo>
                  <a:cubicBezTo>
                    <a:pt x="671" y="99"/>
                    <a:pt x="676" y="89"/>
                    <a:pt x="686" y="81"/>
                  </a:cubicBezTo>
                  <a:cubicBezTo>
                    <a:pt x="695" y="73"/>
                    <a:pt x="708" y="69"/>
                    <a:pt x="722" y="69"/>
                  </a:cubicBezTo>
                  <a:cubicBezTo>
                    <a:pt x="734" y="69"/>
                    <a:pt x="744" y="71"/>
                    <a:pt x="753" y="76"/>
                  </a:cubicBezTo>
                  <a:cubicBezTo>
                    <a:pt x="753" y="99"/>
                    <a:pt x="753" y="99"/>
                    <a:pt x="753" y="99"/>
                  </a:cubicBezTo>
                  <a:cubicBezTo>
                    <a:pt x="744"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3" y="135"/>
                  </a:cubicBezTo>
                  <a:cubicBezTo>
                    <a:pt x="736" y="141"/>
                    <a:pt x="746" y="147"/>
                    <a:pt x="751" y="154"/>
                  </a:cubicBezTo>
                  <a:cubicBezTo>
                    <a:pt x="757" y="160"/>
                    <a:pt x="760" y="168"/>
                    <a:pt x="760" y="178"/>
                  </a:cubicBezTo>
                  <a:close/>
                  <a:moveTo>
                    <a:pt x="916" y="144"/>
                  </a:moveTo>
                  <a:cubicBezTo>
                    <a:pt x="916" y="167"/>
                    <a:pt x="910" y="185"/>
                    <a:pt x="897" y="199"/>
                  </a:cubicBezTo>
                  <a:cubicBezTo>
                    <a:pt x="884" y="213"/>
                    <a:pt x="867" y="220"/>
                    <a:pt x="845" y="220"/>
                  </a:cubicBezTo>
                  <a:cubicBezTo>
                    <a:pt x="823" y="220"/>
                    <a:pt x="806" y="213"/>
                    <a:pt x="794" y="200"/>
                  </a:cubicBezTo>
                  <a:cubicBezTo>
                    <a:pt x="781" y="186"/>
                    <a:pt x="775" y="168"/>
                    <a:pt x="775" y="146"/>
                  </a:cubicBezTo>
                  <a:cubicBezTo>
                    <a:pt x="775"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2" y="89"/>
                    <a:pt x="820" y="93"/>
                    <a:pt x="811" y="103"/>
                  </a:cubicBezTo>
                  <a:cubicBezTo>
                    <a:pt x="803" y="113"/>
                    <a:pt x="798" y="127"/>
                    <a:pt x="798" y="145"/>
                  </a:cubicBezTo>
                  <a:cubicBezTo>
                    <a:pt x="798" y="162"/>
                    <a:pt x="803" y="176"/>
                    <a:pt x="811" y="186"/>
                  </a:cubicBezTo>
                  <a:cubicBezTo>
                    <a:pt x="820" y="195"/>
                    <a:pt x="832"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5" y="72"/>
                    <a:pt x="1005" y="72"/>
                    <a:pt x="1005" y="72"/>
                  </a:cubicBezTo>
                  <a:cubicBezTo>
                    <a:pt x="1005" y="92"/>
                    <a:pt x="1005" y="92"/>
                    <a:pt x="1005"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1" y="14"/>
                  </a:cubicBezTo>
                  <a:cubicBezTo>
                    <a:pt x="969" y="5"/>
                    <a:pt x="980" y="0"/>
                    <a:pt x="994" y="0"/>
                  </a:cubicBezTo>
                  <a:cubicBezTo>
                    <a:pt x="1001" y="0"/>
                    <a:pt x="1006" y="1"/>
                    <a:pt x="1010" y="3"/>
                  </a:cubicBezTo>
                  <a:lnTo>
                    <a:pt x="1010" y="23"/>
                  </a:lnTo>
                  <a:close/>
                  <a:moveTo>
                    <a:pt x="1088" y="215"/>
                  </a:moveTo>
                  <a:cubicBezTo>
                    <a:pt x="1083" y="218"/>
                    <a:pt x="1076" y="220"/>
                    <a:pt x="1067" y="220"/>
                  </a:cubicBezTo>
                  <a:cubicBezTo>
                    <a:pt x="1042"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4" y="190"/>
                    <a:pt x="1057" y="194"/>
                  </a:cubicBezTo>
                  <a:cubicBezTo>
                    <a:pt x="1060" y="198"/>
                    <a:pt x="1066" y="200"/>
                    <a:pt x="1073" y="200"/>
                  </a:cubicBezTo>
                  <a:cubicBezTo>
                    <a:pt x="1079" y="200"/>
                    <a:pt x="1084" y="198"/>
                    <a:pt x="1088" y="195"/>
                  </a:cubicBezTo>
                  <a:lnTo>
                    <a:pt x="1088" y="215"/>
                  </a:lnTo>
                  <a:close/>
                  <a:moveTo>
                    <a:pt x="1330" y="216"/>
                  </a:moveTo>
                  <a:cubicBezTo>
                    <a:pt x="1304" y="216"/>
                    <a:pt x="1304" y="216"/>
                    <a:pt x="1304" y="216"/>
                  </a:cubicBezTo>
                  <a:cubicBezTo>
                    <a:pt x="1282" y="160"/>
                    <a:pt x="1282" y="160"/>
                    <a:pt x="1282" y="160"/>
                  </a:cubicBezTo>
                  <a:cubicBezTo>
                    <a:pt x="1197" y="160"/>
                    <a:pt x="1197" y="160"/>
                    <a:pt x="1197" y="160"/>
                  </a:cubicBezTo>
                  <a:cubicBezTo>
                    <a:pt x="1177" y="216"/>
                    <a:pt x="1177" y="216"/>
                    <a:pt x="1177" y="216"/>
                  </a:cubicBezTo>
                  <a:cubicBezTo>
                    <a:pt x="1151" y="216"/>
                    <a:pt x="1151" y="216"/>
                    <a:pt x="1151" y="216"/>
                  </a:cubicBezTo>
                  <a:cubicBezTo>
                    <a:pt x="1228" y="15"/>
                    <a:pt x="1228" y="15"/>
                    <a:pt x="1228" y="15"/>
                  </a:cubicBezTo>
                  <a:cubicBezTo>
                    <a:pt x="1252" y="15"/>
                    <a:pt x="1252" y="15"/>
                    <a:pt x="1252" y="15"/>
                  </a:cubicBezTo>
                  <a:lnTo>
                    <a:pt x="1330" y="216"/>
                  </a:lnTo>
                  <a:close/>
                  <a:moveTo>
                    <a:pt x="1275" y="139"/>
                  </a:moveTo>
                  <a:cubicBezTo>
                    <a:pt x="1243" y="53"/>
                    <a:pt x="1243" y="53"/>
                    <a:pt x="1243" y="53"/>
                  </a:cubicBezTo>
                  <a:cubicBezTo>
                    <a:pt x="1242" y="51"/>
                    <a:pt x="1241" y="46"/>
                    <a:pt x="1240" y="39"/>
                  </a:cubicBezTo>
                  <a:cubicBezTo>
                    <a:pt x="1239" y="39"/>
                    <a:pt x="1239" y="39"/>
                    <a:pt x="1239" y="39"/>
                  </a:cubicBezTo>
                  <a:cubicBezTo>
                    <a:pt x="1238" y="45"/>
                    <a:pt x="1237" y="50"/>
                    <a:pt x="1236" y="53"/>
                  </a:cubicBezTo>
                  <a:cubicBezTo>
                    <a:pt x="1205" y="139"/>
                    <a:pt x="1205" y="139"/>
                    <a:pt x="1205" y="139"/>
                  </a:cubicBezTo>
                  <a:lnTo>
                    <a:pt x="1275" y="139"/>
                  </a:lnTo>
                  <a:close/>
                  <a:moveTo>
                    <a:pt x="1459" y="79"/>
                  </a:moveTo>
                  <a:cubicBezTo>
                    <a:pt x="1374" y="197"/>
                    <a:pt x="1374" y="197"/>
                    <a:pt x="1374" y="197"/>
                  </a:cubicBezTo>
                  <a:cubicBezTo>
                    <a:pt x="1458" y="197"/>
                    <a:pt x="1458" y="197"/>
                    <a:pt x="1458" y="197"/>
                  </a:cubicBezTo>
                  <a:cubicBezTo>
                    <a:pt x="1458" y="216"/>
                    <a:pt x="1458" y="216"/>
                    <a:pt x="1458" y="216"/>
                  </a:cubicBezTo>
                  <a:cubicBezTo>
                    <a:pt x="1340" y="216"/>
                    <a:pt x="1340" y="216"/>
                    <a:pt x="1340" y="216"/>
                  </a:cubicBezTo>
                  <a:cubicBezTo>
                    <a:pt x="1340" y="209"/>
                    <a:pt x="1340" y="209"/>
                    <a:pt x="1340" y="209"/>
                  </a:cubicBezTo>
                  <a:cubicBezTo>
                    <a:pt x="1425" y="92"/>
                    <a:pt x="1425" y="92"/>
                    <a:pt x="1425" y="92"/>
                  </a:cubicBezTo>
                  <a:cubicBezTo>
                    <a:pt x="1348" y="92"/>
                    <a:pt x="1348" y="92"/>
                    <a:pt x="1348" y="92"/>
                  </a:cubicBezTo>
                  <a:cubicBezTo>
                    <a:pt x="1348" y="72"/>
                    <a:pt x="1348" y="72"/>
                    <a:pt x="1348" y="72"/>
                  </a:cubicBezTo>
                  <a:cubicBezTo>
                    <a:pt x="1459" y="72"/>
                    <a:pt x="1459" y="72"/>
                    <a:pt x="1459" y="72"/>
                  </a:cubicBezTo>
                  <a:lnTo>
                    <a:pt x="1459" y="79"/>
                  </a:lnTo>
                  <a:close/>
                  <a:moveTo>
                    <a:pt x="1597" y="216"/>
                  </a:moveTo>
                  <a:cubicBezTo>
                    <a:pt x="1574" y="216"/>
                    <a:pt x="1574" y="216"/>
                    <a:pt x="1574" y="216"/>
                  </a:cubicBezTo>
                  <a:cubicBezTo>
                    <a:pt x="1574" y="194"/>
                    <a:pt x="1574" y="194"/>
                    <a:pt x="1574" y="194"/>
                  </a:cubicBezTo>
                  <a:cubicBezTo>
                    <a:pt x="1574" y="194"/>
                    <a:pt x="1574" y="194"/>
                    <a:pt x="1574" y="194"/>
                  </a:cubicBezTo>
                  <a:cubicBezTo>
                    <a:pt x="1564" y="211"/>
                    <a:pt x="1549" y="220"/>
                    <a:pt x="1530" y="220"/>
                  </a:cubicBezTo>
                  <a:cubicBezTo>
                    <a:pt x="1495" y="220"/>
                    <a:pt x="1478" y="199"/>
                    <a:pt x="1478" y="158"/>
                  </a:cubicBezTo>
                  <a:cubicBezTo>
                    <a:pt x="1478" y="72"/>
                    <a:pt x="1478" y="72"/>
                    <a:pt x="1478" y="72"/>
                  </a:cubicBezTo>
                  <a:cubicBezTo>
                    <a:pt x="1501" y="72"/>
                    <a:pt x="1501" y="72"/>
                    <a:pt x="1501" y="72"/>
                  </a:cubicBezTo>
                  <a:cubicBezTo>
                    <a:pt x="1501" y="155"/>
                    <a:pt x="1501" y="155"/>
                    <a:pt x="1501" y="155"/>
                  </a:cubicBezTo>
                  <a:cubicBezTo>
                    <a:pt x="1501" y="185"/>
                    <a:pt x="1513" y="200"/>
                    <a:pt x="1536" y="200"/>
                  </a:cubicBezTo>
                  <a:cubicBezTo>
                    <a:pt x="1547" y="200"/>
                    <a:pt x="1557" y="196"/>
                    <a:pt x="1564" y="188"/>
                  </a:cubicBezTo>
                  <a:cubicBezTo>
                    <a:pt x="1571" y="179"/>
                    <a:pt x="1574" y="169"/>
                    <a:pt x="1574" y="155"/>
                  </a:cubicBezTo>
                  <a:cubicBezTo>
                    <a:pt x="1574" y="72"/>
                    <a:pt x="1574" y="72"/>
                    <a:pt x="1574" y="72"/>
                  </a:cubicBezTo>
                  <a:cubicBezTo>
                    <a:pt x="1597" y="72"/>
                    <a:pt x="1597" y="72"/>
                    <a:pt x="1597" y="72"/>
                  </a:cubicBezTo>
                  <a:lnTo>
                    <a:pt x="1597" y="216"/>
                  </a:lnTo>
                  <a:close/>
                  <a:moveTo>
                    <a:pt x="1711" y="96"/>
                  </a:moveTo>
                  <a:cubicBezTo>
                    <a:pt x="1707" y="93"/>
                    <a:pt x="1701" y="91"/>
                    <a:pt x="1694" y="91"/>
                  </a:cubicBezTo>
                  <a:cubicBezTo>
                    <a:pt x="1684" y="91"/>
                    <a:pt x="1675" y="96"/>
                    <a:pt x="1669" y="105"/>
                  </a:cubicBezTo>
                  <a:cubicBezTo>
                    <a:pt x="1663" y="115"/>
                    <a:pt x="1659" y="128"/>
                    <a:pt x="1659" y="143"/>
                  </a:cubicBezTo>
                  <a:cubicBezTo>
                    <a:pt x="1659" y="216"/>
                    <a:pt x="1659" y="216"/>
                    <a:pt x="1659" y="216"/>
                  </a:cubicBezTo>
                  <a:cubicBezTo>
                    <a:pt x="1636" y="216"/>
                    <a:pt x="1636" y="216"/>
                    <a:pt x="1636" y="216"/>
                  </a:cubicBezTo>
                  <a:cubicBezTo>
                    <a:pt x="1636" y="72"/>
                    <a:pt x="1636" y="72"/>
                    <a:pt x="1636" y="72"/>
                  </a:cubicBezTo>
                  <a:cubicBezTo>
                    <a:pt x="1659" y="72"/>
                    <a:pt x="1659" y="72"/>
                    <a:pt x="1659" y="72"/>
                  </a:cubicBezTo>
                  <a:cubicBezTo>
                    <a:pt x="1659" y="102"/>
                    <a:pt x="1659" y="102"/>
                    <a:pt x="1659" y="102"/>
                  </a:cubicBezTo>
                  <a:cubicBezTo>
                    <a:pt x="1660" y="102"/>
                    <a:pt x="1660" y="102"/>
                    <a:pt x="1660" y="102"/>
                  </a:cubicBezTo>
                  <a:cubicBezTo>
                    <a:pt x="1663" y="92"/>
                    <a:pt x="1668" y="84"/>
                    <a:pt x="1675" y="78"/>
                  </a:cubicBezTo>
                  <a:cubicBezTo>
                    <a:pt x="1681" y="73"/>
                    <a:pt x="1689" y="70"/>
                    <a:pt x="1698" y="70"/>
                  </a:cubicBezTo>
                  <a:cubicBezTo>
                    <a:pt x="1704" y="70"/>
                    <a:pt x="1708" y="70"/>
                    <a:pt x="1711" y="72"/>
                  </a:cubicBezTo>
                  <a:lnTo>
                    <a:pt x="1711" y="96"/>
                  </a:lnTo>
                  <a:close/>
                  <a:moveTo>
                    <a:pt x="1840" y="150"/>
                  </a:moveTo>
                  <a:cubicBezTo>
                    <a:pt x="1738" y="150"/>
                    <a:pt x="1738" y="150"/>
                    <a:pt x="1738" y="150"/>
                  </a:cubicBezTo>
                  <a:cubicBezTo>
                    <a:pt x="1738" y="166"/>
                    <a:pt x="1743" y="179"/>
                    <a:pt x="1751" y="187"/>
                  </a:cubicBezTo>
                  <a:cubicBezTo>
                    <a:pt x="1759" y="196"/>
                    <a:pt x="1770" y="200"/>
                    <a:pt x="1785" y="200"/>
                  </a:cubicBezTo>
                  <a:cubicBezTo>
                    <a:pt x="1801" y="200"/>
                    <a:pt x="1816" y="195"/>
                    <a:pt x="1830" y="184"/>
                  </a:cubicBezTo>
                  <a:cubicBezTo>
                    <a:pt x="1830" y="206"/>
                    <a:pt x="1830" y="206"/>
                    <a:pt x="1830" y="206"/>
                  </a:cubicBezTo>
                  <a:cubicBezTo>
                    <a:pt x="1817" y="215"/>
                    <a:pt x="1800" y="220"/>
                    <a:pt x="1779" y="220"/>
                  </a:cubicBezTo>
                  <a:cubicBezTo>
                    <a:pt x="1759" y="220"/>
                    <a:pt x="1743" y="213"/>
                    <a:pt x="1731" y="200"/>
                  </a:cubicBezTo>
                  <a:cubicBezTo>
                    <a:pt x="1720" y="187"/>
                    <a:pt x="1714" y="168"/>
                    <a:pt x="1714" y="145"/>
                  </a:cubicBezTo>
                  <a:cubicBezTo>
                    <a:pt x="1714" y="131"/>
                    <a:pt x="1717" y="118"/>
                    <a:pt x="1723" y="106"/>
                  </a:cubicBezTo>
                  <a:cubicBezTo>
                    <a:pt x="1728" y="94"/>
                    <a:pt x="1736" y="85"/>
                    <a:pt x="1747" y="79"/>
                  </a:cubicBezTo>
                  <a:cubicBezTo>
                    <a:pt x="1757" y="72"/>
                    <a:pt x="1768" y="69"/>
                    <a:pt x="1780" y="69"/>
                  </a:cubicBezTo>
                  <a:cubicBezTo>
                    <a:pt x="1799" y="69"/>
                    <a:pt x="1814" y="75"/>
                    <a:pt x="1824" y="87"/>
                  </a:cubicBezTo>
                  <a:cubicBezTo>
                    <a:pt x="1834" y="99"/>
                    <a:pt x="1840" y="116"/>
                    <a:pt x="1840" y="138"/>
                  </a:cubicBezTo>
                  <a:lnTo>
                    <a:pt x="1840" y="150"/>
                  </a:lnTo>
                  <a:close/>
                  <a:moveTo>
                    <a:pt x="1816" y="131"/>
                  </a:moveTo>
                  <a:cubicBezTo>
                    <a:pt x="1816" y="117"/>
                    <a:pt x="1813" y="107"/>
                    <a:pt x="1806" y="100"/>
                  </a:cubicBezTo>
                  <a:cubicBezTo>
                    <a:pt x="1800" y="92"/>
                    <a:pt x="1791" y="89"/>
                    <a:pt x="1780" y="89"/>
                  </a:cubicBezTo>
                  <a:cubicBezTo>
                    <a:pt x="1769" y="89"/>
                    <a:pt x="1760" y="92"/>
                    <a:pt x="1753" y="100"/>
                  </a:cubicBezTo>
                  <a:cubicBezTo>
                    <a:pt x="1745" y="108"/>
                    <a:pt x="1740" y="118"/>
                    <a:pt x="1738" y="131"/>
                  </a:cubicBezTo>
                  <a:lnTo>
                    <a:pt x="1816"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8206366" y="1227170"/>
            <a:ext cx="1300631" cy="1236985"/>
            <a:chOff x="8523474" y="503193"/>
            <a:chExt cx="1300631" cy="1236985"/>
          </a:xfrm>
        </p:grpSpPr>
        <p:sp>
          <p:nvSpPr>
            <p:cNvPr id="77" name="Oval 76"/>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78" name="Freeform 77"/>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79" name="TextBox 78"/>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a:gradFill>
                    <a:gsLst>
                      <a:gs pos="16814">
                        <a:schemeClr val="tx1"/>
                      </a:gs>
                      <a:gs pos="100000">
                        <a:schemeClr val="tx1"/>
                      </a:gs>
                    </a:gsLst>
                    <a:lin ang="5400000" scaled="0"/>
                  </a:gradFill>
                </a:rPr>
                <a:t>INTERNET</a:t>
              </a:r>
            </a:p>
          </p:txBody>
        </p:sp>
      </p:grpSp>
      <p:grpSp>
        <p:nvGrpSpPr>
          <p:cNvPr id="22" name="Group 21"/>
          <p:cNvGrpSpPr/>
          <p:nvPr/>
        </p:nvGrpSpPr>
        <p:grpSpPr>
          <a:xfrm>
            <a:off x="9151034" y="4491019"/>
            <a:ext cx="1089066" cy="923518"/>
            <a:chOff x="9389039" y="4969225"/>
            <a:chExt cx="1039428" cy="881425"/>
          </a:xfrm>
        </p:grpSpPr>
        <p:sp>
          <p:nvSpPr>
            <p:cNvPr id="80" name="Freeform 88"/>
            <p:cNvSpPr>
              <a:spLocks noEditPoints="1"/>
            </p:cNvSpPr>
            <p:nvPr/>
          </p:nvSpPr>
          <p:spPr bwMode="black">
            <a:xfrm>
              <a:off x="9389039" y="4969225"/>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3"/>
            <p:cNvSpPr>
              <a:spLocks noEditPoints="1"/>
            </p:cNvSpPr>
            <p:nvPr/>
          </p:nvSpPr>
          <p:spPr bwMode="black">
            <a:xfrm>
              <a:off x="9668819" y="5110365"/>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p:nvSpPr>
          <p:cNvPr id="60" name="TextBox 59"/>
          <p:cNvSpPr txBox="1"/>
          <p:nvPr/>
        </p:nvSpPr>
        <p:spPr>
          <a:xfrm>
            <a:off x="9381562" y="5206305"/>
            <a:ext cx="660768" cy="266784"/>
          </a:xfrm>
          <a:prstGeom prst="rect">
            <a:avLst/>
          </a:prstGeom>
          <a:noFill/>
        </p:spPr>
        <p:txBody>
          <a:bodyPr wrap="square" rtlCol="0">
            <a:spAutoFit/>
          </a:bodyPr>
          <a:lstStyle/>
          <a:p>
            <a:pPr algn="ctr" defTabSz="914309">
              <a:defRPr/>
            </a:pPr>
            <a:r>
              <a:rPr lang="en-US" sz="1071" b="1" kern="0" dirty="0">
                <a:gradFill>
                  <a:gsLst>
                    <a:gs pos="16814">
                      <a:schemeClr val="bg1"/>
                    </a:gs>
                    <a:gs pos="100000">
                      <a:schemeClr val="bg1"/>
                    </a:gs>
                  </a:gsLst>
                  <a:lin ang="5400000" scaled="0"/>
                </a:gradFill>
              </a:rPr>
              <a:t>VM2</a:t>
            </a:r>
          </a:p>
        </p:txBody>
      </p:sp>
      <p:grpSp>
        <p:nvGrpSpPr>
          <p:cNvPr id="82" name="Group 81"/>
          <p:cNvGrpSpPr/>
          <p:nvPr/>
        </p:nvGrpSpPr>
        <p:grpSpPr>
          <a:xfrm>
            <a:off x="7422519" y="4491019"/>
            <a:ext cx="1089066" cy="923518"/>
            <a:chOff x="9389039" y="4969225"/>
            <a:chExt cx="1039428" cy="881425"/>
          </a:xfrm>
          <a:solidFill>
            <a:schemeClr val="tx2">
              <a:lumMod val="75000"/>
            </a:schemeClr>
          </a:solidFill>
        </p:grpSpPr>
        <p:sp>
          <p:nvSpPr>
            <p:cNvPr id="83" name="Freeform 88"/>
            <p:cNvSpPr>
              <a:spLocks noEditPoints="1"/>
            </p:cNvSpPr>
            <p:nvPr/>
          </p:nvSpPr>
          <p:spPr bwMode="black">
            <a:xfrm>
              <a:off x="9389039" y="4969225"/>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p:cNvSpPr>
              <a:spLocks noEditPoints="1"/>
            </p:cNvSpPr>
            <p:nvPr/>
          </p:nvSpPr>
          <p:spPr bwMode="black">
            <a:xfrm>
              <a:off x="9668819" y="5110365"/>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p:nvSpPr>
          <p:cNvPr id="85" name="TextBox 84"/>
          <p:cNvSpPr txBox="1"/>
          <p:nvPr/>
        </p:nvSpPr>
        <p:spPr>
          <a:xfrm>
            <a:off x="7653047" y="5206305"/>
            <a:ext cx="660768" cy="266784"/>
          </a:xfrm>
          <a:prstGeom prst="rect">
            <a:avLst/>
          </a:prstGeom>
          <a:noFill/>
        </p:spPr>
        <p:txBody>
          <a:bodyPr wrap="square" rtlCol="0">
            <a:spAutoFit/>
          </a:bodyPr>
          <a:lstStyle/>
          <a:p>
            <a:pPr algn="ctr" defTabSz="914309">
              <a:defRPr/>
            </a:pPr>
            <a:r>
              <a:rPr lang="en-US" sz="1071" b="1" kern="0" dirty="0">
                <a:gradFill>
                  <a:gsLst>
                    <a:gs pos="16814">
                      <a:schemeClr val="bg1"/>
                    </a:gs>
                    <a:gs pos="100000">
                      <a:schemeClr val="bg1"/>
                    </a:gs>
                  </a:gsLst>
                  <a:lin ang="5400000" scaled="0"/>
                </a:gradFill>
              </a:rPr>
              <a:t>VM1</a:t>
            </a:r>
          </a:p>
        </p:txBody>
      </p:sp>
      <p:sp>
        <p:nvSpPr>
          <p:cNvPr id="55" name="Oval 54"/>
          <p:cNvSpPr/>
          <p:nvPr/>
        </p:nvSpPr>
        <p:spPr bwMode="auto">
          <a:xfrm>
            <a:off x="7912350" y="4399141"/>
            <a:ext cx="160384" cy="160384"/>
          </a:xfrm>
          <a:prstGeom prst="ellipse">
            <a:avLst/>
          </a:prstGeom>
          <a:solidFill>
            <a:schemeClr val="tx1">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Oval 55"/>
          <p:cNvSpPr/>
          <p:nvPr/>
        </p:nvSpPr>
        <p:spPr bwMode="auto">
          <a:xfrm>
            <a:off x="9631562" y="4408769"/>
            <a:ext cx="160384" cy="160384"/>
          </a:xfrm>
          <a:prstGeom prst="ellipse">
            <a:avLst/>
          </a:prstGeom>
          <a:solidFill>
            <a:schemeClr val="tx1">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94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639" y="4777408"/>
            <a:ext cx="11887200" cy="822951"/>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4638" y="3405823"/>
            <a:ext cx="1668461" cy="914390"/>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4639" y="1081748"/>
            <a:ext cx="1668460" cy="365756"/>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10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219421" y="4914899"/>
            <a:ext cx="5744756" cy="1638893"/>
            <a:chOff x="6219421" y="4800599"/>
            <a:chExt cx="5744756" cy="1638893"/>
          </a:xfrm>
        </p:grpSpPr>
        <p:sp>
          <p:nvSpPr>
            <p:cNvPr id="75" name="Rounded Rectangle 74"/>
            <p:cNvSpPr/>
            <p:nvPr/>
          </p:nvSpPr>
          <p:spPr bwMode="auto">
            <a:xfrm>
              <a:off x="9258502" y="4800599"/>
              <a:ext cx="2705675" cy="1638893"/>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a:gradFill>
                    <a:gsLst>
                      <a:gs pos="2917">
                        <a:schemeClr val="tx1"/>
                      </a:gs>
                      <a:gs pos="30000">
                        <a:schemeClr val="tx1"/>
                      </a:gs>
                    </a:gsLst>
                    <a:lin ang="5400000" scaled="0"/>
                  </a:gradFill>
                </a:rPr>
                <a:t>CLOUD SERVICE 2</a:t>
              </a:r>
            </a:p>
          </p:txBody>
        </p:sp>
        <p:sp>
          <p:nvSpPr>
            <p:cNvPr id="74" name="Rounded Rectangle 73"/>
            <p:cNvSpPr/>
            <p:nvPr/>
          </p:nvSpPr>
          <p:spPr bwMode="auto">
            <a:xfrm>
              <a:off x="6219421" y="4800599"/>
              <a:ext cx="2705675" cy="1638893"/>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a:gradFill>
                    <a:gsLst>
                      <a:gs pos="2917">
                        <a:schemeClr val="tx1"/>
                      </a:gs>
                      <a:gs pos="30000">
                        <a:schemeClr val="tx1"/>
                      </a:gs>
                    </a:gsLst>
                    <a:lin ang="5400000" scaled="0"/>
                  </a:gradFill>
                </a:rPr>
                <a:t>CLOUD SERVICE 1</a:t>
              </a:r>
            </a:p>
          </p:txBody>
        </p:sp>
        <p:grpSp>
          <p:nvGrpSpPr>
            <p:cNvPr id="9" name="Group 8"/>
            <p:cNvGrpSpPr/>
            <p:nvPr/>
          </p:nvGrpSpPr>
          <p:grpSpPr>
            <a:xfrm>
              <a:off x="6497904" y="5072392"/>
              <a:ext cx="2148709" cy="881425"/>
              <a:chOff x="6644516" y="4929517"/>
              <a:chExt cx="2148709" cy="881425"/>
            </a:xfrm>
          </p:grpSpPr>
          <p:sp>
            <p:nvSpPr>
              <p:cNvPr id="27"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38"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nvGrpSpPr>
            <p:cNvPr id="40" name="Group 39"/>
            <p:cNvGrpSpPr/>
            <p:nvPr/>
          </p:nvGrpSpPr>
          <p:grpSpPr>
            <a:xfrm>
              <a:off x="9536985" y="5072392"/>
              <a:ext cx="2148709" cy="881425"/>
              <a:chOff x="6644516" y="4929517"/>
              <a:chExt cx="2148709" cy="881425"/>
            </a:xfrm>
          </p:grpSpPr>
          <p:sp>
            <p:nvSpPr>
              <p:cNvPr id="41"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43"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cxnSp>
        <p:nvCxnSpPr>
          <p:cNvPr id="66" name="Straight Connector 65"/>
          <p:cNvCxnSpPr/>
          <p:nvPr/>
        </p:nvCxnSpPr>
        <p:spPr>
          <a:xfrm>
            <a:off x="9139951" y="2352238"/>
            <a:ext cx="931149" cy="1611849"/>
          </a:xfrm>
          <a:prstGeom prst="line">
            <a:avLst/>
          </a:prstGeom>
          <a:ln w="25400">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Reserved IPs can move!</a:t>
            </a:r>
          </a:p>
        </p:txBody>
      </p:sp>
      <p:sp>
        <p:nvSpPr>
          <p:cNvPr id="3" name="Text Placeholder 2"/>
          <p:cNvSpPr>
            <a:spLocks noGrp="1"/>
          </p:cNvSpPr>
          <p:nvPr>
            <p:ph type="body" sz="quarter" idx="10"/>
          </p:nvPr>
        </p:nvSpPr>
        <p:spPr>
          <a:xfrm>
            <a:off x="274638" y="1212850"/>
            <a:ext cx="6400800" cy="2985433"/>
          </a:xfrm>
        </p:spPr>
        <p:txBody>
          <a:bodyPr/>
          <a:lstStyle/>
          <a:p>
            <a:pPr>
              <a:spcBef>
                <a:spcPts val="1200"/>
              </a:spcBef>
            </a:pPr>
            <a:r>
              <a:rPr lang="en-US" sz="3600" dirty="0"/>
              <a:t>Retain your IP addresses</a:t>
            </a:r>
          </a:p>
          <a:p>
            <a:pPr>
              <a:spcBef>
                <a:spcPts val="1200"/>
              </a:spcBef>
            </a:pPr>
            <a:r>
              <a:rPr lang="en-US" sz="3600" dirty="0"/>
              <a:t>IPs on existing services can </a:t>
            </a:r>
            <a:br>
              <a:rPr lang="en-US" sz="3600" dirty="0"/>
            </a:br>
            <a:r>
              <a:rPr lang="en-US" sz="3600" dirty="0"/>
              <a:t>be reserved</a:t>
            </a:r>
          </a:p>
          <a:p>
            <a:pPr>
              <a:spcBef>
                <a:spcPts val="1200"/>
              </a:spcBef>
            </a:pPr>
            <a:r>
              <a:rPr lang="en-US" sz="3600" dirty="0"/>
              <a:t>IPs can be moved between services in seconds </a:t>
            </a:r>
          </a:p>
        </p:txBody>
      </p:sp>
      <p:cxnSp>
        <p:nvCxnSpPr>
          <p:cNvPr id="54" name="Straight Arrow Connector 53"/>
          <p:cNvCxnSpPr/>
          <p:nvPr/>
        </p:nvCxnSpPr>
        <p:spPr>
          <a:xfrm>
            <a:off x="10071100" y="3954463"/>
            <a:ext cx="0" cy="1232229"/>
          </a:xfrm>
          <a:prstGeom prst="straightConnector1">
            <a:avLst/>
          </a:prstGeom>
          <a:ln w="25400">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0071100" y="3954463"/>
            <a:ext cx="1073150" cy="1232229"/>
          </a:xfrm>
          <a:prstGeom prst="straightConnector1">
            <a:avLst/>
          </a:prstGeom>
          <a:ln w="25400">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8193511" y="4478337"/>
            <a:ext cx="1753462"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038130" y="4124541"/>
            <a:ext cx="2668461" cy="489365"/>
          </a:xfrm>
          <a:prstGeom prst="rect">
            <a:avLst/>
          </a:prstGeom>
          <a:noFill/>
        </p:spPr>
        <p:txBody>
          <a:bodyPr wrap="square" lIns="182880" tIns="146304" rIns="182880" bIns="146304" rtlCol="0">
            <a:spAutoFit/>
          </a:bodyPr>
          <a:lstStyle/>
          <a:p>
            <a:pPr>
              <a:lnSpc>
                <a:spcPct val="90000"/>
              </a:lnSpc>
              <a:spcAft>
                <a:spcPts val="600"/>
              </a:spcAft>
            </a:pPr>
            <a:r>
              <a:rPr lang="en-US" sz="1300" b="1" dirty="0">
                <a:gradFill>
                  <a:gsLst>
                    <a:gs pos="2917">
                      <a:schemeClr val="tx1">
                        <a:lumMod val="60000"/>
                        <a:lumOff val="40000"/>
                      </a:schemeClr>
                    </a:gs>
                    <a:gs pos="100000">
                      <a:schemeClr val="tx1">
                        <a:lumMod val="60000"/>
                        <a:lumOff val="40000"/>
                      </a:schemeClr>
                    </a:gs>
                  </a:gsLst>
                  <a:lin ang="5400000" scaled="0"/>
                </a:gradFill>
              </a:rPr>
              <a:t>RESERVED IP MOVES</a:t>
            </a:r>
          </a:p>
        </p:txBody>
      </p:sp>
      <p:grpSp>
        <p:nvGrpSpPr>
          <p:cNvPr id="20" name="Group 19"/>
          <p:cNvGrpSpPr/>
          <p:nvPr/>
        </p:nvGrpSpPr>
        <p:grpSpPr>
          <a:xfrm flipH="1">
            <a:off x="7006262" y="2352238"/>
            <a:ext cx="2004299" cy="2834454"/>
            <a:chOff x="10241091" y="1662879"/>
            <a:chExt cx="2004299" cy="2834454"/>
          </a:xfrm>
        </p:grpSpPr>
        <p:cxnSp>
          <p:nvCxnSpPr>
            <p:cNvPr id="48" name="Straight Connector 47"/>
            <p:cNvCxnSpPr/>
            <p:nvPr/>
          </p:nvCxnSpPr>
          <p:spPr>
            <a:xfrm>
              <a:off x="10241091" y="1662879"/>
              <a:ext cx="931149" cy="1611849"/>
            </a:xfrm>
            <a:prstGeom prst="line">
              <a:avLst/>
            </a:prstGeom>
            <a:ln w="25400">
              <a:solidFill>
                <a:schemeClr val="tx1">
                  <a:lumMod val="60000"/>
                  <a:lumOff val="4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1172240" y="3265104"/>
              <a:ext cx="0" cy="1232229"/>
            </a:xfrm>
            <a:prstGeom prst="straightConnector1">
              <a:avLst/>
            </a:prstGeom>
            <a:ln w="25400">
              <a:solidFill>
                <a:schemeClr val="tx1">
                  <a:lumMod val="60000"/>
                  <a:lumOff val="40000"/>
                </a:schemeClr>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172240" y="3265104"/>
              <a:ext cx="1073150" cy="1232229"/>
            </a:xfrm>
            <a:prstGeom prst="straightConnector1">
              <a:avLst/>
            </a:prstGeom>
            <a:ln w="25400">
              <a:solidFill>
                <a:schemeClr val="tx1">
                  <a:lumMod val="60000"/>
                  <a:lumOff val="40000"/>
                </a:schemeClr>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bwMode="auto">
          <a:xfrm>
            <a:off x="7415399" y="3626802"/>
            <a:ext cx="3352800" cy="4023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bodyPr>
          <a:lstStyle/>
          <a:p>
            <a:pPr algn="ctr" defTabSz="932472" fontAlgn="base">
              <a:spcBef>
                <a:spcPct val="0"/>
              </a:spcBef>
              <a:spcAft>
                <a:spcPct val="0"/>
              </a:spcAft>
            </a:pPr>
            <a:r>
              <a:rPr lang="en-US" sz="1600" b="1" dirty="0">
                <a:gradFill>
                  <a:gsLst>
                    <a:gs pos="0">
                      <a:srgbClr val="FFFFFF"/>
                    </a:gs>
                    <a:gs pos="100000">
                      <a:srgbClr val="FFFFFF"/>
                    </a:gs>
                  </a:gsLst>
                  <a:lin ang="5400000" scaled="0"/>
                </a:gradFill>
              </a:rPr>
              <a:t>AZURE LOAD BALANCER</a:t>
            </a:r>
          </a:p>
        </p:txBody>
      </p:sp>
      <p:sp>
        <p:nvSpPr>
          <p:cNvPr id="87" name="TextBox 86"/>
          <p:cNvSpPr txBox="1"/>
          <p:nvPr/>
        </p:nvSpPr>
        <p:spPr>
          <a:xfrm>
            <a:off x="8245719" y="2850274"/>
            <a:ext cx="1692161" cy="406265"/>
          </a:xfrm>
          <a:prstGeom prst="rect">
            <a:avLst/>
          </a:prstGeom>
          <a:solidFill>
            <a:schemeClr val="accent2"/>
          </a:solidFill>
        </p:spPr>
        <p:txBody>
          <a:bodyPr wrap="square" lIns="146304" tIns="91440" rIns="146304" bIns="91440" rtlCol="0">
            <a:spAutoFit/>
          </a:bodyPr>
          <a:lstStyle/>
          <a:p>
            <a:pPr algn="ctr" defTabSz="932472" fontAlgn="base">
              <a:lnSpc>
                <a:spcPct val="90000"/>
              </a:lnSpc>
              <a:spcBef>
                <a:spcPct val="0"/>
              </a:spcBef>
              <a:spcAft>
                <a:spcPct val="0"/>
              </a:spcAft>
            </a:pPr>
            <a:r>
              <a:rPr lang="en-US" sz="1600" b="1" dirty="0">
                <a:gradFill>
                  <a:gsLst>
                    <a:gs pos="0">
                      <a:srgbClr val="FFFFFF"/>
                    </a:gs>
                    <a:gs pos="100000">
                      <a:srgbClr val="FFFFFF"/>
                    </a:gs>
                  </a:gsLst>
                  <a:lin ang="5400000" scaled="0"/>
                </a:gradFill>
              </a:rPr>
              <a:t>RESERVED IP</a:t>
            </a:r>
          </a:p>
        </p:txBody>
      </p:sp>
      <p:grpSp>
        <p:nvGrpSpPr>
          <p:cNvPr id="35" name="Group 34"/>
          <p:cNvGrpSpPr/>
          <p:nvPr/>
        </p:nvGrpSpPr>
        <p:grpSpPr>
          <a:xfrm>
            <a:off x="8441484" y="1227093"/>
            <a:ext cx="1300631" cy="1236985"/>
            <a:chOff x="8523474" y="503193"/>
            <a:chExt cx="1300631" cy="1236985"/>
          </a:xfrm>
        </p:grpSpPr>
        <p:sp>
          <p:nvSpPr>
            <p:cNvPr id="37" name="Oval 36"/>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45" name="Freeform 44"/>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46" name="TextBox 45"/>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a:gradFill>
                    <a:gsLst>
                      <a:gs pos="16814">
                        <a:schemeClr val="tx1"/>
                      </a:gs>
                      <a:gs pos="100000">
                        <a:schemeClr val="tx1"/>
                      </a:gs>
                    </a:gsLst>
                    <a:lin ang="5400000" scaled="0"/>
                  </a:gradFill>
                </a:rPr>
                <a:t>INTERNET</a:t>
              </a:r>
            </a:p>
          </p:txBody>
        </p:sp>
      </p:grpSp>
    </p:spTree>
    <p:extLst>
      <p:ext uri="{BB962C8B-B14F-4D97-AF65-F5344CB8AC3E}">
        <p14:creationId xmlns:p14="http://schemas.microsoft.com/office/powerpoint/2010/main" val="2146332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6219421" y="4914899"/>
            <a:ext cx="5744756" cy="1638893"/>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endParaRPr lang="en-US" sz="1600" b="1" dirty="0">
              <a:gradFill>
                <a:gsLst>
                  <a:gs pos="2917">
                    <a:schemeClr val="tx1"/>
                  </a:gs>
                  <a:gs pos="30000">
                    <a:schemeClr val="tx1"/>
                  </a:gs>
                </a:gsLst>
                <a:lin ang="5400000" scaled="0"/>
              </a:gradFill>
            </a:endParaRPr>
          </a:p>
        </p:txBody>
      </p:sp>
      <p:sp>
        <p:nvSpPr>
          <p:cNvPr id="2" name="Title 1"/>
          <p:cNvSpPr>
            <a:spLocks noGrp="1"/>
          </p:cNvSpPr>
          <p:nvPr>
            <p:ph type="title"/>
          </p:nvPr>
        </p:nvSpPr>
        <p:spPr/>
        <p:txBody>
          <a:bodyPr/>
          <a:lstStyle/>
          <a:p>
            <a:r>
              <a:rPr lang="en-US" dirty="0"/>
              <a:t>DNS names for public IP</a:t>
            </a:r>
          </a:p>
        </p:txBody>
      </p:sp>
      <p:sp>
        <p:nvSpPr>
          <p:cNvPr id="4" name="Text Placeholder 3"/>
          <p:cNvSpPr>
            <a:spLocks noGrp="1"/>
          </p:cNvSpPr>
          <p:nvPr>
            <p:ph type="body" sz="quarter" idx="10"/>
          </p:nvPr>
        </p:nvSpPr>
        <p:spPr>
          <a:xfrm>
            <a:off x="274638" y="1212850"/>
            <a:ext cx="6551106" cy="3982629"/>
          </a:xfrm>
        </p:spPr>
        <p:txBody>
          <a:bodyPr/>
          <a:lstStyle/>
          <a:p>
            <a:pPr>
              <a:spcBef>
                <a:spcPts val="1200"/>
              </a:spcBef>
            </a:pPr>
            <a:r>
              <a:rPr lang="en-US" sz="3600" dirty="0"/>
              <a:t>FQDN access to a </a:t>
            </a:r>
            <a:br>
              <a:rPr lang="en-US" sz="3600" dirty="0"/>
            </a:br>
            <a:r>
              <a:rPr lang="en-US" sz="3600" dirty="0"/>
              <a:t>virtual machine</a:t>
            </a:r>
          </a:p>
          <a:p>
            <a:pPr>
              <a:spcBef>
                <a:spcPts val="1200"/>
              </a:spcBef>
            </a:pPr>
            <a:r>
              <a:rPr lang="en-US" sz="3600" dirty="0"/>
              <a:t>Available for virtual machines and web/worker roles</a:t>
            </a:r>
          </a:p>
          <a:p>
            <a:pPr>
              <a:spcBef>
                <a:spcPts val="1200"/>
              </a:spcBef>
            </a:pPr>
            <a:r>
              <a:rPr lang="en-US" sz="3600" dirty="0"/>
              <a:t>Automatic DNS registration/</a:t>
            </a:r>
            <a:br>
              <a:rPr lang="en-US" sz="3600" dirty="0"/>
            </a:br>
            <a:r>
              <a:rPr lang="en-US" sz="3600" dirty="0"/>
              <a:t>de-registration during </a:t>
            </a:r>
            <a:br>
              <a:rPr lang="en-US" sz="3600" dirty="0"/>
            </a:br>
            <a:r>
              <a:rPr lang="en-US" sz="3600" dirty="0"/>
              <a:t>scale-up, scale-down</a:t>
            </a:r>
          </a:p>
        </p:txBody>
      </p:sp>
      <p:grpSp>
        <p:nvGrpSpPr>
          <p:cNvPr id="34" name="Group 33"/>
          <p:cNvGrpSpPr/>
          <p:nvPr/>
        </p:nvGrpSpPr>
        <p:grpSpPr>
          <a:xfrm>
            <a:off x="6612204" y="5186692"/>
            <a:ext cx="1039428" cy="881425"/>
            <a:chOff x="6644516" y="4929517"/>
            <a:chExt cx="1039428" cy="881425"/>
          </a:xfrm>
        </p:grpSpPr>
        <p:sp>
          <p:nvSpPr>
            <p:cNvPr id="43"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nvGrpSpPr>
          <p:cNvPr id="38" name="Group 37"/>
          <p:cNvGrpSpPr/>
          <p:nvPr/>
        </p:nvGrpSpPr>
        <p:grpSpPr>
          <a:xfrm>
            <a:off x="10531966" y="5186692"/>
            <a:ext cx="1039428" cy="881425"/>
            <a:chOff x="7753797" y="4929517"/>
            <a:chExt cx="1039428" cy="881425"/>
          </a:xfrm>
        </p:grpSpPr>
        <p:sp>
          <p:nvSpPr>
            <p:cNvPr id="41"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cxnSp>
        <p:nvCxnSpPr>
          <p:cNvPr id="47" name="Straight Connector 46"/>
          <p:cNvCxnSpPr/>
          <p:nvPr/>
        </p:nvCxnSpPr>
        <p:spPr>
          <a:xfrm>
            <a:off x="9139951" y="2352238"/>
            <a:ext cx="1901429" cy="2834454"/>
          </a:xfrm>
          <a:prstGeom prst="line">
            <a:avLst/>
          </a:prstGeom>
          <a:ln w="25400">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139940" y="2352238"/>
            <a:ext cx="1870622" cy="2834454"/>
          </a:xfrm>
          <a:prstGeom prst="line">
            <a:avLst/>
          </a:prstGeom>
          <a:ln w="25400">
            <a:solidFill>
              <a:schemeClr val="tx1">
                <a:lumMod val="60000"/>
                <a:lumOff val="40000"/>
              </a:schemeClr>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6219420" y="4237451"/>
            <a:ext cx="4312545" cy="5565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bodyPr>
          <a:lstStyle/>
          <a:p>
            <a:pPr algn="ctr">
              <a:lnSpc>
                <a:spcPct val="90000"/>
              </a:lnSpc>
              <a:spcAft>
                <a:spcPts val="600"/>
              </a:spcAft>
            </a:pPr>
            <a:r>
              <a:rPr lang="en-US" sz="1600" b="1" dirty="0">
                <a:solidFill>
                  <a:schemeClr val="bg1"/>
                </a:solidFill>
              </a:rPr>
              <a:t>WEBROLE.0.CONTOSO.CLOUDAPP.NET</a:t>
            </a:r>
            <a:r>
              <a:rPr lang="en-US" sz="1600" b="1" dirty="0">
                <a:solidFill>
                  <a:schemeClr val="bg1"/>
                </a:solidFill>
                <a:sym typeface="Wingdings" panose="05000000000000000000" pitchFamily="2" charset="2"/>
              </a:rPr>
              <a:t>        </a:t>
            </a:r>
            <a:r>
              <a:rPr lang="en-US" sz="1600" b="1" dirty="0">
                <a:solidFill>
                  <a:schemeClr val="bg1"/>
                </a:solidFill>
              </a:rPr>
              <a:t>130.26.10.80 </a:t>
            </a:r>
          </a:p>
        </p:txBody>
      </p:sp>
      <p:grpSp>
        <p:nvGrpSpPr>
          <p:cNvPr id="58" name="Group 57"/>
          <p:cNvGrpSpPr/>
          <p:nvPr/>
        </p:nvGrpSpPr>
        <p:grpSpPr>
          <a:xfrm>
            <a:off x="8441484" y="1227093"/>
            <a:ext cx="1300631" cy="1236985"/>
            <a:chOff x="8523474" y="503193"/>
            <a:chExt cx="1300631" cy="1236985"/>
          </a:xfrm>
        </p:grpSpPr>
        <p:sp>
          <p:nvSpPr>
            <p:cNvPr id="59" name="Oval 58"/>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60" name="Freeform 59"/>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61" name="TextBox 60"/>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a:gradFill>
                    <a:gsLst>
                      <a:gs pos="16814">
                        <a:schemeClr val="tx1"/>
                      </a:gs>
                      <a:gs pos="100000">
                        <a:schemeClr val="tx1"/>
                      </a:gs>
                    </a:gsLst>
                    <a:lin ang="5400000" scaled="0"/>
                  </a:gradFill>
                </a:rPr>
                <a:t>INTERNET</a:t>
              </a:r>
            </a:p>
          </p:txBody>
        </p:sp>
      </p:grpSp>
      <p:sp>
        <p:nvSpPr>
          <p:cNvPr id="62" name="Rounded Rectangle 61"/>
          <p:cNvSpPr/>
          <p:nvPr/>
        </p:nvSpPr>
        <p:spPr bwMode="auto">
          <a:xfrm>
            <a:off x="6169204" y="6030300"/>
            <a:ext cx="194839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a:gradFill>
                  <a:gsLst>
                    <a:gs pos="2917">
                      <a:schemeClr val="tx1"/>
                    </a:gs>
                    <a:gs pos="30000">
                      <a:schemeClr val="tx1"/>
                    </a:gs>
                  </a:gsLst>
                  <a:lin ang="5400000" scaled="0"/>
                </a:gradFill>
              </a:rPr>
              <a:t>VM INSTANCE 1</a:t>
            </a:r>
          </a:p>
        </p:txBody>
      </p:sp>
      <p:sp>
        <p:nvSpPr>
          <p:cNvPr id="63" name="Rounded Rectangle 62"/>
          <p:cNvSpPr/>
          <p:nvPr/>
        </p:nvSpPr>
        <p:spPr bwMode="auto">
          <a:xfrm>
            <a:off x="10086374" y="6002331"/>
            <a:ext cx="194839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a:gradFill>
                  <a:gsLst>
                    <a:gs pos="2917">
                      <a:schemeClr val="tx1"/>
                    </a:gs>
                    <a:gs pos="30000">
                      <a:schemeClr val="tx1"/>
                    </a:gs>
                  </a:gsLst>
                  <a:lin ang="5400000" scaled="0"/>
                </a:gradFill>
              </a:rPr>
              <a:t>VM INSTANCE 2</a:t>
            </a:r>
          </a:p>
        </p:txBody>
      </p:sp>
      <p:sp>
        <p:nvSpPr>
          <p:cNvPr id="64" name="TextBox 63"/>
          <p:cNvSpPr txBox="1"/>
          <p:nvPr/>
        </p:nvSpPr>
        <p:spPr>
          <a:xfrm>
            <a:off x="7937308" y="5107854"/>
            <a:ext cx="2308983" cy="1043363"/>
          </a:xfrm>
          <a:prstGeom prst="rect">
            <a:avLst/>
          </a:prstGeom>
          <a:noFill/>
        </p:spPr>
        <p:txBody>
          <a:bodyPr wrap="square" lIns="182880" tIns="146304" rIns="182880" bIns="146304" rtlCol="0">
            <a:spAutoFit/>
          </a:bodyPr>
          <a:lstStyle/>
          <a:p>
            <a:pPr algn="ctr">
              <a:lnSpc>
                <a:spcPct val="90000"/>
              </a:lnSpc>
              <a:spcAft>
                <a:spcPts val="600"/>
              </a:spcAft>
            </a:pPr>
            <a:r>
              <a:rPr lang="en-US" b="1" dirty="0">
                <a:gradFill>
                  <a:gsLst>
                    <a:gs pos="2917">
                      <a:schemeClr val="accent1"/>
                    </a:gs>
                    <a:gs pos="100000">
                      <a:schemeClr val="accent1"/>
                    </a:gs>
                  </a:gsLst>
                  <a:lin ang="5400000" scaled="0"/>
                </a:gradFill>
              </a:rPr>
              <a:t>CONTOSO APP WITH 2 VIRTUAL MACHINES</a:t>
            </a:r>
          </a:p>
        </p:txBody>
      </p:sp>
      <p:sp>
        <p:nvSpPr>
          <p:cNvPr id="65" name="Rectangle 64"/>
          <p:cNvSpPr/>
          <p:nvPr/>
        </p:nvSpPr>
        <p:spPr bwMode="auto">
          <a:xfrm>
            <a:off x="7651632" y="3560004"/>
            <a:ext cx="4312545" cy="5565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bodyPr>
          <a:lstStyle/>
          <a:p>
            <a:pPr algn="ctr">
              <a:lnSpc>
                <a:spcPct val="90000"/>
              </a:lnSpc>
              <a:spcAft>
                <a:spcPts val="600"/>
              </a:spcAft>
            </a:pPr>
            <a:r>
              <a:rPr lang="en-US" sz="1600" b="1" dirty="0">
                <a:solidFill>
                  <a:schemeClr val="bg1"/>
                </a:solidFill>
              </a:rPr>
              <a:t>WEBROLE.0.CONTOSO.CLOUDAPP.NET</a:t>
            </a:r>
            <a:r>
              <a:rPr lang="en-US" sz="1600" b="1" dirty="0">
                <a:solidFill>
                  <a:schemeClr val="bg1"/>
                </a:solidFill>
                <a:sym typeface="Wingdings" panose="05000000000000000000" pitchFamily="2" charset="2"/>
              </a:rPr>
              <a:t>        </a:t>
            </a:r>
            <a:r>
              <a:rPr lang="en-US" sz="1600" b="1" dirty="0">
                <a:solidFill>
                  <a:schemeClr val="bg1"/>
                </a:solidFill>
              </a:rPr>
              <a:t>130.26.10.80 </a:t>
            </a:r>
          </a:p>
        </p:txBody>
      </p:sp>
    </p:spTree>
    <p:extLst>
      <p:ext uri="{BB962C8B-B14F-4D97-AF65-F5344CB8AC3E}">
        <p14:creationId xmlns:p14="http://schemas.microsoft.com/office/powerpoint/2010/main" val="4181156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6219421" y="3048057"/>
            <a:ext cx="5744756" cy="3505735"/>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endParaRPr lang="en-US" sz="1600" b="1" dirty="0">
              <a:gradFill>
                <a:gsLst>
                  <a:gs pos="2917">
                    <a:schemeClr val="tx1"/>
                  </a:gs>
                  <a:gs pos="30000">
                    <a:schemeClr val="tx1"/>
                  </a:gs>
                </a:gsLst>
                <a:lin ang="5400000" scaled="0"/>
              </a:gradFill>
            </a:endParaRPr>
          </a:p>
        </p:txBody>
      </p:sp>
      <p:cxnSp>
        <p:nvCxnSpPr>
          <p:cNvPr id="101" name="Straight Arrow Connector 100"/>
          <p:cNvCxnSpPr/>
          <p:nvPr/>
        </p:nvCxnSpPr>
        <p:spPr>
          <a:xfrm>
            <a:off x="7706059" y="4800924"/>
            <a:ext cx="2777791"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274638" y="1212850"/>
            <a:ext cx="6400800" cy="4635115"/>
          </a:xfrm>
        </p:spPr>
        <p:txBody>
          <a:bodyPr/>
          <a:lstStyle/>
          <a:p>
            <a:pPr>
              <a:spcBef>
                <a:spcPts val="1200"/>
              </a:spcBef>
            </a:pPr>
            <a:r>
              <a:rPr lang="en-US" sz="3600" dirty="0"/>
              <a:t>Control traffic flow in your network with custom routes</a:t>
            </a:r>
          </a:p>
          <a:p>
            <a:pPr>
              <a:spcBef>
                <a:spcPts val="1200"/>
              </a:spcBef>
            </a:pPr>
            <a:r>
              <a:rPr lang="en-US" sz="3600" dirty="0"/>
              <a:t>Attach route tables to subnets</a:t>
            </a:r>
          </a:p>
          <a:p>
            <a:pPr>
              <a:spcBef>
                <a:spcPts val="1200"/>
              </a:spcBef>
            </a:pPr>
            <a:r>
              <a:rPr lang="en-US" sz="3600" dirty="0"/>
              <a:t>Specify next hop for </a:t>
            </a:r>
            <a:br>
              <a:rPr lang="en-US" sz="3600" dirty="0"/>
            </a:br>
            <a:r>
              <a:rPr lang="en-US" sz="3600" dirty="0"/>
              <a:t>any address prefix</a:t>
            </a:r>
          </a:p>
          <a:p>
            <a:pPr>
              <a:spcBef>
                <a:spcPts val="1200"/>
              </a:spcBef>
            </a:pPr>
            <a:r>
              <a:rPr lang="en-US" sz="3600" dirty="0"/>
              <a:t>Set 0/0 route to force </a:t>
            </a:r>
            <a:br>
              <a:rPr lang="en-US" sz="3600" dirty="0"/>
            </a:br>
            <a:r>
              <a:rPr lang="en-US" sz="3600" dirty="0"/>
              <a:t>tunnel all traffic to </a:t>
            </a:r>
            <a:br>
              <a:rPr lang="en-US" sz="3600" dirty="0"/>
            </a:br>
            <a:r>
              <a:rPr lang="en-US" sz="3600" dirty="0"/>
              <a:t>on-premises or appliance</a:t>
            </a:r>
          </a:p>
        </p:txBody>
      </p:sp>
      <p:sp>
        <p:nvSpPr>
          <p:cNvPr id="4" name="Title 3"/>
          <p:cNvSpPr>
            <a:spLocks noGrp="1"/>
          </p:cNvSpPr>
          <p:nvPr>
            <p:ph type="title"/>
          </p:nvPr>
        </p:nvSpPr>
        <p:spPr/>
        <p:txBody>
          <a:bodyPr/>
          <a:lstStyle/>
          <a:p>
            <a:r>
              <a:rPr lang="en-US" dirty="0"/>
              <a:t>User Defined Routes (UDR)</a:t>
            </a:r>
          </a:p>
        </p:txBody>
      </p:sp>
      <p:grpSp>
        <p:nvGrpSpPr>
          <p:cNvPr id="62" name="Group 61"/>
          <p:cNvGrpSpPr/>
          <p:nvPr/>
        </p:nvGrpSpPr>
        <p:grpSpPr>
          <a:xfrm>
            <a:off x="8441484" y="1227093"/>
            <a:ext cx="1300631" cy="1236985"/>
            <a:chOff x="8523474" y="503193"/>
            <a:chExt cx="1300631" cy="1236985"/>
          </a:xfrm>
        </p:grpSpPr>
        <p:sp>
          <p:nvSpPr>
            <p:cNvPr id="63" name="Oval 62"/>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64" name="Freeform 63"/>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65" name="TextBox 64"/>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a:gradFill>
                    <a:gsLst>
                      <a:gs pos="16814">
                        <a:schemeClr val="tx1"/>
                      </a:gs>
                      <a:gs pos="100000">
                        <a:schemeClr val="tx1"/>
                      </a:gs>
                    </a:gsLst>
                    <a:lin ang="5400000" scaled="0"/>
                  </a:gradFill>
                </a:rPr>
                <a:t>INTERNET</a:t>
              </a:r>
            </a:p>
          </p:txBody>
        </p:sp>
      </p:grpSp>
      <p:sp>
        <p:nvSpPr>
          <p:cNvPr id="66" name="Rounded Rectangle 65"/>
          <p:cNvSpPr/>
          <p:nvPr/>
        </p:nvSpPr>
        <p:spPr bwMode="auto">
          <a:xfrm>
            <a:off x="8117601" y="5068609"/>
            <a:ext cx="194839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200" b="1" dirty="0">
                <a:gradFill>
                  <a:gsLst>
                    <a:gs pos="2917">
                      <a:schemeClr val="tx1"/>
                    </a:gs>
                    <a:gs pos="30000">
                      <a:schemeClr val="tx1"/>
                    </a:gs>
                  </a:gsLst>
                  <a:lin ang="5400000" scaled="0"/>
                </a:gradFill>
              </a:rPr>
              <a:t>VM/APPLIANCE</a:t>
            </a:r>
          </a:p>
        </p:txBody>
      </p:sp>
      <p:sp>
        <p:nvSpPr>
          <p:cNvPr id="67" name="Rounded Rectangle 66"/>
          <p:cNvSpPr/>
          <p:nvPr/>
        </p:nvSpPr>
        <p:spPr bwMode="auto">
          <a:xfrm>
            <a:off x="7824876" y="6046781"/>
            <a:ext cx="253384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200" b="1" dirty="0">
                <a:gradFill>
                  <a:gsLst>
                    <a:gs pos="2917">
                      <a:schemeClr val="tx1"/>
                    </a:gs>
                    <a:gs pos="30000">
                      <a:schemeClr val="tx1"/>
                    </a:gs>
                  </a:gsLst>
                  <a:lin ang="5400000" scaled="0"/>
                </a:gradFill>
              </a:rPr>
              <a:t>“IP FORWARDING”</a:t>
            </a:r>
          </a:p>
        </p:txBody>
      </p:sp>
      <p:sp>
        <p:nvSpPr>
          <p:cNvPr id="70" name="Rounded Rectangle 69"/>
          <p:cNvSpPr/>
          <p:nvPr/>
        </p:nvSpPr>
        <p:spPr bwMode="auto">
          <a:xfrm>
            <a:off x="7824876" y="3659895"/>
            <a:ext cx="253384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200" b="1" dirty="0">
                <a:gradFill>
                  <a:gsLst>
                    <a:gs pos="2917">
                      <a:schemeClr val="tx1"/>
                    </a:gs>
                    <a:gs pos="30000">
                      <a:schemeClr val="tx1"/>
                    </a:gs>
                  </a:gsLst>
                  <a:lin ang="5400000" scaled="0"/>
                </a:gradFill>
              </a:rPr>
              <a:t>“IP FORWARDING”</a:t>
            </a:r>
          </a:p>
        </p:txBody>
      </p:sp>
      <p:grpSp>
        <p:nvGrpSpPr>
          <p:cNvPr id="12" name="Group 11"/>
          <p:cNvGrpSpPr/>
          <p:nvPr/>
        </p:nvGrpSpPr>
        <p:grpSpPr>
          <a:xfrm>
            <a:off x="10529427" y="4409917"/>
            <a:ext cx="1214697" cy="782014"/>
            <a:chOff x="10453038" y="4659784"/>
            <a:chExt cx="1214697" cy="782014"/>
          </a:xfrm>
        </p:grpSpPr>
        <p:sp>
          <p:nvSpPr>
            <p:cNvPr id="10" name="Rectangle 9"/>
            <p:cNvSpPr/>
            <p:nvPr/>
          </p:nvSpPr>
          <p:spPr bwMode="auto">
            <a:xfrm>
              <a:off x="10453038" y="4659784"/>
              <a:ext cx="1214697" cy="7820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1" name="Group 70"/>
            <p:cNvGrpSpPr/>
            <p:nvPr/>
          </p:nvGrpSpPr>
          <p:grpSpPr>
            <a:xfrm>
              <a:off x="10564451" y="4792089"/>
              <a:ext cx="991870" cy="517405"/>
              <a:chOff x="10011936" y="5788897"/>
              <a:chExt cx="1123741" cy="586195"/>
            </a:xfrm>
          </p:grpSpPr>
          <p:pic>
            <p:nvPicPr>
              <p:cNvPr id="72" name="Picture 7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0011936" y="5788897"/>
                <a:ext cx="586195" cy="586195"/>
              </a:xfrm>
              <a:prstGeom prst="rect">
                <a:avLst/>
              </a:prstGeom>
            </p:spPr>
          </p:pic>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9482" y="5788897"/>
                <a:ext cx="586195" cy="586195"/>
              </a:xfrm>
              <a:prstGeom prst="rect">
                <a:avLst/>
              </a:prstGeom>
            </p:spPr>
          </p:pic>
        </p:grpSp>
      </p:grpSp>
      <p:grpSp>
        <p:nvGrpSpPr>
          <p:cNvPr id="11" name="Group 10"/>
          <p:cNvGrpSpPr/>
          <p:nvPr/>
        </p:nvGrpSpPr>
        <p:grpSpPr>
          <a:xfrm>
            <a:off x="6491362" y="4409917"/>
            <a:ext cx="1214697" cy="782014"/>
            <a:chOff x="6542554" y="4462470"/>
            <a:chExt cx="1214697" cy="782014"/>
          </a:xfrm>
        </p:grpSpPr>
        <p:sp>
          <p:nvSpPr>
            <p:cNvPr id="74" name="Rectangle 73"/>
            <p:cNvSpPr/>
            <p:nvPr/>
          </p:nvSpPr>
          <p:spPr bwMode="auto">
            <a:xfrm>
              <a:off x="6542554" y="4462470"/>
              <a:ext cx="1214697" cy="7820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5" name="Group 74"/>
            <p:cNvGrpSpPr/>
            <p:nvPr/>
          </p:nvGrpSpPr>
          <p:grpSpPr>
            <a:xfrm>
              <a:off x="6651891" y="4563891"/>
              <a:ext cx="996022" cy="579172"/>
              <a:chOff x="8469103" y="3489409"/>
              <a:chExt cx="1380202" cy="802567"/>
            </a:xfrm>
          </p:grpSpPr>
          <p:pic>
            <p:nvPicPr>
              <p:cNvPr id="76" name="Picture 7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69103" y="3489409"/>
                <a:ext cx="684036" cy="684036"/>
              </a:xfrm>
              <a:prstGeom prst="rect">
                <a:avLst/>
              </a:prstGeom>
            </p:spPr>
          </p:pic>
          <p:pic>
            <p:nvPicPr>
              <p:cNvPr id="77" name="Picture 76"/>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65269" y="3607940"/>
                <a:ext cx="684036" cy="684036"/>
              </a:xfrm>
              <a:prstGeom prst="rect">
                <a:avLst/>
              </a:prstGeom>
            </p:spPr>
          </p:pic>
        </p:grpSp>
      </p:grpSp>
      <p:cxnSp>
        <p:nvCxnSpPr>
          <p:cNvPr id="24" name="Straight Arrow Connector 23"/>
          <p:cNvCxnSpPr/>
          <p:nvPr/>
        </p:nvCxnSpPr>
        <p:spPr>
          <a:xfrm>
            <a:off x="7109330" y="5191931"/>
            <a:ext cx="0" cy="717304"/>
          </a:xfrm>
          <a:prstGeom prst="straightConnector1">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6935975" y="5909235"/>
            <a:ext cx="1712725" cy="0"/>
          </a:xfrm>
          <a:prstGeom prst="straightConnector1">
            <a:avLst/>
          </a:prstGeom>
          <a:ln w="25400">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1150495" y="5191931"/>
            <a:ext cx="0" cy="717304"/>
          </a:xfrm>
          <a:prstGeom prst="straightConnector1">
            <a:avLst/>
          </a:prstGeom>
          <a:ln w="25400">
            <a:solidFill>
              <a:schemeClr val="tx1">
                <a:lumMod val="60000"/>
                <a:lumOff val="40000"/>
              </a:schemeClr>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9479281" y="5909235"/>
            <a:ext cx="1684019" cy="0"/>
          </a:xfrm>
          <a:prstGeom prst="straightConnector1">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2535" y="5714319"/>
            <a:ext cx="673590" cy="381085"/>
          </a:xfrm>
          <a:prstGeom prst="rect">
            <a:avLst/>
          </a:prstGeom>
          <a:solidFill>
            <a:schemeClr val="accent2"/>
          </a:solidFill>
        </p:spPr>
        <p:txBody>
          <a:bodyPr wrap="none" lIns="182880" tIns="146304" rIns="182880" bIns="146304" rtlCol="0" anchor="ctr" anchorCtr="0">
            <a:noAutofit/>
          </a:bodyPr>
          <a:lstStyle/>
          <a:p>
            <a:pPr algn="ctr">
              <a:lnSpc>
                <a:spcPct val="90000"/>
              </a:lnSpc>
              <a:spcAft>
                <a:spcPts val="600"/>
              </a:spcAft>
            </a:pPr>
            <a:r>
              <a:rPr lang="en-US" sz="1600" b="1" dirty="0">
                <a:gradFill>
                  <a:gsLst>
                    <a:gs pos="2917">
                      <a:schemeClr val="bg1"/>
                    </a:gs>
                    <a:gs pos="100000">
                      <a:schemeClr val="bg1"/>
                    </a:gs>
                  </a:gsLst>
                  <a:lin ang="5400000" scaled="0"/>
                </a:gradFill>
              </a:rPr>
              <a:t>UDR</a:t>
            </a:r>
          </a:p>
        </p:txBody>
      </p:sp>
      <p:grpSp>
        <p:nvGrpSpPr>
          <p:cNvPr id="49" name="Group 48"/>
          <p:cNvGrpSpPr/>
          <p:nvPr/>
        </p:nvGrpSpPr>
        <p:grpSpPr>
          <a:xfrm>
            <a:off x="8686593" y="5565624"/>
            <a:ext cx="810413" cy="687222"/>
            <a:chOff x="6644516" y="4929517"/>
            <a:chExt cx="1039428" cy="881425"/>
          </a:xfrm>
        </p:grpSpPr>
        <p:sp>
          <p:nvSpPr>
            <p:cNvPr id="52"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cxnSp>
        <p:nvCxnSpPr>
          <p:cNvPr id="84" name="Straight Connector 83"/>
          <p:cNvCxnSpPr/>
          <p:nvPr/>
        </p:nvCxnSpPr>
        <p:spPr>
          <a:xfrm flipV="1">
            <a:off x="7103087" y="3455194"/>
            <a:ext cx="0" cy="954727"/>
          </a:xfrm>
          <a:prstGeom prst="line">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03087" y="3469602"/>
            <a:ext cx="1583506" cy="0"/>
          </a:xfrm>
          <a:prstGeom prst="line">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bwMode="auto">
          <a:xfrm>
            <a:off x="6298882" y="4179747"/>
            <a:ext cx="1600200" cy="228600"/>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146304" rIns="0" bIns="146304" numCol="1" rtlCol="0" anchor="ctr" anchorCtr="0" compatLnSpc="1">
            <a:prstTxWarp prst="textNoShape">
              <a:avLst/>
            </a:prstTxWarp>
          </a:bodyPr>
          <a:lstStyle/>
          <a:p>
            <a:pPr algn="ctr">
              <a:lnSpc>
                <a:spcPct val="90000"/>
              </a:lnSpc>
              <a:spcAft>
                <a:spcPts val="600"/>
              </a:spcAft>
            </a:pPr>
            <a:r>
              <a:rPr lang="en-US" sz="1200" b="1" dirty="0">
                <a:gradFill>
                  <a:gsLst>
                    <a:gs pos="2917">
                      <a:schemeClr val="tx1"/>
                    </a:gs>
                    <a:gs pos="30000">
                      <a:schemeClr val="tx1"/>
                    </a:gs>
                  </a:gsLst>
                  <a:lin ang="5400000" scaled="0"/>
                </a:gradFill>
              </a:rPr>
              <a:t>FRONTEND SUBNET</a:t>
            </a:r>
          </a:p>
        </p:txBody>
      </p:sp>
      <p:sp>
        <p:nvSpPr>
          <p:cNvPr id="82" name="Rounded Rectangle 81"/>
          <p:cNvSpPr/>
          <p:nvPr/>
        </p:nvSpPr>
        <p:spPr bwMode="auto">
          <a:xfrm>
            <a:off x="10294339" y="4179747"/>
            <a:ext cx="1687214" cy="22860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146304" rIns="0" bIns="146304" numCol="1" rtlCol="0" anchor="ctr" anchorCtr="0" compatLnSpc="1">
            <a:prstTxWarp prst="textNoShape">
              <a:avLst/>
            </a:prstTxWarp>
          </a:bodyPr>
          <a:lstStyle/>
          <a:p>
            <a:pPr algn="ctr">
              <a:lnSpc>
                <a:spcPct val="90000"/>
              </a:lnSpc>
              <a:spcAft>
                <a:spcPts val="600"/>
              </a:spcAft>
            </a:pPr>
            <a:r>
              <a:rPr lang="en-US" sz="1200" b="1" dirty="0">
                <a:gradFill>
                  <a:gsLst>
                    <a:gs pos="2917">
                      <a:schemeClr val="tx1"/>
                    </a:gs>
                    <a:gs pos="30000">
                      <a:schemeClr val="tx1"/>
                    </a:gs>
                  </a:gsLst>
                  <a:lin ang="5400000" scaled="0"/>
                </a:gradFill>
              </a:rPr>
              <a:t>BACKEND SUBNET</a:t>
            </a:r>
          </a:p>
        </p:txBody>
      </p:sp>
      <p:cxnSp>
        <p:nvCxnSpPr>
          <p:cNvPr id="98" name="Straight Arrow Connector 97"/>
          <p:cNvCxnSpPr/>
          <p:nvPr/>
        </p:nvCxnSpPr>
        <p:spPr>
          <a:xfrm flipV="1">
            <a:off x="9091799" y="2520950"/>
            <a:ext cx="0" cy="643141"/>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08163" y="4533159"/>
            <a:ext cx="1167273" cy="535531"/>
          </a:xfrm>
          <a:prstGeom prst="rect">
            <a:avLst/>
          </a:prstGeom>
          <a:solidFill>
            <a:schemeClr val="accent1"/>
          </a:solidFill>
        </p:spPr>
        <p:txBody>
          <a:bodyPr wrap="square" lIns="45720" tIns="45720" rIns="45720" bIns="45720" rtlCol="0">
            <a:spAutoFit/>
          </a:bodyPr>
          <a:lstStyle/>
          <a:p>
            <a:pPr algn="ctr">
              <a:lnSpc>
                <a:spcPct val="90000"/>
              </a:lnSpc>
              <a:spcAft>
                <a:spcPts val="600"/>
              </a:spcAft>
            </a:pPr>
            <a:r>
              <a:rPr lang="en-US" sz="1600" b="1" dirty="0">
                <a:gradFill>
                  <a:gsLst>
                    <a:gs pos="2917">
                      <a:schemeClr val="bg1"/>
                    </a:gs>
                    <a:gs pos="99000">
                      <a:schemeClr val="bg1"/>
                    </a:gs>
                  </a:gsLst>
                  <a:lin ang="5400000" scaled="0"/>
                </a:gradFill>
              </a:rPr>
              <a:t>SYSTEM ROUTE</a:t>
            </a:r>
          </a:p>
        </p:txBody>
      </p:sp>
      <p:sp>
        <p:nvSpPr>
          <p:cNvPr id="102" name="TextBox 101"/>
          <p:cNvSpPr txBox="1"/>
          <p:nvPr/>
        </p:nvSpPr>
        <p:spPr>
          <a:xfrm>
            <a:off x="8507181" y="3193778"/>
            <a:ext cx="1167273" cy="535531"/>
          </a:xfrm>
          <a:prstGeom prst="rect">
            <a:avLst/>
          </a:prstGeom>
          <a:solidFill>
            <a:schemeClr val="accent1"/>
          </a:solidFill>
        </p:spPr>
        <p:txBody>
          <a:bodyPr wrap="square" lIns="45720" tIns="45720" rIns="45720" bIns="45720" rtlCol="0">
            <a:spAutoFit/>
          </a:bodyPr>
          <a:lstStyle/>
          <a:p>
            <a:pPr algn="ctr">
              <a:lnSpc>
                <a:spcPct val="90000"/>
              </a:lnSpc>
              <a:spcAft>
                <a:spcPts val="600"/>
              </a:spcAft>
            </a:pPr>
            <a:r>
              <a:rPr lang="en-US" sz="1600" b="1" dirty="0">
                <a:gradFill>
                  <a:gsLst>
                    <a:gs pos="2917">
                      <a:schemeClr val="bg1"/>
                    </a:gs>
                    <a:gs pos="99000">
                      <a:schemeClr val="bg1"/>
                    </a:gs>
                  </a:gsLst>
                  <a:lin ang="5400000" scaled="0"/>
                </a:gradFill>
              </a:rPr>
              <a:t>SYSTEM ROUTE</a:t>
            </a:r>
          </a:p>
        </p:txBody>
      </p:sp>
      <p:sp>
        <p:nvSpPr>
          <p:cNvPr id="103" name="TextBox 102"/>
          <p:cNvSpPr txBox="1"/>
          <p:nvPr/>
        </p:nvSpPr>
        <p:spPr>
          <a:xfrm>
            <a:off x="6772535" y="3264567"/>
            <a:ext cx="673590" cy="381085"/>
          </a:xfrm>
          <a:prstGeom prst="rect">
            <a:avLst/>
          </a:prstGeom>
          <a:solidFill>
            <a:schemeClr val="accent2"/>
          </a:solidFill>
        </p:spPr>
        <p:txBody>
          <a:bodyPr wrap="none" lIns="182880" tIns="146304" rIns="182880" bIns="146304" rtlCol="0" anchor="ctr" anchorCtr="0">
            <a:noAutofit/>
          </a:bodyPr>
          <a:lstStyle/>
          <a:p>
            <a:pPr algn="ctr">
              <a:lnSpc>
                <a:spcPct val="90000"/>
              </a:lnSpc>
              <a:spcAft>
                <a:spcPts val="600"/>
              </a:spcAft>
            </a:pPr>
            <a:r>
              <a:rPr lang="en-US" sz="1600" b="1" dirty="0">
                <a:gradFill>
                  <a:gsLst>
                    <a:gs pos="2917">
                      <a:schemeClr val="bg1"/>
                    </a:gs>
                    <a:gs pos="100000">
                      <a:schemeClr val="bg1"/>
                    </a:gs>
                  </a:gsLst>
                  <a:lin ang="5400000" scaled="0"/>
                </a:gradFill>
              </a:rPr>
              <a:t>UDR</a:t>
            </a:r>
          </a:p>
        </p:txBody>
      </p:sp>
      <p:grpSp>
        <p:nvGrpSpPr>
          <p:cNvPr id="105" name="Group 104"/>
          <p:cNvGrpSpPr/>
          <p:nvPr/>
        </p:nvGrpSpPr>
        <p:grpSpPr>
          <a:xfrm>
            <a:off x="8686593" y="3164091"/>
            <a:ext cx="810413" cy="687222"/>
            <a:chOff x="8686593" y="3164091"/>
            <a:chExt cx="810413" cy="687222"/>
          </a:xfrm>
        </p:grpSpPr>
        <p:sp>
          <p:nvSpPr>
            <p:cNvPr id="104" name="Rectangle 103"/>
            <p:cNvSpPr/>
            <p:nvPr/>
          </p:nvSpPr>
          <p:spPr bwMode="auto">
            <a:xfrm>
              <a:off x="8700776" y="3181382"/>
              <a:ext cx="770687" cy="54430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6" name="Group 55"/>
            <p:cNvGrpSpPr/>
            <p:nvPr/>
          </p:nvGrpSpPr>
          <p:grpSpPr>
            <a:xfrm>
              <a:off x="8686593" y="3164091"/>
              <a:ext cx="810413" cy="687222"/>
              <a:chOff x="7753797" y="4929517"/>
              <a:chExt cx="1039428" cy="881425"/>
            </a:xfrm>
          </p:grpSpPr>
          <p:sp>
            <p:nvSpPr>
              <p:cNvPr id="57"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398699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10"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xit" presetSubtype="0" fill="hold" grpId="0" nodeType="withEffect">
                                  <p:stCondLst>
                                    <p:cond delay="0"/>
                                  </p:stCondLst>
                                  <p:childTnLst>
                                    <p:animEffect transition="out" filter="fade">
                                      <p:cBhvr>
                                        <p:cTn id="39" dur="500"/>
                                        <p:tgtEl>
                                          <p:spTgt spid="102"/>
                                        </p:tgtEl>
                                      </p:cBhvr>
                                    </p:animEffect>
                                    <p:set>
                                      <p:cBhvr>
                                        <p:cTn id="40"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0" grpId="0"/>
      <p:bldP spid="30" grpId="0" animBg="1"/>
      <p:bldP spid="102" grpId="0" animBg="1"/>
      <p:bldP spid="10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11175053" y="3799538"/>
            <a:ext cx="986785" cy="986785"/>
            <a:chOff x="8555297" y="503193"/>
            <a:chExt cx="1236985" cy="1236985"/>
          </a:xfrm>
        </p:grpSpPr>
        <p:sp>
          <p:nvSpPr>
            <p:cNvPr id="78" name="Oval 77"/>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79" name="Freeform 78"/>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80" name="TextBox 79"/>
            <p:cNvSpPr txBox="1"/>
            <p:nvPr/>
          </p:nvSpPr>
          <p:spPr>
            <a:xfrm>
              <a:off x="8584132" y="1087372"/>
              <a:ext cx="1179316" cy="516625"/>
            </a:xfrm>
            <a:prstGeom prst="rect">
              <a:avLst/>
            </a:prstGeom>
            <a:noFill/>
          </p:spPr>
          <p:txBody>
            <a:bodyPr wrap="none" lIns="182857" tIns="146285" rIns="182857" bIns="146285" rtlCol="0" anchor="ctr">
              <a:spAutoFit/>
            </a:bodyPr>
            <a:lstStyle/>
            <a:p>
              <a:pPr algn="ctr" defTabSz="932410">
                <a:lnSpc>
                  <a:spcPct val="90000"/>
                </a:lnSpc>
                <a:defRPr/>
              </a:pPr>
              <a:r>
                <a:rPr lang="en-US" sz="1200" b="1" kern="0" spc="-50" dirty="0">
                  <a:gradFill>
                    <a:gsLst>
                      <a:gs pos="16814">
                        <a:schemeClr val="tx1"/>
                      </a:gs>
                      <a:gs pos="100000">
                        <a:schemeClr val="tx1"/>
                      </a:gs>
                    </a:gsLst>
                    <a:lin ang="5400000" scaled="0"/>
                  </a:gradFill>
                </a:rPr>
                <a:t>INTERNET</a:t>
              </a:r>
            </a:p>
          </p:txBody>
        </p:sp>
      </p:grpSp>
      <p:sp>
        <p:nvSpPr>
          <p:cNvPr id="50" name="Rounded Rectangle 49"/>
          <p:cNvSpPr/>
          <p:nvPr/>
        </p:nvSpPr>
        <p:spPr bwMode="auto">
          <a:xfrm>
            <a:off x="6211752" y="1184017"/>
            <a:ext cx="4751523" cy="5342529"/>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a:gradFill>
                  <a:gsLst>
                    <a:gs pos="2917">
                      <a:schemeClr val="tx1"/>
                    </a:gs>
                    <a:gs pos="30000">
                      <a:schemeClr val="tx1"/>
                    </a:gs>
                  </a:gsLst>
                  <a:lin ang="5400000" scaled="0"/>
                </a:gradFill>
              </a:rPr>
              <a:t>VIRTUAL NETWORK</a:t>
            </a:r>
          </a:p>
        </p:txBody>
      </p:sp>
      <p:sp>
        <p:nvSpPr>
          <p:cNvPr id="63" name="Rectangle 62"/>
          <p:cNvSpPr/>
          <p:nvPr/>
        </p:nvSpPr>
        <p:spPr bwMode="auto">
          <a:xfrm>
            <a:off x="6465092" y="1457325"/>
            <a:ext cx="3724338" cy="1258201"/>
          </a:xfrm>
          <a:prstGeom prst="rect">
            <a:avLst/>
          </a:prstGeom>
          <a:noFill/>
          <a:ln w="254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6480175" y="2593975"/>
            <a:ext cx="3697288" cy="203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a:t>Multiple NICs in Azure VMs</a:t>
            </a:r>
          </a:p>
        </p:txBody>
      </p:sp>
      <p:sp>
        <p:nvSpPr>
          <p:cNvPr id="4" name="Text Placeholder 3"/>
          <p:cNvSpPr>
            <a:spLocks noGrp="1"/>
          </p:cNvSpPr>
          <p:nvPr>
            <p:ph type="body" sz="quarter" idx="10"/>
          </p:nvPr>
        </p:nvSpPr>
        <p:spPr>
          <a:xfrm>
            <a:off x="274638" y="1212850"/>
            <a:ext cx="6400800" cy="2400657"/>
          </a:xfrm>
        </p:spPr>
        <p:txBody>
          <a:bodyPr/>
          <a:lstStyle/>
          <a:p>
            <a:r>
              <a:rPr lang="en-US" sz="3600" dirty="0"/>
              <a:t>Up to 16 NICs per VM</a:t>
            </a:r>
          </a:p>
          <a:p>
            <a:r>
              <a:rPr lang="en-US" sz="3600" dirty="0"/>
              <a:t>NSG and routes on all NICs</a:t>
            </a:r>
          </a:p>
          <a:p>
            <a:r>
              <a:rPr lang="en-US" sz="3600" dirty="0"/>
              <a:t>Can separate frontend, backend, and management</a:t>
            </a:r>
          </a:p>
        </p:txBody>
      </p:sp>
      <p:grpSp>
        <p:nvGrpSpPr>
          <p:cNvPr id="51" name="Group 50"/>
          <p:cNvGrpSpPr/>
          <p:nvPr/>
        </p:nvGrpSpPr>
        <p:grpSpPr>
          <a:xfrm>
            <a:off x="7880248" y="1592593"/>
            <a:ext cx="883517" cy="749214"/>
            <a:chOff x="6644516" y="4929517"/>
            <a:chExt cx="1039428" cy="881425"/>
          </a:xfrm>
        </p:grpSpPr>
        <p:sp>
          <p:nvSpPr>
            <p:cNvPr id="52"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p:nvSpPr>
          <p:cNvPr id="22" name="TextBox 21"/>
          <p:cNvSpPr txBox="1"/>
          <p:nvPr/>
        </p:nvSpPr>
        <p:spPr>
          <a:xfrm>
            <a:off x="9071241" y="5317905"/>
            <a:ext cx="1117806" cy="627864"/>
          </a:xfrm>
          <a:prstGeom prst="rect">
            <a:avLst/>
          </a:prstGeom>
          <a:noFill/>
        </p:spPr>
        <p:txBody>
          <a:bodyPr wrap="square" lIns="91440" tIns="146304" rIns="91440" bIns="146304" rtlCol="0">
            <a:spAutoFit/>
          </a:bodyPr>
          <a:lstStyle/>
          <a:p>
            <a:pPr algn="ctr">
              <a:lnSpc>
                <a:spcPct val="90000"/>
              </a:lnSpc>
            </a:pPr>
            <a:r>
              <a:rPr lang="en-US" sz="1200" b="1" dirty="0">
                <a:gradFill>
                  <a:gsLst>
                    <a:gs pos="2917">
                      <a:schemeClr val="tx1"/>
                    </a:gs>
                    <a:gs pos="99000">
                      <a:schemeClr val="tx1"/>
                    </a:gs>
                  </a:gsLst>
                  <a:lin ang="5400000" scaled="0"/>
                </a:gradFill>
              </a:rPr>
              <a:t>FRONTEND</a:t>
            </a:r>
          </a:p>
          <a:p>
            <a:pPr algn="ctr">
              <a:lnSpc>
                <a:spcPct val="90000"/>
              </a:lnSpc>
            </a:pPr>
            <a:r>
              <a:rPr lang="en-US" sz="1200" b="1" dirty="0">
                <a:gradFill>
                  <a:gsLst>
                    <a:gs pos="2917">
                      <a:schemeClr val="tx1"/>
                    </a:gs>
                    <a:gs pos="99000">
                      <a:schemeClr val="tx1"/>
                    </a:gs>
                  </a:gsLst>
                  <a:lin ang="5400000" scaled="0"/>
                </a:gradFill>
              </a:rPr>
              <a:t>SUBNET</a:t>
            </a:r>
          </a:p>
        </p:txBody>
      </p:sp>
      <p:sp>
        <p:nvSpPr>
          <p:cNvPr id="36" name="TextBox 35"/>
          <p:cNvSpPr txBox="1"/>
          <p:nvPr/>
        </p:nvSpPr>
        <p:spPr>
          <a:xfrm>
            <a:off x="7757676" y="5317905"/>
            <a:ext cx="1032738" cy="627864"/>
          </a:xfrm>
          <a:prstGeom prst="rect">
            <a:avLst/>
          </a:prstGeom>
          <a:noFill/>
        </p:spPr>
        <p:txBody>
          <a:bodyPr wrap="square" lIns="91440" tIns="146304" rIns="91440" bIns="146304" rtlCol="0">
            <a:spAutoFit/>
          </a:bodyPr>
          <a:lstStyle/>
          <a:p>
            <a:pPr algn="ctr">
              <a:lnSpc>
                <a:spcPct val="90000"/>
              </a:lnSpc>
            </a:pPr>
            <a:r>
              <a:rPr lang="en-US" sz="1200" b="1" dirty="0">
                <a:gradFill>
                  <a:gsLst>
                    <a:gs pos="2917">
                      <a:schemeClr val="tx1"/>
                    </a:gs>
                    <a:gs pos="99000">
                      <a:schemeClr val="tx1"/>
                    </a:gs>
                  </a:gsLst>
                  <a:lin ang="5400000" scaled="0"/>
                </a:gradFill>
              </a:rPr>
              <a:t>MGMT</a:t>
            </a:r>
          </a:p>
          <a:p>
            <a:pPr algn="ctr">
              <a:lnSpc>
                <a:spcPct val="90000"/>
              </a:lnSpc>
            </a:pPr>
            <a:r>
              <a:rPr lang="en-US" sz="1200" b="1" dirty="0">
                <a:gradFill>
                  <a:gsLst>
                    <a:gs pos="2917">
                      <a:schemeClr val="tx1"/>
                    </a:gs>
                    <a:gs pos="99000">
                      <a:schemeClr val="tx1"/>
                    </a:gs>
                  </a:gsLst>
                  <a:lin ang="5400000" scaled="0"/>
                </a:gradFill>
              </a:rPr>
              <a:t>SUBNET</a:t>
            </a:r>
          </a:p>
        </p:txBody>
      </p:sp>
      <p:sp>
        <p:nvSpPr>
          <p:cNvPr id="37" name="TextBox 36"/>
          <p:cNvSpPr txBox="1"/>
          <p:nvPr/>
        </p:nvSpPr>
        <p:spPr>
          <a:xfrm>
            <a:off x="6515892" y="5317905"/>
            <a:ext cx="1182071" cy="627864"/>
          </a:xfrm>
          <a:prstGeom prst="rect">
            <a:avLst/>
          </a:prstGeom>
          <a:noFill/>
        </p:spPr>
        <p:txBody>
          <a:bodyPr wrap="square" lIns="91440" tIns="146304" rIns="91440" bIns="146304" rtlCol="0">
            <a:spAutoFit/>
          </a:bodyPr>
          <a:lstStyle/>
          <a:p>
            <a:pPr algn="ctr">
              <a:lnSpc>
                <a:spcPct val="90000"/>
              </a:lnSpc>
            </a:pPr>
            <a:r>
              <a:rPr lang="en-US" sz="1200" b="1" dirty="0">
                <a:gradFill>
                  <a:gsLst>
                    <a:gs pos="2917">
                      <a:schemeClr val="tx1"/>
                    </a:gs>
                    <a:gs pos="99000">
                      <a:schemeClr val="tx1"/>
                    </a:gs>
                  </a:gsLst>
                  <a:lin ang="5400000" scaled="0"/>
                </a:gradFill>
              </a:rPr>
              <a:t>BACKEND</a:t>
            </a:r>
          </a:p>
          <a:p>
            <a:pPr algn="ctr">
              <a:lnSpc>
                <a:spcPct val="90000"/>
              </a:lnSpc>
            </a:pPr>
            <a:r>
              <a:rPr lang="en-US" sz="1200" b="1" dirty="0">
                <a:gradFill>
                  <a:gsLst>
                    <a:gs pos="2917">
                      <a:schemeClr val="tx1"/>
                    </a:gs>
                    <a:gs pos="99000">
                      <a:schemeClr val="tx1"/>
                    </a:gs>
                  </a:gsLst>
                  <a:lin ang="5400000" scaled="0"/>
                </a:gradFill>
              </a:rPr>
              <a:t>SUBNET</a:t>
            </a:r>
          </a:p>
        </p:txBody>
      </p:sp>
      <p:sp>
        <p:nvSpPr>
          <p:cNvPr id="48" name="TextBox 47"/>
          <p:cNvSpPr txBox="1"/>
          <p:nvPr/>
        </p:nvSpPr>
        <p:spPr>
          <a:xfrm>
            <a:off x="9835849" y="3730699"/>
            <a:ext cx="1177958" cy="332399"/>
          </a:xfrm>
          <a:prstGeom prst="rect">
            <a:avLst/>
          </a:prstGeom>
          <a:noFill/>
        </p:spPr>
        <p:txBody>
          <a:bodyPr wrap="square" lIns="0" tIns="0" rIns="0" bIns="0" rtlCol="0">
            <a:spAutoFit/>
          </a:bodyPr>
          <a:lstStyle/>
          <a:p>
            <a:pPr algn="ctr">
              <a:lnSpc>
                <a:spcPct val="90000"/>
              </a:lnSpc>
            </a:pPr>
            <a:r>
              <a:rPr lang="en-US" sz="1200" b="1" dirty="0">
                <a:gradFill>
                  <a:gsLst>
                    <a:gs pos="2917">
                      <a:schemeClr val="tx1"/>
                    </a:gs>
                    <a:gs pos="99000">
                      <a:schemeClr val="tx1"/>
                    </a:gs>
                  </a:gsLst>
                  <a:lin ang="5400000" scaled="0"/>
                </a:gradFill>
              </a:rPr>
              <a:t>VIP 133.44.55.66</a:t>
            </a:r>
          </a:p>
        </p:txBody>
      </p:sp>
      <p:cxnSp>
        <p:nvCxnSpPr>
          <p:cNvPr id="49" name="Elbow Connector 48"/>
          <p:cNvCxnSpPr>
            <a:stCxn id="48" idx="0"/>
            <a:endCxn id="47" idx="2"/>
          </p:cNvCxnSpPr>
          <p:nvPr/>
        </p:nvCxnSpPr>
        <p:spPr>
          <a:xfrm rot="16200000" flipV="1">
            <a:off x="9790409" y="3096279"/>
            <a:ext cx="571325" cy="697515"/>
          </a:xfrm>
          <a:prstGeom prst="bentConnector3">
            <a:avLst>
              <a:gd name="adj1" fmla="val 50000"/>
            </a:avLst>
          </a:prstGeom>
          <a:ln w="28575">
            <a:solidFill>
              <a:schemeClr val="tx1">
                <a:lumMod val="60000"/>
                <a:lumOff val="40000"/>
              </a:schemeClr>
            </a:solidFill>
            <a:prstDash val="sysDot"/>
            <a:headEnd type="arrow" w="med" len="sm"/>
            <a:tailEnd type="arrow" w="med" len="sm"/>
          </a:ln>
        </p:spPr>
        <p:style>
          <a:lnRef idx="2">
            <a:schemeClr val="accent6"/>
          </a:lnRef>
          <a:fillRef idx="0">
            <a:schemeClr val="accent6"/>
          </a:fillRef>
          <a:effectRef idx="1">
            <a:schemeClr val="accent6"/>
          </a:effectRef>
          <a:fontRef idx="minor">
            <a:schemeClr val="tx1"/>
          </a:fontRef>
        </p:style>
      </p:cxnSp>
      <p:cxnSp>
        <p:nvCxnSpPr>
          <p:cNvPr id="58" name="Straight Arrow Connector 57"/>
          <p:cNvCxnSpPr>
            <a:stCxn id="8" idx="2"/>
          </p:cNvCxnSpPr>
          <p:nvPr/>
        </p:nvCxnSpPr>
        <p:spPr>
          <a:xfrm>
            <a:off x="7111303" y="2990381"/>
            <a:ext cx="0" cy="1307023"/>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340427" y="2986701"/>
            <a:ext cx="0" cy="1307023"/>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569552" y="2997814"/>
            <a:ext cx="0" cy="1307023"/>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24915" y="2993175"/>
            <a:ext cx="924234" cy="166199"/>
          </a:xfrm>
          <a:prstGeom prst="rect">
            <a:avLst/>
          </a:prstGeom>
          <a:solidFill>
            <a:schemeClr val="bg1">
              <a:lumMod val="95000"/>
            </a:schemeClr>
          </a:solidFill>
        </p:spPr>
        <p:txBody>
          <a:bodyPr wrap="square" lIns="0" tIns="0" rIns="0" bIns="0" rtlCol="0">
            <a:spAutoFit/>
          </a:bodyPr>
          <a:lstStyle/>
          <a:p>
            <a:pPr algn="ctr">
              <a:lnSpc>
                <a:spcPct val="90000"/>
              </a:lnSpc>
            </a:pPr>
            <a:r>
              <a:rPr lang="en-US" sz="1200" b="1" dirty="0">
                <a:gradFill>
                  <a:gsLst>
                    <a:gs pos="2917">
                      <a:schemeClr val="tx1"/>
                    </a:gs>
                    <a:gs pos="99000">
                      <a:schemeClr val="tx1"/>
                    </a:gs>
                  </a:gsLst>
                  <a:lin ang="5400000" scaled="0"/>
                </a:gradFill>
              </a:rPr>
              <a:t>10.2.2.22</a:t>
            </a:r>
          </a:p>
        </p:txBody>
      </p:sp>
      <p:sp>
        <p:nvSpPr>
          <p:cNvPr id="46" name="TextBox 45"/>
          <p:cNvSpPr txBox="1"/>
          <p:nvPr/>
        </p:nvSpPr>
        <p:spPr>
          <a:xfrm>
            <a:off x="6789503" y="2993175"/>
            <a:ext cx="924234" cy="166199"/>
          </a:xfrm>
          <a:prstGeom prst="rect">
            <a:avLst/>
          </a:prstGeom>
          <a:solidFill>
            <a:schemeClr val="bg1">
              <a:lumMod val="95000"/>
            </a:schemeClr>
          </a:solidFill>
        </p:spPr>
        <p:txBody>
          <a:bodyPr wrap="square" lIns="0" tIns="0" rIns="0" bIns="0" rtlCol="0">
            <a:spAutoFit/>
          </a:bodyPr>
          <a:lstStyle/>
          <a:p>
            <a:pPr algn="ctr">
              <a:lnSpc>
                <a:spcPct val="90000"/>
              </a:lnSpc>
            </a:pPr>
            <a:r>
              <a:rPr lang="en-US" sz="1200" b="1" dirty="0">
                <a:gradFill>
                  <a:gsLst>
                    <a:gs pos="2917">
                      <a:schemeClr val="tx1"/>
                    </a:gs>
                    <a:gs pos="99000">
                      <a:schemeClr val="tx1"/>
                    </a:gs>
                  </a:gsLst>
                  <a:lin ang="5400000" scaled="0"/>
                </a:gradFill>
              </a:rPr>
              <a:t>10.3.3.33</a:t>
            </a:r>
          </a:p>
        </p:txBody>
      </p:sp>
      <p:sp>
        <p:nvSpPr>
          <p:cNvPr id="47" name="TextBox 46"/>
          <p:cNvSpPr txBox="1"/>
          <p:nvPr/>
        </p:nvSpPr>
        <p:spPr>
          <a:xfrm>
            <a:off x="9265196" y="2993175"/>
            <a:ext cx="924234" cy="166199"/>
          </a:xfrm>
          <a:prstGeom prst="rect">
            <a:avLst/>
          </a:prstGeom>
          <a:solidFill>
            <a:schemeClr val="bg1">
              <a:lumMod val="95000"/>
            </a:schemeClr>
          </a:solidFill>
        </p:spPr>
        <p:txBody>
          <a:bodyPr wrap="square" lIns="0" tIns="0" rIns="0" bIns="0" rtlCol="0">
            <a:spAutoFit/>
          </a:bodyPr>
          <a:lstStyle/>
          <a:p>
            <a:pPr algn="ctr">
              <a:lnSpc>
                <a:spcPct val="90000"/>
              </a:lnSpc>
            </a:pPr>
            <a:r>
              <a:rPr lang="en-US" sz="1200" b="1" dirty="0">
                <a:gradFill>
                  <a:gsLst>
                    <a:gs pos="2917">
                      <a:schemeClr val="tx1"/>
                    </a:gs>
                    <a:gs pos="99000">
                      <a:schemeClr val="tx1"/>
                    </a:gs>
                  </a:gsLst>
                  <a:lin ang="5400000" scaled="0"/>
                </a:gradFill>
              </a:rPr>
              <a:t>10.1.1.11</a:t>
            </a:r>
          </a:p>
        </p:txBody>
      </p:sp>
      <p:grpSp>
        <p:nvGrpSpPr>
          <p:cNvPr id="7" name="Group 6"/>
          <p:cNvGrpSpPr/>
          <p:nvPr/>
        </p:nvGrpSpPr>
        <p:grpSpPr>
          <a:xfrm>
            <a:off x="6581182" y="2651750"/>
            <a:ext cx="1060242" cy="419608"/>
            <a:chOff x="2854896" y="4613852"/>
            <a:chExt cx="1043369" cy="316024"/>
          </a:xfrm>
          <a:solidFill>
            <a:schemeClr val="accent5">
              <a:lumMod val="50000"/>
            </a:schemeClr>
          </a:solidFill>
        </p:grpSpPr>
        <p:sp>
          <p:nvSpPr>
            <p:cNvPr id="8" name="Rectangle 7"/>
            <p:cNvSpPr/>
            <p:nvPr/>
          </p:nvSpPr>
          <p:spPr>
            <a:xfrm>
              <a:off x="2854896" y="4613852"/>
              <a:ext cx="1043369" cy="255037"/>
            </a:xfrm>
            <a:prstGeom prst="rect">
              <a:avLst/>
            </a:prstGeom>
            <a:solidFill>
              <a:schemeClr val="accent1"/>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gradFill>
                    <a:gsLst>
                      <a:gs pos="2917">
                        <a:schemeClr val="bg1"/>
                      </a:gs>
                      <a:gs pos="99000">
                        <a:schemeClr val="bg1"/>
                      </a:gs>
                    </a:gsLst>
                    <a:lin ang="5400000" scaled="0"/>
                  </a:gradFill>
                </a:rPr>
                <a:t>NIC2</a:t>
              </a:r>
            </a:p>
          </p:txBody>
        </p:sp>
        <p:sp>
          <p:nvSpPr>
            <p:cNvPr id="9" name="Rectangle 8"/>
            <p:cNvSpPr/>
            <p:nvPr/>
          </p:nvSpPr>
          <p:spPr>
            <a:xfrm>
              <a:off x="2854896" y="4866117"/>
              <a:ext cx="328230" cy="63759"/>
            </a:xfrm>
            <a:prstGeom prst="rect">
              <a:avLst/>
            </a:prstGeom>
            <a:solidFill>
              <a:schemeClr val="accent1"/>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b="1" dirty="0">
                <a:gradFill>
                  <a:gsLst>
                    <a:gs pos="2917">
                      <a:schemeClr val="bg1"/>
                    </a:gs>
                    <a:gs pos="99000">
                      <a:schemeClr val="bg1"/>
                    </a:gs>
                  </a:gsLst>
                  <a:lin ang="5400000" scaled="0"/>
                </a:gradFill>
              </a:endParaRPr>
            </a:p>
          </p:txBody>
        </p:sp>
      </p:grpSp>
      <p:grpSp>
        <p:nvGrpSpPr>
          <p:cNvPr id="10" name="Group 9"/>
          <p:cNvGrpSpPr/>
          <p:nvPr/>
        </p:nvGrpSpPr>
        <p:grpSpPr>
          <a:xfrm>
            <a:off x="7810306" y="2651750"/>
            <a:ext cx="1060242" cy="419608"/>
            <a:chOff x="2854896" y="4613852"/>
            <a:chExt cx="1043369" cy="316024"/>
          </a:xfrm>
          <a:solidFill>
            <a:schemeClr val="accent5">
              <a:lumMod val="50000"/>
            </a:schemeClr>
          </a:solidFill>
        </p:grpSpPr>
        <p:sp>
          <p:nvSpPr>
            <p:cNvPr id="11" name="Rectangle 10"/>
            <p:cNvSpPr/>
            <p:nvPr/>
          </p:nvSpPr>
          <p:spPr>
            <a:xfrm>
              <a:off x="2854896" y="4613852"/>
              <a:ext cx="1043369" cy="255037"/>
            </a:xfrm>
            <a:prstGeom prst="rect">
              <a:avLst/>
            </a:prstGeom>
            <a:solidFill>
              <a:schemeClr val="accent4"/>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gradFill>
                    <a:gsLst>
                      <a:gs pos="2917">
                        <a:schemeClr val="bg1"/>
                      </a:gs>
                      <a:gs pos="99000">
                        <a:schemeClr val="bg1"/>
                      </a:gs>
                    </a:gsLst>
                    <a:lin ang="5400000" scaled="0"/>
                  </a:gradFill>
                </a:rPr>
                <a:t>NIC1</a:t>
              </a:r>
            </a:p>
          </p:txBody>
        </p:sp>
        <p:sp>
          <p:nvSpPr>
            <p:cNvPr id="12" name="Rectangle 11"/>
            <p:cNvSpPr/>
            <p:nvPr/>
          </p:nvSpPr>
          <p:spPr>
            <a:xfrm>
              <a:off x="2854896" y="4866117"/>
              <a:ext cx="328230" cy="63759"/>
            </a:xfrm>
            <a:prstGeom prst="rect">
              <a:avLst/>
            </a:prstGeom>
            <a:solidFill>
              <a:schemeClr val="accent4"/>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b="1" dirty="0">
                <a:gradFill>
                  <a:gsLst>
                    <a:gs pos="2917">
                      <a:schemeClr val="bg1"/>
                    </a:gs>
                    <a:gs pos="99000">
                      <a:schemeClr val="bg1"/>
                    </a:gs>
                  </a:gsLst>
                  <a:lin ang="5400000" scaled="0"/>
                </a:gradFill>
              </a:endParaRPr>
            </a:p>
          </p:txBody>
        </p:sp>
      </p:grpSp>
      <p:grpSp>
        <p:nvGrpSpPr>
          <p:cNvPr id="13" name="Group 12"/>
          <p:cNvGrpSpPr/>
          <p:nvPr/>
        </p:nvGrpSpPr>
        <p:grpSpPr>
          <a:xfrm>
            <a:off x="9039431" y="2651750"/>
            <a:ext cx="1060242" cy="419611"/>
            <a:chOff x="2854896" y="4613852"/>
            <a:chExt cx="1043369" cy="316026"/>
          </a:xfrm>
          <a:solidFill>
            <a:schemeClr val="accent5">
              <a:lumMod val="50000"/>
            </a:schemeClr>
          </a:solidFill>
        </p:grpSpPr>
        <p:sp>
          <p:nvSpPr>
            <p:cNvPr id="14" name="Rectangle 13"/>
            <p:cNvSpPr/>
            <p:nvPr/>
          </p:nvSpPr>
          <p:spPr>
            <a:xfrm>
              <a:off x="2854896" y="4613852"/>
              <a:ext cx="1043369" cy="255037"/>
            </a:xfrm>
            <a:prstGeom prst="rect">
              <a:avLst/>
            </a:prstGeom>
            <a:solidFill>
              <a:schemeClr val="accent2"/>
            </a:solidFill>
            <a:ln>
              <a:noFill/>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gradFill>
                    <a:gsLst>
                      <a:gs pos="2917">
                        <a:schemeClr val="bg1"/>
                      </a:gs>
                      <a:gs pos="99000">
                        <a:schemeClr val="bg1"/>
                      </a:gs>
                    </a:gsLst>
                    <a:lin ang="5400000" scaled="0"/>
                  </a:gradFill>
                </a:rPr>
                <a:t>DEFAULT</a:t>
              </a:r>
            </a:p>
          </p:txBody>
        </p:sp>
        <p:sp>
          <p:nvSpPr>
            <p:cNvPr id="15" name="Rectangle 14"/>
            <p:cNvSpPr/>
            <p:nvPr/>
          </p:nvSpPr>
          <p:spPr>
            <a:xfrm>
              <a:off x="2854896" y="4866119"/>
              <a:ext cx="328230" cy="63759"/>
            </a:xfrm>
            <a:prstGeom prst="rect">
              <a:avLst/>
            </a:prstGeom>
            <a:solidFill>
              <a:schemeClr val="accent2"/>
            </a:solidFill>
            <a:ln>
              <a:noFill/>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b="1" dirty="0">
                <a:gradFill>
                  <a:gsLst>
                    <a:gs pos="2917">
                      <a:schemeClr val="bg1"/>
                    </a:gs>
                    <a:gs pos="99000">
                      <a:schemeClr val="bg1"/>
                    </a:gs>
                  </a:gsLst>
                  <a:lin ang="5400000" scaled="0"/>
                </a:gradFill>
              </a:endParaRPr>
            </a:p>
          </p:txBody>
        </p:sp>
      </p:grpSp>
      <p:sp>
        <p:nvSpPr>
          <p:cNvPr id="65" name="TextBox 64"/>
          <p:cNvSpPr txBox="1"/>
          <p:nvPr/>
        </p:nvSpPr>
        <p:spPr>
          <a:xfrm>
            <a:off x="7286764" y="2258353"/>
            <a:ext cx="2070484" cy="461665"/>
          </a:xfrm>
          <a:prstGeom prst="rect">
            <a:avLst/>
          </a:prstGeom>
          <a:noFill/>
        </p:spPr>
        <p:txBody>
          <a:bodyPr wrap="square" lIns="91440" tIns="146304" rIns="91440" bIns="146304" rtlCol="0">
            <a:spAutoFit/>
          </a:bodyPr>
          <a:lstStyle/>
          <a:p>
            <a:pPr algn="ctr">
              <a:lnSpc>
                <a:spcPct val="90000"/>
              </a:lnSpc>
            </a:pPr>
            <a:r>
              <a:rPr lang="en-US" sz="1200" b="1" dirty="0">
                <a:gradFill>
                  <a:gsLst>
                    <a:gs pos="2917">
                      <a:schemeClr val="tx2"/>
                    </a:gs>
                    <a:gs pos="100000">
                      <a:schemeClr val="tx2"/>
                    </a:gs>
                  </a:gsLst>
                  <a:lin ang="5400000" scaled="0"/>
                </a:gradFill>
              </a:rPr>
              <a:t>VIRTUAL MACHINE</a:t>
            </a:r>
          </a:p>
        </p:txBody>
      </p:sp>
      <p:cxnSp>
        <p:nvCxnSpPr>
          <p:cNvPr id="69" name="Elbow Connector 68"/>
          <p:cNvCxnSpPr/>
          <p:nvPr/>
        </p:nvCxnSpPr>
        <p:spPr>
          <a:xfrm>
            <a:off x="10403210" y="4096215"/>
            <a:ext cx="707703" cy="206704"/>
          </a:xfrm>
          <a:prstGeom prst="bentConnector3">
            <a:avLst>
              <a:gd name="adj1" fmla="val 1884"/>
            </a:avLst>
          </a:prstGeom>
          <a:ln w="25400">
            <a:solidFill>
              <a:schemeClr val="tx1">
                <a:lumMod val="60000"/>
                <a:lumOff val="40000"/>
              </a:schemeClr>
            </a:solidFill>
            <a:miter lim="800000"/>
            <a:headEnd type="none"/>
            <a:tailEnd type="arrow" w="med" len="sm"/>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6109" y="4267229"/>
            <a:ext cx="781636" cy="1204490"/>
          </a:xfrm>
          <a:prstGeom prst="rect">
            <a:avLst/>
          </a:prstGeom>
          <a:noFill/>
        </p:spPr>
      </p:pic>
      <p:pic>
        <p:nvPicPr>
          <p:cNvPr id="82" name="Picture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99" y="4265970"/>
            <a:ext cx="783270" cy="1207008"/>
          </a:xfrm>
          <a:prstGeom prst="rect">
            <a:avLst/>
          </a:prstGeom>
        </p:spPr>
      </p:pic>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124" y="4265970"/>
            <a:ext cx="783270" cy="1207008"/>
          </a:xfrm>
          <a:prstGeom prst="rect">
            <a:avLst/>
          </a:prstGeom>
        </p:spPr>
      </p:pic>
    </p:spTree>
    <p:extLst>
      <p:ext uri="{BB962C8B-B14F-4D97-AF65-F5344CB8AC3E}">
        <p14:creationId xmlns:p14="http://schemas.microsoft.com/office/powerpoint/2010/main" val="249254457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Picking the right connectivity model</a:t>
            </a:r>
          </a:p>
        </p:txBody>
      </p:sp>
      <p:grpSp>
        <p:nvGrpSpPr>
          <p:cNvPr id="17" name="Group 16"/>
          <p:cNvGrpSpPr/>
          <p:nvPr/>
        </p:nvGrpSpPr>
        <p:grpSpPr>
          <a:xfrm>
            <a:off x="4307478" y="6005058"/>
            <a:ext cx="7667947" cy="540205"/>
            <a:chOff x="4265614" y="6081259"/>
            <a:chExt cx="7973334" cy="540205"/>
          </a:xfrm>
          <a:solidFill>
            <a:schemeClr val="tx1"/>
          </a:solidFill>
        </p:grpSpPr>
        <p:sp>
          <p:nvSpPr>
            <p:cNvPr id="94" name="Isosceles Triangle 93"/>
            <p:cNvSpPr/>
            <p:nvPr/>
          </p:nvSpPr>
          <p:spPr bwMode="auto">
            <a:xfrm rot="5400000">
              <a:off x="11827757" y="6210272"/>
              <a:ext cx="536632"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solidFill>
                  <a:srgbClr val="FFFFFF"/>
                </a:solidFill>
              </a:endParaRPr>
            </a:p>
          </p:txBody>
        </p:sp>
        <p:sp>
          <p:nvSpPr>
            <p:cNvPr id="95" name="Rectangle 94"/>
            <p:cNvSpPr/>
            <p:nvPr/>
          </p:nvSpPr>
          <p:spPr bwMode="auto">
            <a:xfrm>
              <a:off x="4551364" y="6081259"/>
              <a:ext cx="7401834" cy="54020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200" b="1" dirty="0">
                  <a:gradFill>
                    <a:gsLst>
                      <a:gs pos="79646">
                        <a:schemeClr val="bg1"/>
                      </a:gs>
                      <a:gs pos="3000">
                        <a:schemeClr val="bg1"/>
                      </a:gs>
                    </a:gsLst>
                    <a:lin ang="5400000" scaled="0"/>
                  </a:gradFill>
                </a:rPr>
                <a:t>EXPRESSROUTE – </a:t>
              </a:r>
              <a:br>
                <a:rPr lang="en-US" sz="1200" b="1" dirty="0">
                  <a:gradFill>
                    <a:gsLst>
                      <a:gs pos="79646">
                        <a:schemeClr val="bg1"/>
                      </a:gs>
                      <a:gs pos="3000">
                        <a:schemeClr val="bg1"/>
                      </a:gs>
                    </a:gsLst>
                    <a:lin ang="5400000" scaled="0"/>
                  </a:gradFill>
                </a:rPr>
              </a:br>
              <a:r>
                <a:rPr lang="en-US" sz="1200" b="1" dirty="0">
                  <a:gradFill>
                    <a:gsLst>
                      <a:gs pos="79646">
                        <a:schemeClr val="bg1"/>
                      </a:gs>
                      <a:gs pos="3000">
                        <a:schemeClr val="bg1"/>
                      </a:gs>
                    </a:gsLst>
                    <a:lin ang="5400000" scaled="0"/>
                  </a:gradFill>
                </a:rPr>
                <a:t>PROVIDES CUSTOMER CHOICE AND INCLUDES ACCESS TO ALL MICROSOFT CLOUD SERVICES</a:t>
              </a:r>
            </a:p>
          </p:txBody>
        </p:sp>
        <p:sp>
          <p:nvSpPr>
            <p:cNvPr id="97" name="Isosceles Triangle 96"/>
            <p:cNvSpPr/>
            <p:nvPr/>
          </p:nvSpPr>
          <p:spPr bwMode="auto">
            <a:xfrm rot="16200000">
              <a:off x="4138386" y="6208487"/>
              <a:ext cx="540205"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solidFill>
                  <a:srgbClr val="FFFFFF"/>
                </a:solidFill>
              </a:endParaRPr>
            </a:p>
          </p:txBody>
        </p:sp>
      </p:grpSp>
      <p:grpSp>
        <p:nvGrpSpPr>
          <p:cNvPr id="16" name="Group 15"/>
          <p:cNvGrpSpPr/>
          <p:nvPr/>
        </p:nvGrpSpPr>
        <p:grpSpPr>
          <a:xfrm>
            <a:off x="427038" y="6005058"/>
            <a:ext cx="3802015" cy="540205"/>
            <a:chOff x="274637" y="6081258"/>
            <a:chExt cx="3943351" cy="540205"/>
          </a:xfrm>
          <a:solidFill>
            <a:schemeClr val="tx1"/>
          </a:solidFill>
        </p:grpSpPr>
        <p:sp>
          <p:nvSpPr>
            <p:cNvPr id="30" name="Isosceles Triangle 29"/>
            <p:cNvSpPr/>
            <p:nvPr/>
          </p:nvSpPr>
          <p:spPr bwMode="auto">
            <a:xfrm rot="5400000">
              <a:off x="3806797" y="6206701"/>
              <a:ext cx="536632"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1" name="Rectangle 30"/>
            <p:cNvSpPr/>
            <p:nvPr/>
          </p:nvSpPr>
          <p:spPr bwMode="auto">
            <a:xfrm>
              <a:off x="560387" y="6081258"/>
              <a:ext cx="3371851" cy="54020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200" b="1" dirty="0">
                  <a:gradFill>
                    <a:gsLst>
                      <a:gs pos="79646">
                        <a:schemeClr val="bg1"/>
                      </a:gs>
                      <a:gs pos="3000">
                        <a:schemeClr val="bg1"/>
                      </a:gs>
                    </a:gsLst>
                    <a:lin ang="5400000" scaled="0"/>
                  </a:gradFill>
                </a:rPr>
                <a:t>INTERNET-BASED CONNECTIVITY</a:t>
              </a:r>
            </a:p>
          </p:txBody>
        </p:sp>
        <p:sp>
          <p:nvSpPr>
            <p:cNvPr id="92" name="Isosceles Triangle 91"/>
            <p:cNvSpPr/>
            <p:nvPr/>
          </p:nvSpPr>
          <p:spPr bwMode="auto">
            <a:xfrm rot="16200000">
              <a:off x="147409" y="6208486"/>
              <a:ext cx="540205"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38" name="Group 37"/>
          <p:cNvGrpSpPr/>
          <p:nvPr/>
        </p:nvGrpSpPr>
        <p:grpSpPr>
          <a:xfrm>
            <a:off x="434293" y="1213633"/>
            <a:ext cx="3794760" cy="4688985"/>
            <a:chOff x="434293" y="1213633"/>
            <a:chExt cx="3794760" cy="4688985"/>
          </a:xfrm>
        </p:grpSpPr>
        <p:sp>
          <p:nvSpPr>
            <p:cNvPr id="6" name="Rectangle 5"/>
            <p:cNvSpPr/>
            <p:nvPr/>
          </p:nvSpPr>
          <p:spPr bwMode="auto">
            <a:xfrm>
              <a:off x="434293" y="1754379"/>
              <a:ext cx="3794760" cy="4148239"/>
            </a:xfrm>
            <a:prstGeom prst="rect">
              <a:avLst/>
            </a:prstGeom>
            <a:solidFill>
              <a:schemeClr val="bg1">
                <a:lumMod val="9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400050" defTabSz="932503">
                <a:lnSpc>
                  <a:spcPct val="90000"/>
                </a:lnSpc>
                <a:spcBef>
                  <a:spcPts val="400"/>
                </a:spcBef>
              </a:pPr>
              <a:r>
                <a:rPr lang="en-US" sz="1400" dirty="0">
                  <a:gradFill>
                    <a:gsLst>
                      <a:gs pos="0">
                        <a:schemeClr val="tx1"/>
                      </a:gs>
                      <a:gs pos="100000">
                        <a:schemeClr val="tx1"/>
                      </a:gs>
                    </a:gsLst>
                    <a:lin ang="5400000" scaled="0"/>
                  </a:gradFill>
                </a:rPr>
                <a:t>Connect via an encrypted link over </a:t>
              </a:r>
              <a:br>
                <a:rPr lang="en-US" sz="1400" dirty="0">
                  <a:gradFill>
                    <a:gsLst>
                      <a:gs pos="0">
                        <a:schemeClr val="tx1"/>
                      </a:gs>
                      <a:gs pos="100000">
                        <a:schemeClr val="tx1"/>
                      </a:gs>
                    </a:gsLst>
                    <a:lin ang="5400000" scaled="0"/>
                  </a:gradFill>
                </a:rPr>
              </a:br>
              <a:r>
                <a:rPr lang="en-US" sz="1400" dirty="0">
                  <a:gradFill>
                    <a:gsLst>
                      <a:gs pos="0">
                        <a:schemeClr val="tx1"/>
                      </a:gs>
                      <a:gs pos="100000">
                        <a:schemeClr val="tx1"/>
                      </a:gs>
                    </a:gsLst>
                    <a:lin ang="5400000" scaled="0"/>
                  </a:gradFill>
                </a:rPr>
                <a:t>public internet</a:t>
              </a:r>
            </a:p>
          </p:txBody>
        </p:sp>
        <p:cxnSp>
          <p:nvCxnSpPr>
            <p:cNvPr id="22" name="Straight Connector 21"/>
            <p:cNvCxnSpPr/>
            <p:nvPr/>
          </p:nvCxnSpPr>
          <p:spPr>
            <a:xfrm flipH="1">
              <a:off x="1649092" y="2974975"/>
              <a:ext cx="522609" cy="969963"/>
            </a:xfrm>
            <a:prstGeom prst="line">
              <a:avLst/>
            </a:prstGeom>
            <a:ln w="25400" cap="rnd">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438295" y="2974975"/>
              <a:ext cx="522609" cy="969963"/>
            </a:xfrm>
            <a:prstGeom prst="line">
              <a:avLst/>
            </a:prstGeom>
            <a:ln w="25400" cap="rnd">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08432" y="3250012"/>
              <a:ext cx="1186721" cy="1748043"/>
              <a:chOff x="441603" y="3591127"/>
              <a:chExt cx="1064472" cy="1530873"/>
            </a:xfrm>
          </p:grpSpPr>
          <p:sp>
            <p:nvSpPr>
              <p:cNvPr id="67" name="Freeform 5"/>
              <p:cNvSpPr>
                <a:spLocks noEditPoints="1"/>
              </p:cNvSpPr>
              <p:nvPr/>
            </p:nvSpPr>
            <p:spPr bwMode="black">
              <a:xfrm>
                <a:off x="626888" y="3591127"/>
                <a:ext cx="680879" cy="104843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0" name="TextBox 50"/>
              <p:cNvSpPr txBox="1"/>
              <p:nvPr/>
            </p:nvSpPr>
            <p:spPr>
              <a:xfrm>
                <a:off x="441603" y="4577226"/>
                <a:ext cx="1064472" cy="544774"/>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b="1" dirty="0">
                    <a:gradFill>
                      <a:gsLst>
                        <a:gs pos="79646">
                          <a:schemeClr val="tx1"/>
                        </a:gs>
                        <a:gs pos="3000">
                          <a:schemeClr val="tx1"/>
                        </a:gs>
                      </a:gsLst>
                      <a:lin ang="5400000" scaled="0"/>
                    </a:gradFill>
                  </a:rPr>
                  <a:t>CUSTOMER</a:t>
                </a:r>
                <a:br>
                  <a:rPr lang="en-US" sz="1200" b="1" dirty="0">
                    <a:gradFill>
                      <a:gsLst>
                        <a:gs pos="79646">
                          <a:schemeClr val="tx1"/>
                        </a:gs>
                        <a:gs pos="3000">
                          <a:schemeClr val="tx1"/>
                        </a:gs>
                      </a:gsLst>
                      <a:lin ang="5400000" scaled="0"/>
                    </a:gradFill>
                  </a:rPr>
                </a:br>
                <a:r>
                  <a:rPr lang="en-US" sz="1200" b="1" dirty="0">
                    <a:gradFill>
                      <a:gsLst>
                        <a:gs pos="79646">
                          <a:schemeClr val="tx1"/>
                        </a:gs>
                        <a:gs pos="3000">
                          <a:schemeClr val="tx1"/>
                        </a:gs>
                      </a:gsLst>
                      <a:lin ang="5400000" scaled="0"/>
                    </a:gradFill>
                  </a:rPr>
                  <a:t>SITE</a:t>
                </a:r>
              </a:p>
            </p:txBody>
          </p:sp>
        </p:grpSp>
        <p:sp>
          <p:nvSpPr>
            <p:cNvPr id="19" name="Rectangle 18"/>
            <p:cNvSpPr/>
            <p:nvPr/>
          </p:nvSpPr>
          <p:spPr bwMode="auto">
            <a:xfrm>
              <a:off x="434293" y="1213633"/>
              <a:ext cx="3794760" cy="538968"/>
            </a:xfrm>
            <a:prstGeom prst="rect">
              <a:avLst/>
            </a:prstGeom>
            <a:solidFill>
              <a:schemeClr val="tx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b="1" spc="-50" dirty="0">
                  <a:gradFill>
                    <a:gsLst>
                      <a:gs pos="86726">
                        <a:srgbClr val="EFEFEF"/>
                      </a:gs>
                      <a:gs pos="36283">
                        <a:srgbClr val="EFEFEF"/>
                      </a:gs>
                    </a:gsLst>
                    <a:lin ang="5400000" scaled="0"/>
                  </a:gradFill>
                  <a:latin typeface="Segoe UI" panose="020B0502040204020203" pitchFamily="34" charset="0"/>
                  <a:cs typeface="Segoe UI" panose="020B0502040204020203" pitchFamily="34" charset="0"/>
                </a:rPr>
                <a:t>INTERNET / VPN GATEWAYS</a:t>
              </a:r>
            </a:p>
          </p:txBody>
        </p:sp>
        <p:sp>
          <p:nvSpPr>
            <p:cNvPr id="116" name="Freeform 539"/>
            <p:cNvSpPr>
              <a:spLocks noChangeAspect="1"/>
            </p:cNvSpPr>
            <p:nvPr/>
          </p:nvSpPr>
          <p:spPr bwMode="auto">
            <a:xfrm>
              <a:off x="2337664" y="3636338"/>
              <a:ext cx="1479357" cy="81333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noFill/>
            </a:ln>
            <a:extLst/>
          </p:spPr>
          <p:txBody>
            <a:bodyPr vert="horz" wrap="square" lIns="91440" tIns="91440" rIns="91440" bIns="91440" numCol="1" anchor="b" anchorCtr="0" compatLnSpc="1">
              <a:prstTxWarp prst="textNoShape">
                <a:avLst/>
              </a:prstTxWarp>
            </a:bodyPr>
            <a:lstStyle/>
            <a:p>
              <a:pPr algn="ctr" defTabSz="932503">
                <a:lnSpc>
                  <a:spcPct val="90000"/>
                </a:lnSpc>
              </a:pPr>
              <a:r>
                <a:rPr lang="en-US" sz="1200" b="1" dirty="0">
                  <a:gradFill>
                    <a:gsLst>
                      <a:gs pos="79646">
                        <a:schemeClr val="bg1"/>
                      </a:gs>
                      <a:gs pos="3000">
                        <a:schemeClr val="bg1"/>
                      </a:gs>
                    </a:gsLst>
                    <a:lin ang="5400000" scaled="0"/>
                  </a:gradFill>
                </a:rPr>
                <a:t>MICROSOFT </a:t>
              </a:r>
              <a:br>
                <a:rPr lang="en-US" sz="1200" b="1" dirty="0">
                  <a:gradFill>
                    <a:gsLst>
                      <a:gs pos="79646">
                        <a:schemeClr val="bg1"/>
                      </a:gs>
                      <a:gs pos="3000">
                        <a:schemeClr val="bg1"/>
                      </a:gs>
                    </a:gsLst>
                    <a:lin ang="5400000" scaled="0"/>
                  </a:gradFill>
                </a:rPr>
              </a:br>
              <a:r>
                <a:rPr lang="en-US" sz="1200" b="1" dirty="0">
                  <a:gradFill>
                    <a:gsLst>
                      <a:gs pos="79646">
                        <a:schemeClr val="bg1"/>
                      </a:gs>
                      <a:gs pos="3000">
                        <a:schemeClr val="bg1"/>
                      </a:gs>
                    </a:gsLst>
                    <a:lin ang="5400000" scaled="0"/>
                  </a:gradFill>
                </a:rPr>
                <a:t>CLOUD</a:t>
              </a:r>
            </a:p>
          </p:txBody>
        </p:sp>
        <p:grpSp>
          <p:nvGrpSpPr>
            <p:cNvPr id="76" name="Group 75"/>
            <p:cNvGrpSpPr/>
            <p:nvPr/>
          </p:nvGrpSpPr>
          <p:grpSpPr>
            <a:xfrm>
              <a:off x="1784873" y="2001972"/>
              <a:ext cx="1053768" cy="1002865"/>
              <a:chOff x="8539123" y="739098"/>
              <a:chExt cx="1053768" cy="1002865"/>
            </a:xfrm>
          </p:grpSpPr>
          <p:sp>
            <p:nvSpPr>
              <p:cNvPr id="77" name="Oval 76"/>
              <p:cNvSpPr/>
              <p:nvPr/>
            </p:nvSpPr>
            <p:spPr bwMode="auto">
              <a:xfrm>
                <a:off x="8565467" y="739098"/>
                <a:ext cx="1001080" cy="1001080"/>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78" name="Freeform 77"/>
              <p:cNvSpPr>
                <a:spLocks noChangeAspect="1" noEditPoints="1"/>
              </p:cNvSpPr>
              <p:nvPr/>
            </p:nvSpPr>
            <p:spPr bwMode="auto">
              <a:xfrm>
                <a:off x="8818045" y="879785"/>
                <a:ext cx="495925" cy="372467"/>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83" name="TextBox 82"/>
              <p:cNvSpPr txBox="1"/>
              <p:nvPr/>
            </p:nvSpPr>
            <p:spPr>
              <a:xfrm>
                <a:off x="8539123" y="1151070"/>
                <a:ext cx="1053768" cy="590893"/>
              </a:xfrm>
              <a:prstGeom prst="rect">
                <a:avLst/>
              </a:prstGeom>
              <a:noFill/>
            </p:spPr>
            <p:txBody>
              <a:bodyPr wrap="none" lIns="182857" tIns="146285" rIns="182857" bIns="146285" rtlCol="0" anchor="ctr">
                <a:spAutoFit/>
              </a:bodyPr>
              <a:lstStyle/>
              <a:p>
                <a:pPr algn="ctr" defTabSz="932410">
                  <a:lnSpc>
                    <a:spcPct val="80000"/>
                  </a:lnSpc>
                  <a:defRPr/>
                </a:pPr>
                <a:r>
                  <a:rPr lang="en-US" sz="1200" b="1" kern="0" spc="-50" dirty="0">
                    <a:gradFill>
                      <a:gsLst>
                        <a:gs pos="16814">
                          <a:schemeClr val="tx1"/>
                        </a:gs>
                        <a:gs pos="100000">
                          <a:schemeClr val="tx1"/>
                        </a:gs>
                      </a:gsLst>
                      <a:lin ang="5400000" scaled="0"/>
                    </a:gradFill>
                  </a:rPr>
                  <a:t>PUBLIC</a:t>
                </a:r>
                <a:br>
                  <a:rPr lang="en-US" sz="1200" b="1" kern="0" spc="-50" dirty="0">
                    <a:gradFill>
                      <a:gsLst>
                        <a:gs pos="16814">
                          <a:schemeClr val="tx1"/>
                        </a:gs>
                        <a:gs pos="100000">
                          <a:schemeClr val="tx1"/>
                        </a:gs>
                      </a:gsLst>
                      <a:lin ang="5400000" scaled="0"/>
                    </a:gradFill>
                  </a:rPr>
                </a:br>
                <a:r>
                  <a:rPr lang="en-US" sz="1200" b="1" kern="0" spc="-50" dirty="0">
                    <a:gradFill>
                      <a:gsLst>
                        <a:gs pos="16814">
                          <a:schemeClr val="tx1"/>
                        </a:gs>
                        <a:gs pos="100000">
                          <a:schemeClr val="tx1"/>
                        </a:gs>
                      </a:gsLst>
                      <a:lin ang="5400000" scaled="0"/>
                    </a:gradFill>
                  </a:rPr>
                  <a:t>INTERNET</a:t>
                </a:r>
              </a:p>
            </p:txBody>
          </p:sp>
        </p:grpSp>
        <p:grpSp>
          <p:nvGrpSpPr>
            <p:cNvPr id="110" name="Group 109"/>
            <p:cNvGrpSpPr/>
            <p:nvPr/>
          </p:nvGrpSpPr>
          <p:grpSpPr>
            <a:xfrm>
              <a:off x="642980" y="5338023"/>
              <a:ext cx="245204" cy="243677"/>
              <a:chOff x="228600" y="1219200"/>
              <a:chExt cx="685800" cy="685800"/>
            </a:xfrm>
          </p:grpSpPr>
          <p:sp>
            <p:nvSpPr>
              <p:cNvPr id="1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4" name="Oval 113"/>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9" name="Group 38"/>
          <p:cNvGrpSpPr/>
          <p:nvPr/>
        </p:nvGrpSpPr>
        <p:grpSpPr>
          <a:xfrm>
            <a:off x="4307479" y="1213633"/>
            <a:ext cx="3794760" cy="4689389"/>
            <a:chOff x="4307479" y="1213633"/>
            <a:chExt cx="3794760" cy="4689389"/>
          </a:xfrm>
        </p:grpSpPr>
        <p:sp>
          <p:nvSpPr>
            <p:cNvPr id="48" name="Rectangle 47"/>
            <p:cNvSpPr/>
            <p:nvPr/>
          </p:nvSpPr>
          <p:spPr bwMode="auto">
            <a:xfrm>
              <a:off x="4307479" y="1754380"/>
              <a:ext cx="3794760" cy="4148642"/>
            </a:xfrm>
            <a:prstGeom prst="rect">
              <a:avLst/>
            </a:prstGeom>
            <a:solidFill>
              <a:schemeClr val="bg1">
                <a:lumMod val="9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400050" defTabSz="932503">
                <a:lnSpc>
                  <a:spcPct val="90000"/>
                </a:lnSpc>
                <a:spcBef>
                  <a:spcPts val="400"/>
                </a:spcBef>
              </a:pPr>
              <a:r>
                <a:rPr lang="en-US" sz="1400" dirty="0">
                  <a:gradFill>
                    <a:gsLst>
                      <a:gs pos="0">
                        <a:schemeClr val="tx1"/>
                      </a:gs>
                      <a:gs pos="100000">
                        <a:schemeClr val="tx1"/>
                      </a:gs>
                    </a:gsLst>
                    <a:lin ang="5400000" scaled="0"/>
                  </a:gradFill>
                </a:rPr>
                <a:t>Peer at an ExpressRoute location, an Exchange provider facility</a:t>
              </a:r>
            </a:p>
          </p:txBody>
        </p:sp>
        <p:sp>
          <p:nvSpPr>
            <p:cNvPr id="82" name="Rectangle 81"/>
            <p:cNvSpPr/>
            <p:nvPr/>
          </p:nvSpPr>
          <p:spPr bwMode="auto">
            <a:xfrm>
              <a:off x="4307479" y="1213633"/>
              <a:ext cx="3794760" cy="538968"/>
            </a:xfrm>
            <a:prstGeom prst="rect">
              <a:avLst/>
            </a:prstGeom>
            <a:solidFill>
              <a:schemeClr val="tx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b="1" spc="-50" dirty="0">
                  <a:gradFill>
                    <a:gsLst>
                      <a:gs pos="86726">
                        <a:srgbClr val="EFEFEF"/>
                      </a:gs>
                      <a:gs pos="36283">
                        <a:srgbClr val="EFEFEF"/>
                      </a:gs>
                    </a:gsLst>
                    <a:lin ang="5400000" scaled="0"/>
                  </a:gradFill>
                  <a:latin typeface="Segoe UI" panose="020B0502040204020203" pitchFamily="34" charset="0"/>
                  <a:cs typeface="Segoe UI" panose="020B0502040204020203" pitchFamily="34" charset="0"/>
                </a:rPr>
                <a:t>EXCHANGE PROVIDER</a:t>
              </a:r>
            </a:p>
          </p:txBody>
        </p:sp>
        <p:sp>
          <p:nvSpPr>
            <p:cNvPr id="111" name="Freeform 23"/>
            <p:cNvSpPr>
              <a:spLocks noEditPoints="1"/>
            </p:cNvSpPr>
            <p:nvPr/>
          </p:nvSpPr>
          <p:spPr bwMode="auto">
            <a:xfrm>
              <a:off x="6670360" y="3472884"/>
              <a:ext cx="505239" cy="976786"/>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2" name="TextBox 50"/>
            <p:cNvSpPr txBox="1"/>
            <p:nvPr/>
          </p:nvSpPr>
          <p:spPr>
            <a:xfrm>
              <a:off x="5994899" y="4375999"/>
              <a:ext cx="1853314" cy="6220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b="1" dirty="0">
                  <a:gradFill>
                    <a:gsLst>
                      <a:gs pos="79646">
                        <a:schemeClr val="tx1"/>
                      </a:gs>
                      <a:gs pos="3000">
                        <a:schemeClr val="tx1"/>
                      </a:gs>
                    </a:gsLst>
                    <a:lin ang="5400000" scaled="0"/>
                  </a:gradFill>
                </a:rPr>
                <a:t>EXPRESSROUTE</a:t>
              </a:r>
            </a:p>
            <a:p>
              <a:pPr algn="ctr">
                <a:lnSpc>
                  <a:spcPct val="90000"/>
                </a:lnSpc>
              </a:pPr>
              <a:r>
                <a:rPr lang="en-US" sz="1200" b="1" dirty="0">
                  <a:gradFill>
                    <a:gsLst>
                      <a:gs pos="79646">
                        <a:schemeClr val="tx1"/>
                      </a:gs>
                      <a:gs pos="3000">
                        <a:schemeClr val="tx1"/>
                      </a:gs>
                    </a:gsLst>
                    <a:lin ang="5400000" scaled="0"/>
                  </a:gradFill>
                </a:rPr>
                <a:t>PARTNER LOCATION</a:t>
              </a:r>
            </a:p>
          </p:txBody>
        </p:sp>
        <p:cxnSp>
          <p:nvCxnSpPr>
            <p:cNvPr id="115" name="Straight Arrow Connector 114"/>
            <p:cNvCxnSpPr/>
            <p:nvPr/>
          </p:nvCxnSpPr>
          <p:spPr>
            <a:xfrm flipH="1">
              <a:off x="5638800" y="3948113"/>
              <a:ext cx="1047385" cy="0"/>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6926154" y="3060740"/>
              <a:ext cx="0" cy="492682"/>
            </a:xfrm>
            <a:prstGeom prst="straightConnector1">
              <a:avLst/>
            </a:prstGeom>
            <a:ln w="25400">
              <a:solidFill>
                <a:schemeClr val="accent2"/>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4736179" y="2001972"/>
              <a:ext cx="1053768" cy="1002865"/>
              <a:chOff x="8539123" y="739098"/>
              <a:chExt cx="1053768" cy="1002865"/>
            </a:xfrm>
          </p:grpSpPr>
          <p:sp>
            <p:nvSpPr>
              <p:cNvPr id="91" name="Oval 90"/>
              <p:cNvSpPr/>
              <p:nvPr/>
            </p:nvSpPr>
            <p:spPr bwMode="auto">
              <a:xfrm>
                <a:off x="8565467" y="739098"/>
                <a:ext cx="1001080" cy="1001080"/>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93" name="Freeform 92"/>
              <p:cNvSpPr>
                <a:spLocks noChangeAspect="1" noEditPoints="1"/>
              </p:cNvSpPr>
              <p:nvPr/>
            </p:nvSpPr>
            <p:spPr bwMode="auto">
              <a:xfrm>
                <a:off x="8818045" y="879785"/>
                <a:ext cx="495925" cy="372467"/>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96" name="TextBox 95"/>
              <p:cNvSpPr txBox="1"/>
              <p:nvPr/>
            </p:nvSpPr>
            <p:spPr>
              <a:xfrm>
                <a:off x="8539123" y="1151070"/>
                <a:ext cx="1053768" cy="590893"/>
              </a:xfrm>
              <a:prstGeom prst="rect">
                <a:avLst/>
              </a:prstGeom>
              <a:noFill/>
            </p:spPr>
            <p:txBody>
              <a:bodyPr wrap="none" lIns="182857" tIns="146285" rIns="182857" bIns="146285" rtlCol="0" anchor="ctr">
                <a:spAutoFit/>
              </a:bodyPr>
              <a:lstStyle/>
              <a:p>
                <a:pPr algn="ctr" defTabSz="932410">
                  <a:lnSpc>
                    <a:spcPct val="80000"/>
                  </a:lnSpc>
                  <a:defRPr/>
                </a:pPr>
                <a:r>
                  <a:rPr lang="en-US" sz="1200" b="1" kern="0" spc="-50" dirty="0">
                    <a:gradFill>
                      <a:gsLst>
                        <a:gs pos="16814">
                          <a:schemeClr val="tx1"/>
                        </a:gs>
                        <a:gs pos="100000">
                          <a:schemeClr val="tx1"/>
                        </a:gs>
                      </a:gsLst>
                      <a:lin ang="5400000" scaled="0"/>
                    </a:gradFill>
                  </a:rPr>
                  <a:t>PUBLIC</a:t>
                </a:r>
                <a:br>
                  <a:rPr lang="en-US" sz="1200" b="1" kern="0" spc="-50" dirty="0">
                    <a:gradFill>
                      <a:gsLst>
                        <a:gs pos="16814">
                          <a:schemeClr val="tx1"/>
                        </a:gs>
                        <a:gs pos="100000">
                          <a:schemeClr val="tx1"/>
                        </a:gs>
                      </a:gsLst>
                      <a:lin ang="5400000" scaled="0"/>
                    </a:gradFill>
                  </a:rPr>
                </a:br>
                <a:r>
                  <a:rPr lang="en-US" sz="1200" b="1" kern="0" spc="-50" dirty="0">
                    <a:gradFill>
                      <a:gsLst>
                        <a:gs pos="16814">
                          <a:schemeClr val="tx1"/>
                        </a:gs>
                        <a:gs pos="100000">
                          <a:schemeClr val="tx1"/>
                        </a:gs>
                      </a:gsLst>
                      <a:lin ang="5400000" scaled="0"/>
                    </a:gradFill>
                  </a:rPr>
                  <a:t>INTERNET</a:t>
                </a:r>
              </a:p>
            </p:txBody>
          </p:sp>
        </p:grpSp>
        <p:sp>
          <p:nvSpPr>
            <p:cNvPr id="98" name="Freeform 539"/>
            <p:cNvSpPr>
              <a:spLocks noChangeAspect="1"/>
            </p:cNvSpPr>
            <p:nvPr/>
          </p:nvSpPr>
          <p:spPr bwMode="auto">
            <a:xfrm>
              <a:off x="6186476" y="2207633"/>
              <a:ext cx="1479357" cy="81333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noFill/>
            </a:ln>
            <a:extLst/>
          </p:spPr>
          <p:txBody>
            <a:bodyPr vert="horz" wrap="square" lIns="91440" tIns="91440" rIns="91440" bIns="91440" numCol="1" anchor="b" anchorCtr="0" compatLnSpc="1">
              <a:prstTxWarp prst="textNoShape">
                <a:avLst/>
              </a:prstTxWarp>
            </a:bodyPr>
            <a:lstStyle/>
            <a:p>
              <a:pPr algn="ctr" defTabSz="932503">
                <a:lnSpc>
                  <a:spcPct val="90000"/>
                </a:lnSpc>
              </a:pPr>
              <a:r>
                <a:rPr lang="en-US" sz="1200" b="1" dirty="0">
                  <a:gradFill>
                    <a:gsLst>
                      <a:gs pos="79646">
                        <a:schemeClr val="bg1"/>
                      </a:gs>
                      <a:gs pos="3000">
                        <a:schemeClr val="bg1"/>
                      </a:gs>
                    </a:gsLst>
                    <a:lin ang="5400000" scaled="0"/>
                  </a:gradFill>
                </a:rPr>
                <a:t>MICROSOFT </a:t>
              </a:r>
              <a:br>
                <a:rPr lang="en-US" sz="1200" b="1" dirty="0">
                  <a:gradFill>
                    <a:gsLst>
                      <a:gs pos="79646">
                        <a:schemeClr val="bg1"/>
                      </a:gs>
                      <a:gs pos="3000">
                        <a:schemeClr val="bg1"/>
                      </a:gs>
                    </a:gsLst>
                    <a:lin ang="5400000" scaled="0"/>
                  </a:gradFill>
                </a:rPr>
              </a:br>
              <a:r>
                <a:rPr lang="en-US" sz="1200" b="1" dirty="0">
                  <a:gradFill>
                    <a:gsLst>
                      <a:gs pos="79646">
                        <a:schemeClr val="bg1"/>
                      </a:gs>
                      <a:gs pos="3000">
                        <a:schemeClr val="bg1"/>
                      </a:gs>
                    </a:gsLst>
                    <a:lin ang="5400000" scaled="0"/>
                  </a:gradFill>
                </a:rPr>
                <a:t>CLOUD</a:t>
              </a:r>
            </a:p>
          </p:txBody>
        </p:sp>
        <p:sp>
          <p:nvSpPr>
            <p:cNvPr id="100" name="Freeform 5"/>
            <p:cNvSpPr>
              <a:spLocks noEditPoints="1"/>
            </p:cNvSpPr>
            <p:nvPr/>
          </p:nvSpPr>
          <p:spPr bwMode="black">
            <a:xfrm>
              <a:off x="4820434" y="3250012"/>
              <a:ext cx="759074" cy="119716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1" name="TextBox 50"/>
            <p:cNvSpPr txBox="1"/>
            <p:nvPr/>
          </p:nvSpPr>
          <p:spPr>
            <a:xfrm>
              <a:off x="4613870" y="4375999"/>
              <a:ext cx="1186721" cy="6220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b="1" dirty="0">
                  <a:gradFill>
                    <a:gsLst>
                      <a:gs pos="79646">
                        <a:schemeClr val="tx1"/>
                      </a:gs>
                      <a:gs pos="3000">
                        <a:schemeClr val="tx1"/>
                      </a:gs>
                    </a:gsLst>
                    <a:lin ang="5400000" scaled="0"/>
                  </a:gradFill>
                </a:rPr>
                <a:t>CUSTOMER</a:t>
              </a:r>
              <a:br>
                <a:rPr lang="en-US" sz="1200" b="1" dirty="0">
                  <a:gradFill>
                    <a:gsLst>
                      <a:gs pos="79646">
                        <a:schemeClr val="tx1"/>
                      </a:gs>
                      <a:gs pos="3000">
                        <a:schemeClr val="tx1"/>
                      </a:gs>
                    </a:gsLst>
                    <a:lin ang="5400000" scaled="0"/>
                  </a:gradFill>
                </a:rPr>
              </a:br>
              <a:r>
                <a:rPr lang="en-US" sz="1200" b="1" dirty="0">
                  <a:gradFill>
                    <a:gsLst>
                      <a:gs pos="79646">
                        <a:schemeClr val="tx1"/>
                      </a:gs>
                      <a:gs pos="3000">
                        <a:schemeClr val="tx1"/>
                      </a:gs>
                    </a:gsLst>
                    <a:lin ang="5400000" scaled="0"/>
                  </a:gradFill>
                </a:rPr>
                <a:t>SITE</a:t>
              </a:r>
            </a:p>
          </p:txBody>
        </p:sp>
        <p:grpSp>
          <p:nvGrpSpPr>
            <p:cNvPr id="120" name="Group 119"/>
            <p:cNvGrpSpPr/>
            <p:nvPr/>
          </p:nvGrpSpPr>
          <p:grpSpPr>
            <a:xfrm>
              <a:off x="4510130" y="5338023"/>
              <a:ext cx="245204" cy="243677"/>
              <a:chOff x="228600" y="1219200"/>
              <a:chExt cx="685800" cy="685800"/>
            </a:xfrm>
          </p:grpSpPr>
          <p:sp>
            <p:nvSpPr>
              <p:cNvPr id="121"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22" name="Oval 121"/>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0" name="Group 39"/>
          <p:cNvGrpSpPr/>
          <p:nvPr/>
        </p:nvGrpSpPr>
        <p:grpSpPr>
          <a:xfrm>
            <a:off x="8180665" y="1213633"/>
            <a:ext cx="3794760" cy="4682342"/>
            <a:chOff x="8180665" y="1213633"/>
            <a:chExt cx="3794760" cy="4682342"/>
          </a:xfrm>
        </p:grpSpPr>
        <p:sp>
          <p:nvSpPr>
            <p:cNvPr id="49" name="Rectangle 48"/>
            <p:cNvSpPr/>
            <p:nvPr/>
          </p:nvSpPr>
          <p:spPr bwMode="auto">
            <a:xfrm>
              <a:off x="8180665" y="1754380"/>
              <a:ext cx="3794760" cy="4141595"/>
            </a:xfrm>
            <a:prstGeom prst="rect">
              <a:avLst/>
            </a:prstGeom>
            <a:solidFill>
              <a:schemeClr val="bg1">
                <a:lumMod val="9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400050" defTabSz="932503">
                <a:lnSpc>
                  <a:spcPct val="90000"/>
                </a:lnSpc>
                <a:spcBef>
                  <a:spcPts val="400"/>
                </a:spcBef>
              </a:pPr>
              <a:r>
                <a:rPr lang="en-US" sz="1400" dirty="0">
                  <a:gradFill>
                    <a:gsLst>
                      <a:gs pos="0">
                        <a:schemeClr val="tx1"/>
                      </a:gs>
                      <a:gs pos="100000">
                        <a:schemeClr val="tx1"/>
                      </a:gs>
                    </a:gsLst>
                    <a:lin ang="5400000" scaled="0"/>
                  </a:gradFill>
                </a:rPr>
                <a:t>Connection from WAN provided </a:t>
              </a:r>
              <a:br>
                <a:rPr lang="en-US" sz="1400" dirty="0">
                  <a:gradFill>
                    <a:gsLst>
                      <a:gs pos="0">
                        <a:schemeClr val="tx1"/>
                      </a:gs>
                      <a:gs pos="100000">
                        <a:schemeClr val="tx1"/>
                      </a:gs>
                    </a:gsLst>
                    <a:lin ang="5400000" scaled="0"/>
                  </a:gradFill>
                </a:rPr>
              </a:br>
              <a:r>
                <a:rPr lang="en-US" sz="1400" dirty="0">
                  <a:gradFill>
                    <a:gsLst>
                      <a:gs pos="0">
                        <a:schemeClr val="tx1"/>
                      </a:gs>
                      <a:gs pos="100000">
                        <a:schemeClr val="tx1"/>
                      </a:gs>
                    </a:gsLst>
                    <a:lin ang="5400000" scaled="0"/>
                  </a:gradFill>
                </a:rPr>
                <a:t>by network service provider</a:t>
              </a:r>
            </a:p>
            <a:p>
              <a:pPr marL="400050" defTabSz="932503">
                <a:lnSpc>
                  <a:spcPct val="90000"/>
                </a:lnSpc>
                <a:spcBef>
                  <a:spcPts val="400"/>
                </a:spcBef>
              </a:pPr>
              <a:r>
                <a:rPr lang="en-US" sz="1400" dirty="0">
                  <a:gradFill>
                    <a:gsLst>
                      <a:gs pos="0">
                        <a:schemeClr val="tx1"/>
                      </a:gs>
                      <a:gs pos="100000">
                        <a:schemeClr val="tx1"/>
                      </a:gs>
                    </a:gsLst>
                    <a:lin ang="5400000" scaled="0"/>
                  </a:gradFill>
                </a:rPr>
                <a:t>Azure becomes another site on the customer’s WAN</a:t>
              </a:r>
            </a:p>
          </p:txBody>
        </p:sp>
        <p:sp>
          <p:nvSpPr>
            <p:cNvPr id="85" name="Rectangle 84"/>
            <p:cNvSpPr/>
            <p:nvPr/>
          </p:nvSpPr>
          <p:spPr bwMode="auto">
            <a:xfrm>
              <a:off x="8180665" y="1213633"/>
              <a:ext cx="3794760" cy="538968"/>
            </a:xfrm>
            <a:prstGeom prst="rect">
              <a:avLst/>
            </a:prstGeom>
            <a:solidFill>
              <a:schemeClr val="tx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b="1" spc="-50" dirty="0">
                  <a:gradFill>
                    <a:gsLst>
                      <a:gs pos="86726">
                        <a:srgbClr val="EFEFEF"/>
                      </a:gs>
                      <a:gs pos="36283">
                        <a:srgbClr val="EFEFEF"/>
                      </a:gs>
                    </a:gsLst>
                    <a:lin ang="5400000" scaled="0"/>
                  </a:gradFill>
                  <a:latin typeface="Segoe UI" panose="020B0502040204020203" pitchFamily="34" charset="0"/>
                  <a:cs typeface="Segoe UI" panose="020B0502040204020203" pitchFamily="34" charset="0"/>
                </a:rPr>
                <a:t>NETWORK SERVICE PROVIDER</a:t>
              </a:r>
            </a:p>
          </p:txBody>
        </p:sp>
        <p:sp>
          <p:nvSpPr>
            <p:cNvPr id="124" name="Freeform 5"/>
            <p:cNvSpPr>
              <a:spLocks noEditPoints="1"/>
            </p:cNvSpPr>
            <p:nvPr/>
          </p:nvSpPr>
          <p:spPr bwMode="black">
            <a:xfrm>
              <a:off x="8429102" y="3486626"/>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6" name="Freeform 5"/>
            <p:cNvSpPr>
              <a:spLocks noEditPoints="1"/>
            </p:cNvSpPr>
            <p:nvPr/>
          </p:nvSpPr>
          <p:spPr bwMode="black">
            <a:xfrm>
              <a:off x="9129818" y="2705404"/>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8" name="Freeform 5"/>
            <p:cNvSpPr>
              <a:spLocks noEditPoints="1"/>
            </p:cNvSpPr>
            <p:nvPr/>
          </p:nvSpPr>
          <p:spPr bwMode="black">
            <a:xfrm>
              <a:off x="9830534" y="2270691"/>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37" name="Freeform 539"/>
            <p:cNvSpPr>
              <a:spLocks noChangeAspect="1"/>
            </p:cNvSpPr>
            <p:nvPr/>
          </p:nvSpPr>
          <p:spPr bwMode="auto">
            <a:xfrm>
              <a:off x="9757433" y="3685983"/>
              <a:ext cx="1017472" cy="55939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defTabSz="932503"/>
              <a:endParaRPr lang="en-US">
                <a:gradFill>
                  <a:gsLst>
                    <a:gs pos="86726">
                      <a:srgbClr val="EFEFEF"/>
                    </a:gs>
                    <a:gs pos="36283">
                      <a:srgbClr val="EFEFEF"/>
                    </a:gs>
                  </a:gsLst>
                  <a:lin ang="5400000" scaled="0"/>
                </a:gradFill>
              </a:endParaRPr>
            </a:p>
          </p:txBody>
        </p:sp>
        <p:cxnSp>
          <p:nvCxnSpPr>
            <p:cNvPr id="138" name="Straight Arrow Connector 137"/>
            <p:cNvCxnSpPr/>
            <p:nvPr/>
          </p:nvCxnSpPr>
          <p:spPr>
            <a:xfrm flipH="1">
              <a:off x="8963025" y="4143264"/>
              <a:ext cx="826012" cy="0"/>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9553575" y="3705225"/>
              <a:ext cx="523334" cy="343551"/>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10134600" y="3300413"/>
              <a:ext cx="2414" cy="481902"/>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10539280" y="3292475"/>
              <a:ext cx="446220" cy="584526"/>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44" name="TextBox 50"/>
            <p:cNvSpPr txBox="1"/>
            <p:nvPr/>
          </p:nvSpPr>
          <p:spPr>
            <a:xfrm>
              <a:off x="9919116" y="3794138"/>
              <a:ext cx="741406" cy="455857"/>
            </a:xfrm>
            <a:prstGeom prst="rect">
              <a:avLst/>
            </a:prstGeom>
            <a:noFill/>
          </p:spPr>
          <p:txBody>
            <a:bodyPr wrap="none" lIns="179285" tIns="143428" rIns="179285" bIns="143428" rtlCol="0">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gradFill>
                    <a:gsLst>
                      <a:gs pos="79646">
                        <a:schemeClr val="bg1"/>
                      </a:gs>
                      <a:gs pos="3000">
                        <a:schemeClr val="bg1"/>
                      </a:gs>
                    </a:gsLst>
                    <a:lin ang="5400000" scaled="0"/>
                  </a:gradFill>
                </a:rPr>
                <a:t>WAN</a:t>
              </a:r>
            </a:p>
          </p:txBody>
        </p:sp>
        <p:sp>
          <p:nvSpPr>
            <p:cNvPr id="102" name="Freeform 539"/>
            <p:cNvSpPr>
              <a:spLocks noChangeAspect="1"/>
            </p:cNvSpPr>
            <p:nvPr/>
          </p:nvSpPr>
          <p:spPr bwMode="auto">
            <a:xfrm>
              <a:off x="10511364" y="2684982"/>
              <a:ext cx="1032936" cy="56789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noFill/>
            </a:ln>
            <a:extLst/>
          </p:spPr>
          <p:txBody>
            <a:bodyPr vert="horz" wrap="square" lIns="91440" tIns="91440" rIns="91440" bIns="91440" numCol="1" anchor="b" anchorCtr="0" compatLnSpc="1">
              <a:prstTxWarp prst="textNoShape">
                <a:avLst/>
              </a:prstTxWarp>
            </a:bodyPr>
            <a:lstStyle/>
            <a:p>
              <a:pPr algn="ctr" defTabSz="932503">
                <a:lnSpc>
                  <a:spcPct val="90000"/>
                </a:lnSpc>
              </a:pPr>
              <a:r>
                <a:rPr lang="en-US" sz="800" b="1" dirty="0">
                  <a:gradFill>
                    <a:gsLst>
                      <a:gs pos="79646">
                        <a:schemeClr val="bg1"/>
                      </a:gs>
                      <a:gs pos="3000">
                        <a:schemeClr val="bg1"/>
                      </a:gs>
                    </a:gsLst>
                    <a:lin ang="5400000" scaled="0"/>
                  </a:gradFill>
                </a:rPr>
                <a:t>MICROSOFT </a:t>
              </a:r>
              <a:br>
                <a:rPr lang="en-US" sz="800" b="1" dirty="0">
                  <a:gradFill>
                    <a:gsLst>
                      <a:gs pos="79646">
                        <a:schemeClr val="bg1"/>
                      </a:gs>
                      <a:gs pos="3000">
                        <a:schemeClr val="bg1"/>
                      </a:gs>
                    </a:gsLst>
                    <a:lin ang="5400000" scaled="0"/>
                  </a:gradFill>
                </a:rPr>
              </a:br>
              <a:r>
                <a:rPr lang="en-US" sz="800" b="1" dirty="0">
                  <a:gradFill>
                    <a:gsLst>
                      <a:gs pos="79646">
                        <a:schemeClr val="bg1"/>
                      </a:gs>
                      <a:gs pos="3000">
                        <a:schemeClr val="bg1"/>
                      </a:gs>
                    </a:gsLst>
                    <a:lin ang="5400000" scaled="0"/>
                  </a:gradFill>
                </a:rPr>
                <a:t>CLOUD</a:t>
              </a:r>
            </a:p>
          </p:txBody>
        </p:sp>
        <p:grpSp>
          <p:nvGrpSpPr>
            <p:cNvPr id="103" name="Group 102"/>
            <p:cNvGrpSpPr/>
            <p:nvPr/>
          </p:nvGrpSpPr>
          <p:grpSpPr>
            <a:xfrm>
              <a:off x="10951041" y="3776964"/>
              <a:ext cx="811714" cy="809258"/>
              <a:chOff x="8556090" y="739098"/>
              <a:chExt cx="1019830" cy="1016743"/>
            </a:xfrm>
          </p:grpSpPr>
          <p:sp>
            <p:nvSpPr>
              <p:cNvPr id="104" name="Oval 103"/>
              <p:cNvSpPr/>
              <p:nvPr/>
            </p:nvSpPr>
            <p:spPr bwMode="auto">
              <a:xfrm>
                <a:off x="8565467" y="739098"/>
                <a:ext cx="1001080" cy="1001080"/>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kern="0" spc="-50" dirty="0">
                  <a:gradFill>
                    <a:gsLst>
                      <a:gs pos="36283">
                        <a:srgbClr val="505050"/>
                      </a:gs>
                      <a:gs pos="28000">
                        <a:srgbClr val="505050"/>
                      </a:gs>
                    </a:gsLst>
                    <a:lin ang="5400000" scaled="0"/>
                  </a:gradFill>
                </a:endParaRPr>
              </a:p>
            </p:txBody>
          </p:sp>
          <p:sp>
            <p:nvSpPr>
              <p:cNvPr id="105" name="Freeform 104"/>
              <p:cNvSpPr>
                <a:spLocks noChangeAspect="1" noEditPoints="1"/>
              </p:cNvSpPr>
              <p:nvPr/>
            </p:nvSpPr>
            <p:spPr bwMode="auto">
              <a:xfrm>
                <a:off x="8818045" y="879785"/>
                <a:ext cx="495925" cy="372467"/>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1400" kern="0" dirty="0">
                  <a:solidFill>
                    <a:srgbClr val="00188F"/>
                  </a:solidFill>
                </a:endParaRPr>
              </a:p>
            </p:txBody>
          </p:sp>
          <p:sp>
            <p:nvSpPr>
              <p:cNvPr id="106" name="TextBox 105"/>
              <p:cNvSpPr txBox="1"/>
              <p:nvPr/>
            </p:nvSpPr>
            <p:spPr>
              <a:xfrm>
                <a:off x="8556090" y="1137190"/>
                <a:ext cx="1019830" cy="618651"/>
              </a:xfrm>
              <a:prstGeom prst="rect">
                <a:avLst/>
              </a:prstGeom>
              <a:noFill/>
            </p:spPr>
            <p:txBody>
              <a:bodyPr wrap="none" lIns="182857" tIns="146285" rIns="182857" bIns="146285" rtlCol="0" anchor="ctr">
                <a:spAutoFit/>
              </a:bodyPr>
              <a:lstStyle/>
              <a:p>
                <a:pPr algn="ctr" defTabSz="932410">
                  <a:lnSpc>
                    <a:spcPct val="80000"/>
                  </a:lnSpc>
                  <a:defRPr/>
                </a:pPr>
                <a:r>
                  <a:rPr lang="en-US" sz="800" b="1" kern="0" spc="-50" dirty="0">
                    <a:gradFill>
                      <a:gsLst>
                        <a:gs pos="16814">
                          <a:schemeClr val="tx1"/>
                        </a:gs>
                        <a:gs pos="100000">
                          <a:schemeClr val="tx1"/>
                        </a:gs>
                      </a:gsLst>
                      <a:lin ang="5400000" scaled="0"/>
                    </a:gradFill>
                  </a:rPr>
                  <a:t>PUBLIC</a:t>
                </a:r>
                <a:br>
                  <a:rPr lang="en-US" sz="800" b="1" kern="0" spc="-50" dirty="0">
                    <a:gradFill>
                      <a:gsLst>
                        <a:gs pos="16814">
                          <a:schemeClr val="tx1"/>
                        </a:gs>
                        <a:gs pos="100000">
                          <a:schemeClr val="tx1"/>
                        </a:gs>
                      </a:gsLst>
                      <a:lin ang="5400000" scaled="0"/>
                    </a:gradFill>
                  </a:rPr>
                </a:br>
                <a:r>
                  <a:rPr lang="en-US" sz="800" b="1" kern="0" spc="-50" dirty="0">
                    <a:gradFill>
                      <a:gsLst>
                        <a:gs pos="16814">
                          <a:schemeClr val="tx1"/>
                        </a:gs>
                        <a:gs pos="100000">
                          <a:schemeClr val="tx1"/>
                        </a:gs>
                      </a:gsLst>
                      <a:lin ang="5400000" scaled="0"/>
                    </a:gradFill>
                  </a:rPr>
                  <a:t>INTERNET</a:t>
                </a:r>
              </a:p>
            </p:txBody>
          </p:sp>
        </p:grpSp>
        <p:sp>
          <p:nvSpPr>
            <p:cNvPr id="107" name="TextBox 50"/>
            <p:cNvSpPr txBox="1"/>
            <p:nvPr/>
          </p:nvSpPr>
          <p:spPr>
            <a:xfrm>
              <a:off x="8212278" y="4132559"/>
              <a:ext cx="916711" cy="5112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800" b="1" dirty="0">
                  <a:gradFill>
                    <a:gsLst>
                      <a:gs pos="79646">
                        <a:schemeClr val="tx1"/>
                      </a:gs>
                      <a:gs pos="3000">
                        <a:schemeClr val="tx1"/>
                      </a:gs>
                    </a:gsLst>
                    <a:lin ang="5400000" scaled="0"/>
                  </a:gradFill>
                </a:rPr>
                <a:t>CUSTOMER</a:t>
              </a:r>
              <a:br>
                <a:rPr lang="en-US" sz="800" b="1" dirty="0">
                  <a:gradFill>
                    <a:gsLst>
                      <a:gs pos="79646">
                        <a:schemeClr val="tx1"/>
                      </a:gs>
                      <a:gs pos="3000">
                        <a:schemeClr val="tx1"/>
                      </a:gs>
                    </a:gsLst>
                    <a:lin ang="5400000" scaled="0"/>
                  </a:gradFill>
                </a:rPr>
              </a:br>
              <a:r>
                <a:rPr lang="en-US" sz="800" b="1" dirty="0">
                  <a:gradFill>
                    <a:gsLst>
                      <a:gs pos="79646">
                        <a:schemeClr val="tx1"/>
                      </a:gs>
                      <a:gs pos="3000">
                        <a:schemeClr val="tx1"/>
                      </a:gs>
                    </a:gsLst>
                    <a:lin ang="5400000" scaled="0"/>
                  </a:gradFill>
                </a:rPr>
                <a:t>SITE 1</a:t>
              </a:r>
            </a:p>
          </p:txBody>
        </p:sp>
        <p:sp>
          <p:nvSpPr>
            <p:cNvPr id="108" name="TextBox 50"/>
            <p:cNvSpPr txBox="1"/>
            <p:nvPr/>
          </p:nvSpPr>
          <p:spPr>
            <a:xfrm>
              <a:off x="8924295" y="3350040"/>
              <a:ext cx="916711" cy="5112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800" b="1" dirty="0">
                  <a:gradFill>
                    <a:gsLst>
                      <a:gs pos="79646">
                        <a:schemeClr val="tx1"/>
                      </a:gs>
                      <a:gs pos="3000">
                        <a:schemeClr val="tx1"/>
                      </a:gs>
                    </a:gsLst>
                    <a:lin ang="5400000" scaled="0"/>
                  </a:gradFill>
                </a:rPr>
                <a:t>CUSTOMER</a:t>
              </a:r>
              <a:br>
                <a:rPr lang="en-US" sz="800" b="1" dirty="0">
                  <a:gradFill>
                    <a:gsLst>
                      <a:gs pos="79646">
                        <a:schemeClr val="tx1"/>
                      </a:gs>
                      <a:gs pos="3000">
                        <a:schemeClr val="tx1"/>
                      </a:gs>
                    </a:gsLst>
                    <a:lin ang="5400000" scaled="0"/>
                  </a:gradFill>
                </a:rPr>
              </a:br>
              <a:r>
                <a:rPr lang="en-US" sz="800" b="1" dirty="0">
                  <a:gradFill>
                    <a:gsLst>
                      <a:gs pos="79646">
                        <a:schemeClr val="tx1"/>
                      </a:gs>
                      <a:gs pos="3000">
                        <a:schemeClr val="tx1"/>
                      </a:gs>
                    </a:gsLst>
                    <a:lin ang="5400000" scaled="0"/>
                  </a:gradFill>
                </a:rPr>
                <a:t>SITE 2</a:t>
              </a:r>
            </a:p>
          </p:txBody>
        </p:sp>
        <p:sp>
          <p:nvSpPr>
            <p:cNvPr id="109" name="TextBox 50"/>
            <p:cNvSpPr txBox="1"/>
            <p:nvPr/>
          </p:nvSpPr>
          <p:spPr>
            <a:xfrm>
              <a:off x="9622569" y="2915594"/>
              <a:ext cx="916711" cy="5112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800" b="1" dirty="0">
                  <a:gradFill>
                    <a:gsLst>
                      <a:gs pos="79646">
                        <a:schemeClr val="tx1"/>
                      </a:gs>
                      <a:gs pos="3000">
                        <a:schemeClr val="tx1"/>
                      </a:gs>
                    </a:gsLst>
                    <a:lin ang="5400000" scaled="0"/>
                  </a:gradFill>
                </a:rPr>
                <a:t>CUSTOMER</a:t>
              </a:r>
              <a:br>
                <a:rPr lang="en-US" sz="800" b="1" dirty="0">
                  <a:gradFill>
                    <a:gsLst>
                      <a:gs pos="79646">
                        <a:schemeClr val="tx1"/>
                      </a:gs>
                      <a:gs pos="3000">
                        <a:schemeClr val="tx1"/>
                      </a:gs>
                    </a:gsLst>
                    <a:lin ang="5400000" scaled="0"/>
                  </a:gradFill>
                </a:rPr>
              </a:br>
              <a:r>
                <a:rPr lang="en-US" sz="800" b="1" dirty="0">
                  <a:gradFill>
                    <a:gsLst>
                      <a:gs pos="79646">
                        <a:schemeClr val="tx1"/>
                      </a:gs>
                      <a:gs pos="3000">
                        <a:schemeClr val="tx1"/>
                      </a:gs>
                    </a:gsLst>
                    <a:lin ang="5400000" scaled="0"/>
                  </a:gradFill>
                </a:rPr>
                <a:t>SITE 3</a:t>
              </a:r>
            </a:p>
          </p:txBody>
        </p:sp>
        <p:grpSp>
          <p:nvGrpSpPr>
            <p:cNvPr id="123" name="Group 122"/>
            <p:cNvGrpSpPr/>
            <p:nvPr/>
          </p:nvGrpSpPr>
          <p:grpSpPr>
            <a:xfrm>
              <a:off x="8377280" y="4937973"/>
              <a:ext cx="245204" cy="243677"/>
              <a:chOff x="228600" y="1219200"/>
              <a:chExt cx="685800" cy="685800"/>
            </a:xfrm>
          </p:grpSpPr>
          <p:sp>
            <p:nvSpPr>
              <p:cNvPr id="13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31" name="Oval 130"/>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8377280" y="5338023"/>
              <a:ext cx="245204" cy="243677"/>
              <a:chOff x="228600" y="1219200"/>
              <a:chExt cx="685800" cy="685800"/>
            </a:xfrm>
          </p:grpSpPr>
          <p:sp>
            <p:nvSpPr>
              <p:cNvPr id="13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34" name="Oval 133"/>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3164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42" presetClass="path" presetSubtype="0" decel="100000" fill="hold" nodeType="withEffect">
                                  <p:stCondLst>
                                    <p:cond delay="0"/>
                                  </p:stCondLst>
                                  <p:childTnLst>
                                    <p:animMotion origin="layout" path="M 4.04391E-6 -4.60281E-6 L 4.04391E-6 0.07899 " pathEditMode="relative" rAng="0" ptsTypes="AA">
                                      <p:cBhvr>
                                        <p:cTn id="9" dur="750" spd="-100000" fill="hold"/>
                                        <p:tgtEl>
                                          <p:spTgt spid="38"/>
                                        </p:tgtEl>
                                        <p:attrNameLst>
                                          <p:attrName>ppt_x</p:attrName>
                                          <p:attrName>ppt_y</p:attrName>
                                        </p:attrNameLst>
                                      </p:cBhvr>
                                      <p:rCtr x="0" y="3949"/>
                                    </p:animMotion>
                                  </p:childTnLst>
                                </p:cTn>
                              </p:par>
                              <p:par>
                                <p:cTn id="10" presetID="10" presetClass="entr" presetSubtype="0"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42" presetClass="path" presetSubtype="0" decel="100000" fill="hold" nodeType="withEffect">
                                  <p:stCondLst>
                                    <p:cond delay="0"/>
                                  </p:stCondLst>
                                  <p:childTnLst>
                                    <p:animMotion origin="layout" path="M 4.04391E-6 -4.60281E-6 L 4.04391E-6 0.07899 " pathEditMode="relative" rAng="0" ptsTypes="AA">
                                      <p:cBhvr>
                                        <p:cTn id="19" dur="750" spd="-100000" fill="hold"/>
                                        <p:tgtEl>
                                          <p:spTgt spid="39"/>
                                        </p:tgtEl>
                                        <p:attrNameLst>
                                          <p:attrName>ppt_x</p:attrName>
                                          <p:attrName>ppt_y</p:attrName>
                                        </p:attrNameLst>
                                      </p:cBhvr>
                                      <p:rCtr x="0" y="3949"/>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42" presetClass="path" presetSubtype="0" decel="100000" fill="hold" nodeType="withEffect">
                                  <p:stCondLst>
                                    <p:cond delay="0"/>
                                  </p:stCondLst>
                                  <p:childTnLst>
                                    <p:animMotion origin="layout" path="M 4.04391E-6 -4.60281E-6 L 4.04391E-6 0.07899 " pathEditMode="relative" rAng="0" ptsTypes="AA">
                                      <p:cBhvr>
                                        <p:cTn id="26" dur="750" spd="-100000" fill="hold"/>
                                        <p:tgtEl>
                                          <p:spTgt spid="40"/>
                                        </p:tgtEl>
                                        <p:attrNameLst>
                                          <p:attrName>ppt_x</p:attrName>
                                          <p:attrName>ppt_y</p:attrName>
                                        </p:attrNameLst>
                                      </p:cBhvr>
                                      <p:rCtr x="0" y="3949"/>
                                    </p:animMotion>
                                  </p:childTnLst>
                                </p:cTn>
                              </p:par>
                              <p:par>
                                <p:cTn id="27" presetID="10" presetClass="entr" presetSubtype="0" fill="hold"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VPN Gateways for Virtual Network</a:t>
            </a:r>
          </a:p>
        </p:txBody>
      </p:sp>
      <p:sp>
        <p:nvSpPr>
          <p:cNvPr id="4" name="Text Placeholder 3"/>
          <p:cNvSpPr>
            <a:spLocks noGrp="1"/>
          </p:cNvSpPr>
          <p:nvPr>
            <p:ph type="body" sz="quarter" idx="10"/>
          </p:nvPr>
        </p:nvSpPr>
        <p:spPr>
          <a:xfrm>
            <a:off x="274638" y="1212850"/>
            <a:ext cx="11887200" cy="2536079"/>
          </a:xfrm>
        </p:spPr>
        <p:txBody>
          <a:bodyPr/>
          <a:lstStyle/>
          <a:p>
            <a:r>
              <a:rPr lang="en-US" sz="3600" dirty="0"/>
              <a:t>ExpressRoute gateway or VPN gateway needed </a:t>
            </a:r>
            <a:br>
              <a:rPr lang="en-US" sz="3600" dirty="0"/>
            </a:br>
            <a:r>
              <a:rPr lang="en-US" sz="3600" dirty="0"/>
              <a:t>to access a virtual network</a:t>
            </a:r>
          </a:p>
          <a:p>
            <a:r>
              <a:rPr lang="en-US" sz="3600" dirty="0"/>
              <a:t>Introducing a new Standard Gateway</a:t>
            </a:r>
          </a:p>
          <a:p>
            <a:pPr lvl="1"/>
            <a:r>
              <a:rPr lang="en-US" dirty="0"/>
              <a:t>Supports ExpressRoute and VPN coexistence</a:t>
            </a:r>
          </a:p>
          <a:p>
            <a:pPr lvl="1"/>
            <a:r>
              <a:rPr lang="en-US" dirty="0"/>
              <a:t>Improved throughput for ExpressRoute</a:t>
            </a:r>
          </a:p>
        </p:txBody>
      </p:sp>
      <p:graphicFrame>
        <p:nvGraphicFramePr>
          <p:cNvPr id="9" name="Table 9"/>
          <p:cNvGraphicFramePr>
            <a:graphicFrameLocks noGrp="1"/>
          </p:cNvGraphicFramePr>
          <p:nvPr>
            <p:extLst/>
          </p:nvPr>
        </p:nvGraphicFramePr>
        <p:xfrm>
          <a:off x="427036" y="3773150"/>
          <a:ext cx="11544300" cy="1947476"/>
        </p:xfrm>
        <a:graphic>
          <a:graphicData uri="http://schemas.openxmlformats.org/drawingml/2006/table">
            <a:tbl>
              <a:tblPr firstRow="1" firstCol="1" bandRow="1">
                <a:tableStyleId>{5C22544A-7EE6-4342-B048-85BDC9FD1C3A}</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gridCol w="1924050">
                  <a:extLst>
                    <a:ext uri="{9D8B030D-6E8A-4147-A177-3AD203B41FA5}">
                      <a16:colId xmlns:a16="http://schemas.microsoft.com/office/drawing/2014/main" val="20004"/>
                    </a:ext>
                  </a:extLst>
                </a:gridCol>
                <a:gridCol w="1924050">
                  <a:extLst>
                    <a:ext uri="{9D8B030D-6E8A-4147-A177-3AD203B41FA5}">
                      <a16:colId xmlns:a16="http://schemas.microsoft.com/office/drawing/2014/main" val="20005"/>
                    </a:ext>
                  </a:extLst>
                </a:gridCol>
              </a:tblGrid>
              <a:tr h="758756">
                <a:tc>
                  <a:txBody>
                    <a:bodyPr/>
                    <a:lstStyle/>
                    <a:p>
                      <a:pPr marL="0" marR="0" algn="l">
                        <a:spcBef>
                          <a:spcPts val="0"/>
                        </a:spcBef>
                        <a:spcAft>
                          <a:spcPts val="0"/>
                        </a:spcAft>
                      </a:pPr>
                      <a:r>
                        <a:rPr lang="en-US" sz="1200" dirty="0">
                          <a:gradFill>
                            <a:gsLst>
                              <a:gs pos="32673">
                                <a:schemeClr val="bg1"/>
                              </a:gs>
                              <a:gs pos="62000">
                                <a:schemeClr val="bg1"/>
                              </a:gs>
                            </a:gsLst>
                            <a:lin ang="5400000" scaled="1"/>
                          </a:gradFill>
                          <a:effectLst/>
                        </a:rPr>
                        <a:t>VIRTUAL NETWORK GATEWAY SKU</a:t>
                      </a: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algn="r">
                        <a:spcBef>
                          <a:spcPts val="0"/>
                        </a:spcBef>
                        <a:spcAft>
                          <a:spcPts val="0"/>
                        </a:spcAft>
                      </a:pPr>
                      <a:r>
                        <a:rPr lang="en-US" sz="1200" dirty="0">
                          <a:gradFill>
                            <a:gsLst>
                              <a:gs pos="32673">
                                <a:schemeClr val="bg1"/>
                              </a:gs>
                              <a:gs pos="62000">
                                <a:schemeClr val="bg1"/>
                              </a:gs>
                            </a:gsLst>
                            <a:lin ang="5400000" scaled="1"/>
                          </a:gradFill>
                          <a:effectLst/>
                        </a:rPr>
                        <a:t>EXPRESSROUTE GW THROUGHPUT</a:t>
                      </a: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a:gradFill>
                            <a:gsLst>
                              <a:gs pos="32673">
                                <a:schemeClr val="bg1"/>
                              </a:gs>
                              <a:gs pos="62000">
                                <a:schemeClr val="bg1"/>
                              </a:gs>
                            </a:gsLst>
                            <a:lin ang="5400000" scaled="1"/>
                          </a:gradFill>
                          <a:effectLst/>
                        </a:rPr>
                        <a:t>VPN</a:t>
                      </a:r>
                      <a:r>
                        <a:rPr lang="en-US" sz="1200" baseline="0" dirty="0">
                          <a:gradFill>
                            <a:gsLst>
                              <a:gs pos="32673">
                                <a:schemeClr val="bg1"/>
                              </a:gs>
                              <a:gs pos="62000">
                                <a:schemeClr val="bg1"/>
                              </a:gs>
                            </a:gsLst>
                            <a:lin ang="5400000" scaled="1"/>
                          </a:gradFill>
                          <a:effectLst/>
                        </a:rPr>
                        <a:t> GW </a:t>
                      </a:r>
                      <a:r>
                        <a:rPr lang="en-US" sz="1200" dirty="0">
                          <a:gradFill>
                            <a:gsLst>
                              <a:gs pos="32673">
                                <a:schemeClr val="bg1"/>
                              </a:gs>
                              <a:gs pos="62000">
                                <a:schemeClr val="bg1"/>
                              </a:gs>
                            </a:gsLst>
                            <a:lin ang="5400000" scaled="1"/>
                          </a:gradFill>
                          <a:effectLst/>
                        </a:rPr>
                        <a:t>EXPRESSROUTE</a:t>
                      </a:r>
                    </a:p>
                    <a:p>
                      <a:pPr marL="0" marR="0" algn="r">
                        <a:spcBef>
                          <a:spcPts val="0"/>
                        </a:spcBef>
                        <a:spcAft>
                          <a:spcPts val="0"/>
                        </a:spcAft>
                      </a:pPr>
                      <a:r>
                        <a:rPr lang="en-US" sz="1200" dirty="0">
                          <a:gradFill>
                            <a:gsLst>
                              <a:gs pos="32673">
                                <a:schemeClr val="bg1"/>
                              </a:gs>
                              <a:gs pos="62000">
                                <a:schemeClr val="bg1"/>
                              </a:gs>
                            </a:gsLst>
                            <a:lin ang="5400000" scaled="1"/>
                          </a:gradFill>
                          <a:effectLst/>
                        </a:rPr>
                        <a:t>COEXISTENCE</a:t>
                      </a: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a:gradFill>
                            <a:gsLst>
                              <a:gs pos="32673">
                                <a:schemeClr val="bg1"/>
                              </a:gs>
                              <a:gs pos="62000">
                                <a:schemeClr val="bg1"/>
                              </a:gs>
                            </a:gsLst>
                            <a:lin ang="5400000" scaled="1"/>
                          </a:gradFill>
                          <a:effectLst/>
                        </a:rPr>
                        <a:t>VPN GW</a:t>
                      </a:r>
                      <a:br>
                        <a:rPr lang="en-US" sz="1200" dirty="0">
                          <a:gradFill>
                            <a:gsLst>
                              <a:gs pos="32673">
                                <a:schemeClr val="bg1"/>
                              </a:gs>
                              <a:gs pos="62000">
                                <a:schemeClr val="bg1"/>
                              </a:gs>
                            </a:gsLst>
                            <a:lin ang="5400000" scaled="1"/>
                          </a:gradFill>
                          <a:effectLst/>
                        </a:rPr>
                      </a:br>
                      <a:r>
                        <a:rPr lang="en-US" sz="1200" dirty="0">
                          <a:gradFill>
                            <a:gsLst>
                              <a:gs pos="32673">
                                <a:schemeClr val="bg1"/>
                              </a:gs>
                              <a:gs pos="62000">
                                <a:schemeClr val="bg1"/>
                              </a:gs>
                            </a:gsLst>
                            <a:lin ang="5400000" scaled="1"/>
                          </a:gradFill>
                          <a:effectLst/>
                        </a:rPr>
                        <a:t>THROUGHPUT</a:t>
                      </a: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a:gradFill>
                            <a:gsLst>
                              <a:gs pos="32673">
                                <a:schemeClr val="bg1"/>
                              </a:gs>
                              <a:gs pos="62000">
                                <a:schemeClr val="bg1"/>
                              </a:gs>
                            </a:gsLst>
                            <a:lin ang="5400000" scaled="1"/>
                          </a:gradFill>
                          <a:effectLst/>
                        </a:rPr>
                        <a:t>VPN GW</a:t>
                      </a:r>
                      <a:br>
                        <a:rPr lang="en-US" sz="1200" dirty="0">
                          <a:gradFill>
                            <a:gsLst>
                              <a:gs pos="32673">
                                <a:schemeClr val="bg1"/>
                              </a:gs>
                              <a:gs pos="62000">
                                <a:schemeClr val="bg1"/>
                              </a:gs>
                            </a:gsLst>
                            <a:lin ang="5400000" scaled="1"/>
                          </a:gradFill>
                          <a:effectLst/>
                        </a:rPr>
                      </a:br>
                      <a:r>
                        <a:rPr lang="en-US" sz="1200" baseline="0" dirty="0">
                          <a:gradFill>
                            <a:gsLst>
                              <a:gs pos="32673">
                                <a:schemeClr val="bg1"/>
                              </a:gs>
                              <a:gs pos="62000">
                                <a:schemeClr val="bg1"/>
                              </a:gs>
                            </a:gsLst>
                            <a:lin ang="5400000" scaled="1"/>
                          </a:gradFill>
                          <a:effectLst/>
                        </a:rPr>
                        <a:t> </a:t>
                      </a:r>
                      <a:r>
                        <a:rPr lang="en-US" sz="1200" dirty="0">
                          <a:gradFill>
                            <a:gsLst>
                              <a:gs pos="32673">
                                <a:schemeClr val="bg1"/>
                              </a:gs>
                              <a:gs pos="62000">
                                <a:schemeClr val="bg1"/>
                              </a:gs>
                            </a:gsLst>
                            <a:lin ang="5400000" scaled="1"/>
                          </a:gradFill>
                          <a:effectLst/>
                        </a:rPr>
                        <a:t>MAX IPSEC</a:t>
                      </a:r>
                      <a:r>
                        <a:rPr lang="en-US" sz="1200" baseline="0" dirty="0">
                          <a:gradFill>
                            <a:gsLst>
                              <a:gs pos="32673">
                                <a:schemeClr val="bg1"/>
                              </a:gs>
                              <a:gs pos="62000">
                                <a:schemeClr val="bg1"/>
                              </a:gs>
                            </a:gsLst>
                            <a:lin ang="5400000" scaled="1"/>
                          </a:gradFill>
                          <a:effectLst/>
                        </a:rPr>
                        <a:t> </a:t>
                      </a:r>
                      <a:r>
                        <a:rPr lang="en-US" sz="1200" dirty="0">
                          <a:gradFill>
                            <a:gsLst>
                              <a:gs pos="32673">
                                <a:schemeClr val="bg1"/>
                              </a:gs>
                              <a:gs pos="62000">
                                <a:schemeClr val="bg1"/>
                              </a:gs>
                            </a:gsLst>
                            <a:lin ang="5400000" scaled="1"/>
                          </a:gradFill>
                          <a:effectLst/>
                        </a:rPr>
                        <a:t>TUNNELS</a:t>
                      </a: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a:gradFill>
                            <a:gsLst>
                              <a:gs pos="32673">
                                <a:schemeClr val="bg1"/>
                              </a:gs>
                              <a:gs pos="62000">
                                <a:schemeClr val="bg1"/>
                              </a:gs>
                            </a:gsLst>
                            <a:lin ang="5400000" scaled="1"/>
                          </a:gradFill>
                          <a:effectLst/>
                        </a:rPr>
                        <a:t>COST (USD) / HOUR</a:t>
                      </a: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84647">
                <a:tc>
                  <a:txBody>
                    <a:bodyPr/>
                    <a:lstStyle/>
                    <a:p>
                      <a:pPr marL="0" marR="0" algn="l">
                        <a:spcBef>
                          <a:spcPts val="0"/>
                        </a:spcBef>
                        <a:spcAft>
                          <a:spcPts val="0"/>
                        </a:spcAft>
                      </a:pPr>
                      <a:r>
                        <a:rPr lang="en-US" sz="1200" dirty="0">
                          <a:gradFill>
                            <a:gsLst>
                              <a:gs pos="2917">
                                <a:schemeClr val="bg1"/>
                              </a:gs>
                              <a:gs pos="100000">
                                <a:schemeClr val="bg1"/>
                              </a:gs>
                            </a:gsLst>
                            <a:lin ang="5400000" scaled="0"/>
                          </a:gradFill>
                          <a:effectLst/>
                        </a:rPr>
                        <a:t>BASIC</a:t>
                      </a: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alpha val="90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500 MBPS</a:t>
                      </a: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NO</a:t>
                      </a: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100 MBPS</a:t>
                      </a: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10</a:t>
                      </a: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$0.04</a:t>
                      </a: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84647">
                <a:tc>
                  <a:txBody>
                    <a:bodyPr/>
                    <a:lstStyle/>
                    <a:p>
                      <a:pPr marL="0" marR="0" algn="l">
                        <a:spcBef>
                          <a:spcPts val="0"/>
                        </a:spcBef>
                        <a:spcAft>
                          <a:spcPts val="0"/>
                        </a:spcAft>
                      </a:pPr>
                      <a:r>
                        <a:rPr lang="en-US" sz="1200" dirty="0">
                          <a:gradFill>
                            <a:gsLst>
                              <a:gs pos="2917">
                                <a:schemeClr val="bg1"/>
                              </a:gs>
                              <a:gs pos="100000">
                                <a:schemeClr val="bg1"/>
                              </a:gs>
                            </a:gsLst>
                            <a:lin ang="5400000" scaled="0"/>
                          </a:gradFill>
                          <a:effectLst/>
                        </a:rPr>
                        <a:t>STANDARD</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alpha val="80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1000 MBPS</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YES</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100 MBPS</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10</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$0.19</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84647">
                <a:tc>
                  <a:txBody>
                    <a:bodyPr/>
                    <a:lstStyle/>
                    <a:p>
                      <a:pPr marL="0" marR="0" algn="l">
                        <a:spcBef>
                          <a:spcPts val="0"/>
                        </a:spcBef>
                        <a:spcAft>
                          <a:spcPts val="0"/>
                        </a:spcAft>
                      </a:pPr>
                      <a:r>
                        <a:rPr lang="en-US" sz="1200" dirty="0">
                          <a:gradFill>
                            <a:gsLst>
                              <a:gs pos="2917">
                                <a:schemeClr val="bg1"/>
                              </a:gs>
                              <a:gs pos="100000">
                                <a:schemeClr val="bg1"/>
                              </a:gs>
                            </a:gsLst>
                            <a:lin ang="5400000" scaled="0"/>
                          </a:gradFill>
                          <a:effectLst/>
                        </a:rPr>
                        <a:t>PERFORMANCE</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alpha val="90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2000 MBPS</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YES</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200 MBPS</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30</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a:gradFill>
                            <a:gsLst>
                              <a:gs pos="2917">
                                <a:schemeClr val="tx1"/>
                              </a:gs>
                              <a:gs pos="100000">
                                <a:schemeClr val="tx1"/>
                              </a:gs>
                            </a:gsLst>
                            <a:lin ang="5400000" scaled="0"/>
                          </a:gradFill>
                          <a:effectLst/>
                        </a:rPr>
                        <a:t>$0.49</a:t>
                      </a: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2" name="TextBox 12"/>
          <p:cNvSpPr txBox="1"/>
          <p:nvPr/>
        </p:nvSpPr>
        <p:spPr>
          <a:xfrm>
            <a:off x="427037" y="5782641"/>
            <a:ext cx="11544300" cy="766364"/>
          </a:xfrm>
          <a:prstGeom prst="rect">
            <a:avLst/>
          </a:prstGeom>
          <a:solidFill>
            <a:schemeClr val="bg1">
              <a:lumMod val="95000"/>
            </a:schemeClr>
          </a:solidFill>
          <a:ln>
            <a:noFill/>
          </a:ln>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91000">
                      <a:schemeClr val="tx1"/>
                    </a:gs>
                  </a:gsLst>
                  <a:lin ang="5400000" scaled="0"/>
                </a:gradFill>
              </a:rPr>
              <a:t>NOTE THAT EXPRESSROUTE </a:t>
            </a:r>
            <a:r>
              <a:rPr lang="en-US" sz="1600" b="1">
                <a:gradFill>
                  <a:gsLst>
                    <a:gs pos="2917">
                      <a:schemeClr val="tx1"/>
                    </a:gs>
                    <a:gs pos="91000">
                      <a:schemeClr val="tx1"/>
                    </a:gs>
                  </a:gsLst>
                  <a:lin ang="5400000" scaled="0"/>
                </a:gradFill>
              </a:rPr>
              <a:t>TRAFFIC FOR </a:t>
            </a:r>
            <a:r>
              <a:rPr lang="en-US" sz="1600" b="1" dirty="0">
                <a:gradFill>
                  <a:gsLst>
                    <a:gs pos="2917">
                      <a:schemeClr val="tx1"/>
                    </a:gs>
                    <a:gs pos="91000">
                      <a:schemeClr val="tx1"/>
                    </a:gs>
                  </a:gsLst>
                  <a:lin ang="5400000" scaled="0"/>
                </a:gradFill>
              </a:rPr>
              <a:t>AZURE PUBLIC SERVICES, O365, AND SKYPE FOR BUSINESS </a:t>
            </a:r>
            <a:br>
              <a:rPr lang="en-US" sz="1600" b="1" dirty="0">
                <a:gradFill>
                  <a:gsLst>
                    <a:gs pos="2917">
                      <a:schemeClr val="tx1"/>
                    </a:gs>
                    <a:gs pos="91000">
                      <a:schemeClr val="tx1"/>
                    </a:gs>
                  </a:gsLst>
                  <a:lin ang="5400000" scaled="0"/>
                </a:gradFill>
              </a:rPr>
            </a:br>
            <a:r>
              <a:rPr lang="en-US" sz="1600" b="1" dirty="0">
                <a:gradFill>
                  <a:gsLst>
                    <a:gs pos="2917">
                      <a:schemeClr val="tx1"/>
                    </a:gs>
                    <a:gs pos="91000">
                      <a:schemeClr val="tx1"/>
                    </a:gs>
                  </a:gsLst>
                  <a:lin ang="5400000" scaled="0"/>
                </a:gradFill>
              </a:rPr>
              <a:t>DOES </a:t>
            </a:r>
            <a:r>
              <a:rPr lang="en-US" b="1" dirty="0">
                <a:gradFill>
                  <a:gsLst>
                    <a:gs pos="2917">
                      <a:schemeClr val="accent2"/>
                    </a:gs>
                    <a:gs pos="100000">
                      <a:schemeClr val="accent2"/>
                    </a:gs>
                  </a:gsLst>
                  <a:lin ang="5400000" scaled="0"/>
                </a:gradFill>
              </a:rPr>
              <a:t>NOT</a:t>
            </a:r>
            <a:r>
              <a:rPr lang="en-US" sz="1600" b="1" dirty="0">
                <a:gradFill>
                  <a:gsLst>
                    <a:gs pos="2917">
                      <a:schemeClr val="tx1"/>
                    </a:gs>
                    <a:gs pos="91000">
                      <a:schemeClr val="tx1"/>
                    </a:gs>
                  </a:gsLst>
                  <a:lin ang="5400000" scaled="0"/>
                </a:gradFill>
              </a:rPr>
              <a:t> GO THROUGH A VIRTUAL NETWORK GATEWAY</a:t>
            </a:r>
          </a:p>
        </p:txBody>
      </p:sp>
    </p:spTree>
    <p:extLst>
      <p:ext uri="{BB962C8B-B14F-4D97-AF65-F5344CB8AC3E}">
        <p14:creationId xmlns:p14="http://schemas.microsoft.com/office/powerpoint/2010/main" val="125650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Cloud Services: Layered security, protection, and isolation</a:t>
            </a:r>
          </a:p>
        </p:txBody>
      </p:sp>
      <p:grpSp>
        <p:nvGrpSpPr>
          <p:cNvPr id="50" name="Group 49"/>
          <p:cNvGrpSpPr/>
          <p:nvPr/>
        </p:nvGrpSpPr>
        <p:grpSpPr>
          <a:xfrm>
            <a:off x="1122075" y="2874357"/>
            <a:ext cx="4680385" cy="2785950"/>
            <a:chOff x="1122075" y="2874357"/>
            <a:chExt cx="4680385" cy="2785950"/>
          </a:xfrm>
        </p:grpSpPr>
        <p:sp>
          <p:nvSpPr>
            <p:cNvPr id="23" name="Oval 22"/>
            <p:cNvSpPr>
              <a:spLocks noChangeAspect="1"/>
            </p:cNvSpPr>
            <p:nvPr/>
          </p:nvSpPr>
          <p:spPr bwMode="auto">
            <a:xfrm flipH="1">
              <a:off x="1122075" y="2874357"/>
              <a:ext cx="4503428" cy="2785950"/>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30" name="TextBox 29"/>
            <p:cNvSpPr txBox="1"/>
            <p:nvPr/>
          </p:nvSpPr>
          <p:spPr>
            <a:xfrm flipH="1">
              <a:off x="5432167" y="4088232"/>
              <a:ext cx="370293" cy="193899"/>
            </a:xfrm>
            <a:prstGeom prst="rect">
              <a:avLst/>
            </a:prstGeom>
          </p:spPr>
          <p:txBody>
            <a:bodyPr wrap="none" lIns="0" tIns="0" rIns="0" bIns="0" rtlCol="0">
              <a:spAutoFit/>
            </a:bodyPr>
            <a:lstStyle/>
            <a:p>
              <a:pPr algn="ctr">
                <a:lnSpc>
                  <a:spcPct val="90000"/>
                </a:lnSpc>
              </a:pPr>
              <a:r>
                <a:rPr lang="en-US" sz="1400" b="1" dirty="0">
                  <a:gradFill>
                    <a:gsLst>
                      <a:gs pos="2917">
                        <a:schemeClr val="accent4"/>
                      </a:gs>
                      <a:gs pos="100000">
                        <a:schemeClr val="accent4"/>
                      </a:gs>
                    </a:gsLst>
                    <a:lin ang="5400000" scaled="0"/>
                  </a:gradFill>
                </a:rPr>
                <a:t>NSG</a:t>
              </a:r>
            </a:p>
          </p:txBody>
        </p:sp>
      </p:grpSp>
      <p:grpSp>
        <p:nvGrpSpPr>
          <p:cNvPr id="49" name="Group 48"/>
          <p:cNvGrpSpPr/>
          <p:nvPr/>
        </p:nvGrpSpPr>
        <p:grpSpPr>
          <a:xfrm>
            <a:off x="1361392" y="3149963"/>
            <a:ext cx="3641423" cy="2228761"/>
            <a:chOff x="1361392" y="3149963"/>
            <a:chExt cx="3641423" cy="2228761"/>
          </a:xfrm>
        </p:grpSpPr>
        <p:sp>
          <p:nvSpPr>
            <p:cNvPr id="27" name="Oval 26"/>
            <p:cNvSpPr>
              <a:spLocks noChangeAspect="1"/>
            </p:cNvSpPr>
            <p:nvPr/>
          </p:nvSpPr>
          <p:spPr bwMode="auto">
            <a:xfrm flipH="1">
              <a:off x="1361392" y="3149963"/>
              <a:ext cx="3220342" cy="2228761"/>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31" name="TextBox 30"/>
            <p:cNvSpPr txBox="1"/>
            <p:nvPr/>
          </p:nvSpPr>
          <p:spPr>
            <a:xfrm flipH="1">
              <a:off x="4152710" y="3991282"/>
              <a:ext cx="850105" cy="387798"/>
            </a:xfrm>
            <a:prstGeom prst="rect">
              <a:avLst/>
            </a:prstGeom>
          </p:spPr>
          <p:txBody>
            <a:bodyPr wrap="none" lIns="0" tIns="0" rIns="0" bIns="0" rtlCol="0">
              <a:spAutoFit/>
            </a:bodyPr>
            <a:lstStyle/>
            <a:p>
              <a:pPr algn="ctr">
                <a:lnSpc>
                  <a:spcPct val="90000"/>
                </a:lnSpc>
              </a:pPr>
              <a:r>
                <a:rPr lang="en-US" sz="1400" b="1" dirty="0">
                  <a:gradFill>
                    <a:gsLst>
                      <a:gs pos="2917">
                        <a:schemeClr val="accent4"/>
                      </a:gs>
                      <a:gs pos="100000">
                        <a:schemeClr val="accent4"/>
                      </a:gs>
                    </a:gsLst>
                    <a:lin ang="5400000" scaled="0"/>
                  </a:gradFill>
                </a:rPr>
                <a:t>VM</a:t>
              </a:r>
            </a:p>
            <a:p>
              <a:pPr algn="ctr">
                <a:lnSpc>
                  <a:spcPct val="90000"/>
                </a:lnSpc>
              </a:pPr>
              <a:r>
                <a:rPr lang="en-US" sz="1400" b="1" dirty="0">
                  <a:gradFill>
                    <a:gsLst>
                      <a:gs pos="2917">
                        <a:schemeClr val="accent4"/>
                      </a:gs>
                      <a:gs pos="100000">
                        <a:schemeClr val="accent4"/>
                      </a:gs>
                    </a:gsLst>
                    <a:lin ang="5400000" scaled="0"/>
                  </a:gradFill>
                </a:rPr>
                <a:t>FIREWALL</a:t>
              </a:r>
            </a:p>
          </p:txBody>
        </p:sp>
      </p:grpSp>
      <p:grpSp>
        <p:nvGrpSpPr>
          <p:cNvPr id="48" name="Group 47"/>
          <p:cNvGrpSpPr/>
          <p:nvPr/>
        </p:nvGrpSpPr>
        <p:grpSpPr>
          <a:xfrm>
            <a:off x="1475375" y="3593020"/>
            <a:ext cx="2185753" cy="1337256"/>
            <a:chOff x="1475375" y="3593020"/>
            <a:chExt cx="2185753" cy="1337256"/>
          </a:xfrm>
        </p:grpSpPr>
        <p:sp>
          <p:nvSpPr>
            <p:cNvPr id="33" name="Oval 32"/>
            <p:cNvSpPr>
              <a:spLocks noChangeAspect="1"/>
            </p:cNvSpPr>
            <p:nvPr/>
          </p:nvSpPr>
          <p:spPr bwMode="auto">
            <a:xfrm flipH="1">
              <a:off x="1513802" y="3593020"/>
              <a:ext cx="2147326" cy="1337256"/>
            </a:xfrm>
            <a:prstGeom prst="ellipse">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TextBox 33"/>
            <p:cNvSpPr txBox="1"/>
            <p:nvPr/>
          </p:nvSpPr>
          <p:spPr>
            <a:xfrm flipH="1">
              <a:off x="1475375" y="3805469"/>
              <a:ext cx="2147977" cy="877125"/>
            </a:xfrm>
            <a:prstGeom prst="rect">
              <a:avLst/>
            </a:prstGeom>
            <a:noFill/>
          </p:spPr>
          <p:txBody>
            <a:bodyPr wrap="none" lIns="182857" tIns="146285" rIns="182857" bIns="146285" rtlCol="0">
              <a:spAutoFit/>
            </a:bodyPr>
            <a:lstStyle/>
            <a:p>
              <a:pPr algn="ctr">
                <a:lnSpc>
                  <a:spcPct val="90000"/>
                </a:lnSpc>
                <a:spcAft>
                  <a:spcPts val="600"/>
                </a:spcAft>
              </a:pPr>
              <a:r>
                <a:rPr lang="en-US" sz="1400" b="1" dirty="0">
                  <a:gradFill>
                    <a:gsLst>
                      <a:gs pos="2917">
                        <a:schemeClr val="bg1"/>
                      </a:gs>
                      <a:gs pos="100000">
                        <a:schemeClr val="bg1"/>
                      </a:gs>
                    </a:gsLst>
                    <a:lin ang="5400000" scaled="0"/>
                  </a:gradFill>
                </a:rPr>
                <a:t>CLOUD SERVICES </a:t>
              </a:r>
              <a:br>
                <a:rPr lang="en-US" sz="1400" b="1" dirty="0">
                  <a:gradFill>
                    <a:gsLst>
                      <a:gs pos="2917">
                        <a:schemeClr val="bg1"/>
                      </a:gs>
                      <a:gs pos="100000">
                        <a:schemeClr val="bg1"/>
                      </a:gs>
                    </a:gsLst>
                    <a:lin ang="5400000" scaled="0"/>
                  </a:gradFill>
                </a:rPr>
              </a:br>
              <a:r>
                <a:rPr lang="en-US" sz="1400" b="1" dirty="0">
                  <a:gradFill>
                    <a:gsLst>
                      <a:gs pos="2917">
                        <a:schemeClr val="bg1"/>
                      </a:gs>
                      <a:gs pos="100000">
                        <a:schemeClr val="bg1"/>
                      </a:gs>
                    </a:gsLst>
                    <a:lin ang="5400000" scaled="0"/>
                  </a:gradFill>
                </a:rPr>
                <a:t>AND</a:t>
              </a:r>
              <a:br>
                <a:rPr lang="en-US" sz="1400" b="1" dirty="0">
                  <a:gradFill>
                    <a:gsLst>
                      <a:gs pos="2917">
                        <a:schemeClr val="bg1"/>
                      </a:gs>
                      <a:gs pos="100000">
                        <a:schemeClr val="bg1"/>
                      </a:gs>
                    </a:gsLst>
                    <a:lin ang="5400000" scaled="0"/>
                  </a:gradFill>
                </a:rPr>
              </a:br>
              <a:r>
                <a:rPr lang="en-US" sz="1400" b="1" dirty="0">
                  <a:gradFill>
                    <a:gsLst>
                      <a:gs pos="2917">
                        <a:schemeClr val="bg1"/>
                      </a:gs>
                      <a:gs pos="100000">
                        <a:schemeClr val="bg1"/>
                      </a:gs>
                    </a:gsLst>
                    <a:lin ang="5400000" scaled="0"/>
                  </a:gradFill>
                </a:rPr>
                <a:t> VIRTUAL MACHINES</a:t>
              </a:r>
            </a:p>
          </p:txBody>
        </p:sp>
      </p:grpSp>
      <p:grpSp>
        <p:nvGrpSpPr>
          <p:cNvPr id="52" name="Group 51"/>
          <p:cNvGrpSpPr/>
          <p:nvPr/>
        </p:nvGrpSpPr>
        <p:grpSpPr>
          <a:xfrm>
            <a:off x="691449" y="2092874"/>
            <a:ext cx="7133510" cy="4353047"/>
            <a:chOff x="691449" y="2092874"/>
            <a:chExt cx="7133510" cy="4353047"/>
          </a:xfrm>
        </p:grpSpPr>
        <p:sp>
          <p:nvSpPr>
            <p:cNvPr id="19" name="Oval 18"/>
            <p:cNvSpPr/>
            <p:nvPr/>
          </p:nvSpPr>
          <p:spPr bwMode="auto">
            <a:xfrm flipH="1">
              <a:off x="691449" y="2092874"/>
              <a:ext cx="6921659" cy="4353047"/>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20" name="TextBox 19"/>
            <p:cNvSpPr txBox="1"/>
            <p:nvPr/>
          </p:nvSpPr>
          <p:spPr>
            <a:xfrm flipH="1">
              <a:off x="7396445" y="4088232"/>
              <a:ext cx="428514" cy="193899"/>
            </a:xfrm>
            <a:prstGeom prst="rect">
              <a:avLst/>
            </a:prstGeom>
          </p:spPr>
          <p:txBody>
            <a:bodyPr wrap="none" lIns="0" tIns="0" rIns="0" bIns="0" rtlCol="0">
              <a:spAutoFit/>
            </a:bodyPr>
            <a:lstStyle/>
            <a:p>
              <a:pPr algn="ctr">
                <a:lnSpc>
                  <a:spcPct val="90000"/>
                </a:lnSpc>
              </a:pPr>
              <a:r>
                <a:rPr lang="en-US" sz="1400" b="1" dirty="0">
                  <a:gradFill>
                    <a:gsLst>
                      <a:gs pos="2917">
                        <a:schemeClr val="accent4"/>
                      </a:gs>
                      <a:gs pos="100000">
                        <a:schemeClr val="accent4"/>
                      </a:gs>
                    </a:gsLst>
                    <a:lin ang="5400000" scaled="0"/>
                  </a:gradFill>
                </a:rPr>
                <a:t>ACLS</a:t>
              </a:r>
            </a:p>
          </p:txBody>
        </p:sp>
      </p:grpSp>
      <p:grpSp>
        <p:nvGrpSpPr>
          <p:cNvPr id="51" name="Group 50"/>
          <p:cNvGrpSpPr/>
          <p:nvPr/>
        </p:nvGrpSpPr>
        <p:grpSpPr>
          <a:xfrm>
            <a:off x="941914" y="2490691"/>
            <a:ext cx="6384041" cy="3482438"/>
            <a:chOff x="941914" y="2490691"/>
            <a:chExt cx="6384041" cy="3482438"/>
          </a:xfrm>
        </p:grpSpPr>
        <p:sp>
          <p:nvSpPr>
            <p:cNvPr id="22" name="Oval 21"/>
            <p:cNvSpPr>
              <a:spLocks noChangeAspect="1"/>
            </p:cNvSpPr>
            <p:nvPr/>
          </p:nvSpPr>
          <p:spPr bwMode="auto">
            <a:xfrm flipH="1">
              <a:off x="941914" y="2490691"/>
              <a:ext cx="5739121" cy="3482438"/>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28" name="TextBox 27"/>
            <p:cNvSpPr txBox="1"/>
            <p:nvPr/>
          </p:nvSpPr>
          <p:spPr>
            <a:xfrm flipH="1">
              <a:off x="5958087" y="3894332"/>
              <a:ext cx="1367868" cy="581698"/>
            </a:xfrm>
            <a:prstGeom prst="rect">
              <a:avLst/>
            </a:prstGeom>
          </p:spPr>
          <p:txBody>
            <a:bodyPr wrap="square" lIns="0" tIns="0" rIns="0" bIns="0" rtlCol="0">
              <a:spAutoFit/>
            </a:bodyPr>
            <a:lstStyle/>
            <a:p>
              <a:pPr algn="ctr">
                <a:lnSpc>
                  <a:spcPct val="90000"/>
                </a:lnSpc>
              </a:pPr>
              <a:r>
                <a:rPr lang="en-US" sz="1400" b="1" dirty="0">
                  <a:gradFill>
                    <a:gsLst>
                      <a:gs pos="2917">
                        <a:schemeClr val="accent4"/>
                      </a:gs>
                      <a:gs pos="100000">
                        <a:schemeClr val="accent4"/>
                      </a:gs>
                    </a:gsLst>
                    <a:lin ang="5400000" scaled="0"/>
                  </a:gradFill>
                </a:rPr>
                <a:t>VIRTUAL </a:t>
              </a:r>
            </a:p>
            <a:p>
              <a:pPr algn="ctr">
                <a:lnSpc>
                  <a:spcPct val="90000"/>
                </a:lnSpc>
              </a:pPr>
              <a:r>
                <a:rPr lang="en-US" sz="1400" b="1" dirty="0">
                  <a:gradFill>
                    <a:gsLst>
                      <a:gs pos="2917">
                        <a:schemeClr val="accent4"/>
                      </a:gs>
                      <a:gs pos="100000">
                        <a:schemeClr val="accent4"/>
                      </a:gs>
                    </a:gsLst>
                    <a:lin ang="5400000" scaled="0"/>
                  </a:gradFill>
                </a:rPr>
                <a:t>NETWORK</a:t>
              </a:r>
            </a:p>
            <a:p>
              <a:pPr algn="ctr">
                <a:lnSpc>
                  <a:spcPct val="90000"/>
                </a:lnSpc>
              </a:pPr>
              <a:r>
                <a:rPr lang="en-US" sz="1400" b="1" dirty="0">
                  <a:gradFill>
                    <a:gsLst>
                      <a:gs pos="2917">
                        <a:schemeClr val="accent4"/>
                      </a:gs>
                      <a:gs pos="100000">
                        <a:schemeClr val="accent4"/>
                      </a:gs>
                    </a:gsLst>
                    <a:lin ang="5400000" scaled="0"/>
                  </a:gradFill>
                </a:rPr>
                <a:t>ISOLATION</a:t>
              </a:r>
            </a:p>
          </p:txBody>
        </p:sp>
      </p:grpSp>
      <p:grpSp>
        <p:nvGrpSpPr>
          <p:cNvPr id="53" name="Group 52"/>
          <p:cNvGrpSpPr/>
          <p:nvPr/>
        </p:nvGrpSpPr>
        <p:grpSpPr>
          <a:xfrm>
            <a:off x="691449" y="1955800"/>
            <a:ext cx="8475903" cy="4591050"/>
            <a:chOff x="691449" y="1955800"/>
            <a:chExt cx="8475903" cy="4591050"/>
          </a:xfrm>
        </p:grpSpPr>
        <p:sp>
          <p:nvSpPr>
            <p:cNvPr id="3" name="Oval 2"/>
            <p:cNvSpPr/>
            <p:nvPr/>
          </p:nvSpPr>
          <p:spPr bwMode="auto">
            <a:xfrm flipH="1">
              <a:off x="691449" y="1955800"/>
              <a:ext cx="7949731" cy="4591050"/>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5" name="TextBox 4"/>
            <p:cNvSpPr txBox="1"/>
            <p:nvPr/>
          </p:nvSpPr>
          <p:spPr>
            <a:xfrm flipH="1">
              <a:off x="8058972" y="3991282"/>
              <a:ext cx="1108380" cy="387798"/>
            </a:xfrm>
            <a:prstGeom prst="rect">
              <a:avLst/>
            </a:prstGeom>
          </p:spPr>
          <p:txBody>
            <a:bodyPr wrap="none" lIns="0" tIns="0" rIns="0" bIns="0" rtlCol="0">
              <a:spAutoFit/>
            </a:bodyPr>
            <a:lstStyle/>
            <a:p>
              <a:pPr algn="ctr">
                <a:lnSpc>
                  <a:spcPct val="90000"/>
                </a:lnSpc>
              </a:pPr>
              <a:r>
                <a:rPr lang="en-US" sz="1400" b="1" dirty="0">
                  <a:gradFill>
                    <a:gsLst>
                      <a:gs pos="2917">
                        <a:schemeClr val="accent4"/>
                      </a:gs>
                      <a:gs pos="100000">
                        <a:schemeClr val="accent4"/>
                      </a:gs>
                    </a:gsLst>
                    <a:lin ang="5400000" scaled="0"/>
                  </a:gradFill>
                </a:rPr>
                <a:t>DDOS</a:t>
              </a:r>
            </a:p>
            <a:p>
              <a:pPr algn="ctr">
                <a:lnSpc>
                  <a:spcPct val="90000"/>
                </a:lnSpc>
              </a:pPr>
              <a:r>
                <a:rPr lang="en-US" sz="1400" b="1" dirty="0">
                  <a:gradFill>
                    <a:gsLst>
                      <a:gs pos="2917">
                        <a:schemeClr val="accent4"/>
                      </a:gs>
                      <a:gs pos="100000">
                        <a:schemeClr val="accent4"/>
                      </a:gs>
                    </a:gsLst>
                    <a:lin ang="5400000" scaled="0"/>
                  </a:gradFill>
                </a:rPr>
                <a:t>PROTECTION</a:t>
              </a:r>
            </a:p>
          </p:txBody>
        </p:sp>
      </p:grpSp>
      <p:grpSp>
        <p:nvGrpSpPr>
          <p:cNvPr id="10" name="Group 9"/>
          <p:cNvGrpSpPr/>
          <p:nvPr/>
        </p:nvGrpSpPr>
        <p:grpSpPr>
          <a:xfrm>
            <a:off x="9935894" y="4709984"/>
            <a:ext cx="1672527" cy="1661667"/>
            <a:chOff x="9902186" y="1222705"/>
            <a:chExt cx="1245069" cy="1236985"/>
          </a:xfrm>
        </p:grpSpPr>
        <p:sp>
          <p:nvSpPr>
            <p:cNvPr id="39" name="Oval 38"/>
            <p:cNvSpPr/>
            <p:nvPr/>
          </p:nvSpPr>
          <p:spPr bwMode="auto">
            <a:xfrm>
              <a:off x="9906227" y="1222705"/>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4400" kern="0" spc="-50" dirty="0">
                <a:gradFill>
                  <a:gsLst>
                    <a:gs pos="36283">
                      <a:srgbClr val="505050"/>
                    </a:gs>
                    <a:gs pos="28000">
                      <a:srgbClr val="505050"/>
                    </a:gs>
                  </a:gsLst>
                  <a:lin ang="5400000" scaled="0"/>
                </a:gradFill>
              </a:endParaRPr>
            </a:p>
          </p:txBody>
        </p:sp>
        <p:sp>
          <p:nvSpPr>
            <p:cNvPr id="44" name="TextBox 43"/>
            <p:cNvSpPr txBox="1"/>
            <p:nvPr/>
          </p:nvSpPr>
          <p:spPr>
            <a:xfrm>
              <a:off x="9902186" y="1891804"/>
              <a:ext cx="1245069" cy="384887"/>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a:gradFill>
                    <a:gsLst>
                      <a:gs pos="16814">
                        <a:schemeClr val="tx1"/>
                      </a:gs>
                      <a:gs pos="100000">
                        <a:schemeClr val="tx1"/>
                      </a:gs>
                    </a:gsLst>
                    <a:lin ang="5400000" scaled="0"/>
                  </a:gradFill>
                </a:rPr>
                <a:t>ON-PREMISES</a:t>
              </a:r>
            </a:p>
          </p:txBody>
        </p:sp>
        <p:sp>
          <p:nvSpPr>
            <p:cNvPr id="37" name="Freeform 5"/>
            <p:cNvSpPr>
              <a:spLocks noEditPoints="1"/>
            </p:cNvSpPr>
            <p:nvPr/>
          </p:nvSpPr>
          <p:spPr bwMode="black">
            <a:xfrm>
              <a:off x="10354857" y="1374311"/>
              <a:ext cx="339725" cy="53579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503"/>
              <a:endParaRPr lang="en-US" sz="2400">
                <a:solidFill>
                  <a:srgbClr val="505050"/>
                </a:solidFill>
              </a:endParaRPr>
            </a:p>
          </p:txBody>
        </p:sp>
      </p:grpSp>
      <p:cxnSp>
        <p:nvCxnSpPr>
          <p:cNvPr id="13" name="Straight Arrow Connector 12"/>
          <p:cNvCxnSpPr>
            <a:stCxn id="39" idx="2"/>
          </p:cNvCxnSpPr>
          <p:nvPr/>
        </p:nvCxnSpPr>
        <p:spPr>
          <a:xfrm flipH="1" flipV="1">
            <a:off x="6794500" y="4546600"/>
            <a:ext cx="3146822" cy="994218"/>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2" idx="3"/>
          </p:cNvCxnSpPr>
          <p:nvPr/>
        </p:nvCxnSpPr>
        <p:spPr>
          <a:xfrm flipH="1">
            <a:off x="9017001" y="3775908"/>
            <a:ext cx="1167670" cy="300792"/>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9941325" y="2357586"/>
            <a:ext cx="1661668" cy="1661667"/>
            <a:chOff x="8555297" y="503193"/>
            <a:chExt cx="1236985" cy="1236985"/>
          </a:xfrm>
        </p:grpSpPr>
        <p:sp>
          <p:nvSpPr>
            <p:cNvPr id="32" name="Oval 31"/>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4400" kern="0" spc="-50" dirty="0">
                <a:gradFill>
                  <a:gsLst>
                    <a:gs pos="36283">
                      <a:srgbClr val="505050"/>
                    </a:gs>
                    <a:gs pos="28000">
                      <a:srgbClr val="505050"/>
                    </a:gs>
                  </a:gsLst>
                  <a:lin ang="5400000" scaled="0"/>
                </a:gradFill>
              </a:endParaRPr>
            </a:p>
          </p:txBody>
        </p:sp>
        <p:sp>
          <p:nvSpPr>
            <p:cNvPr id="35" name="Freeform 34"/>
            <p:cNvSpPr>
              <a:spLocks noChangeAspect="1" noEditPoints="1"/>
            </p:cNvSpPr>
            <p:nvPr/>
          </p:nvSpPr>
          <p:spPr bwMode="auto">
            <a:xfrm>
              <a:off x="8889002" y="743696"/>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3600" kern="0" dirty="0">
                <a:solidFill>
                  <a:srgbClr val="00188F"/>
                </a:solidFill>
              </a:endParaRPr>
            </a:p>
          </p:txBody>
        </p:sp>
        <p:sp>
          <p:nvSpPr>
            <p:cNvPr id="36" name="TextBox 35"/>
            <p:cNvSpPr txBox="1"/>
            <p:nvPr/>
          </p:nvSpPr>
          <p:spPr>
            <a:xfrm>
              <a:off x="8689678" y="1153242"/>
              <a:ext cx="968221" cy="384887"/>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a:gradFill>
                    <a:gsLst>
                      <a:gs pos="16814">
                        <a:schemeClr val="tx1"/>
                      </a:gs>
                      <a:gs pos="100000">
                        <a:schemeClr val="tx1"/>
                      </a:gs>
                    </a:gsLst>
                    <a:lin ang="5400000" scaled="0"/>
                  </a:gradFill>
                </a:rPr>
                <a:t>INTERNET</a:t>
              </a:r>
            </a:p>
          </p:txBody>
        </p:sp>
      </p:grpSp>
    </p:spTree>
    <p:extLst>
      <p:ext uri="{BB962C8B-B14F-4D97-AF65-F5344CB8AC3E}">
        <p14:creationId xmlns:p14="http://schemas.microsoft.com/office/powerpoint/2010/main" val="13610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22" presetClass="entr" presetSubtype="2"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par>
                                <p:cTn id="44" presetID="22" presetClass="entr" presetSubtype="2"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091290" y="4162045"/>
            <a:ext cx="4880048" cy="17017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endParaRPr lang="en-US" sz="1600" b="1" dirty="0">
              <a:gradFill>
                <a:gsLst>
                  <a:gs pos="0">
                    <a:schemeClr val="tx1"/>
                  </a:gs>
                  <a:gs pos="100000">
                    <a:schemeClr val="tx1"/>
                  </a:gs>
                </a:gsLst>
                <a:lin ang="5400000" scaled="0"/>
              </a:gradFill>
              <a:ea typeface="Segoe UI" pitchFamily="34" charset="0"/>
              <a:cs typeface="Segoe UI" pitchFamily="34" charset="0"/>
            </a:endParaRPr>
          </a:p>
        </p:txBody>
      </p:sp>
      <p:cxnSp>
        <p:nvCxnSpPr>
          <p:cNvPr id="133" name="Straight Arrow Connector 132"/>
          <p:cNvCxnSpPr/>
          <p:nvPr/>
        </p:nvCxnSpPr>
        <p:spPr>
          <a:xfrm>
            <a:off x="7752622" y="2990192"/>
            <a:ext cx="0" cy="1727858"/>
          </a:xfrm>
          <a:prstGeom prst="straightConnector1">
            <a:avLst/>
          </a:prstGeom>
          <a:ln w="25400" cap="rnd">
            <a:solidFill>
              <a:schemeClr val="accent5"/>
            </a:solidFill>
            <a:prstDash val="solid"/>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Network Security Groups</a:t>
            </a:r>
          </a:p>
        </p:txBody>
      </p:sp>
      <p:sp>
        <p:nvSpPr>
          <p:cNvPr id="3" name="Content Placeholder 2"/>
          <p:cNvSpPr>
            <a:spLocks noGrp="1"/>
          </p:cNvSpPr>
          <p:nvPr>
            <p:ph type="body" sz="quarter" idx="10"/>
          </p:nvPr>
        </p:nvSpPr>
        <p:spPr>
          <a:xfrm>
            <a:off x="274638" y="1212850"/>
            <a:ext cx="6816652" cy="4561249"/>
          </a:xfrm>
        </p:spPr>
        <p:txBody>
          <a:bodyPr/>
          <a:lstStyle/>
          <a:p>
            <a:r>
              <a:rPr lang="en-US" sz="3200" dirty="0"/>
              <a:t>Segment network to meet </a:t>
            </a:r>
            <a:br>
              <a:rPr lang="en-US" sz="3200" dirty="0"/>
            </a:br>
            <a:r>
              <a:rPr lang="en-US" sz="3200" dirty="0"/>
              <a:t>security needs</a:t>
            </a:r>
          </a:p>
          <a:p>
            <a:r>
              <a:rPr lang="en-US" sz="3200" dirty="0"/>
              <a:t>Prioritized set of rules</a:t>
            </a:r>
          </a:p>
          <a:p>
            <a:pPr lvl="1"/>
            <a:r>
              <a:rPr lang="en-US" dirty="0"/>
              <a:t>Default rules: 65,000 and above</a:t>
            </a:r>
          </a:p>
          <a:p>
            <a:r>
              <a:rPr lang="en-US" sz="3200" dirty="0"/>
              <a:t>Applied at the VM and/or subnet</a:t>
            </a:r>
          </a:p>
          <a:p>
            <a:r>
              <a:rPr lang="en-US" sz="3200" dirty="0"/>
              <a:t>Applies to internal and external traffic</a:t>
            </a:r>
          </a:p>
          <a:p>
            <a:r>
              <a:rPr lang="en-US" sz="3200" dirty="0"/>
              <a:t>Default tags: Virtual Network, </a:t>
            </a:r>
            <a:br>
              <a:rPr lang="en-US" sz="3200" dirty="0"/>
            </a:br>
            <a:r>
              <a:rPr lang="en-US" sz="3200" dirty="0"/>
              <a:t>Internet, Azure load balancer</a:t>
            </a:r>
          </a:p>
          <a:p>
            <a:r>
              <a:rPr lang="en-US" sz="3200" dirty="0"/>
              <a:t>API audit logs</a:t>
            </a:r>
          </a:p>
        </p:txBody>
      </p:sp>
      <p:sp>
        <p:nvSpPr>
          <p:cNvPr id="85" name="TextBox 84"/>
          <p:cNvSpPr txBox="1"/>
          <p:nvPr/>
        </p:nvSpPr>
        <p:spPr>
          <a:xfrm>
            <a:off x="10681886" y="5279521"/>
            <a:ext cx="1117806" cy="627864"/>
          </a:xfrm>
          <a:prstGeom prst="rect">
            <a:avLst/>
          </a:prstGeom>
          <a:noFill/>
        </p:spPr>
        <p:txBody>
          <a:bodyPr wrap="square" lIns="91440" tIns="146304" rIns="91440" bIns="146304" rtlCol="0">
            <a:spAutoFit/>
          </a:bodyPr>
          <a:lstStyle/>
          <a:p>
            <a:pPr algn="ctr">
              <a:lnSpc>
                <a:spcPct val="90000"/>
              </a:lnSpc>
            </a:pPr>
            <a:r>
              <a:rPr lang="en-US" sz="1200" b="1" dirty="0">
                <a:gradFill>
                  <a:gsLst>
                    <a:gs pos="2917">
                      <a:schemeClr val="tx1"/>
                    </a:gs>
                    <a:gs pos="99000">
                      <a:schemeClr val="tx1"/>
                    </a:gs>
                  </a:gsLst>
                  <a:lin ang="5400000" scaled="0"/>
                </a:gradFill>
              </a:rPr>
              <a:t>FRONTEND</a:t>
            </a:r>
          </a:p>
          <a:p>
            <a:pPr algn="ctr" defTabSz="914309">
              <a:lnSpc>
                <a:spcPct val="90000"/>
              </a:lnSpc>
            </a:pPr>
            <a:r>
              <a:rPr lang="en-US" sz="1200" b="1" dirty="0">
                <a:gradFill>
                  <a:gsLst>
                    <a:gs pos="2917">
                      <a:schemeClr val="tx1"/>
                    </a:gs>
                    <a:gs pos="99000">
                      <a:schemeClr val="tx1"/>
                    </a:gs>
                  </a:gsLst>
                  <a:lin ang="5400000" scaled="0"/>
                </a:gradFill>
              </a:rPr>
              <a:t>10.1/16</a:t>
            </a:r>
          </a:p>
        </p:txBody>
      </p:sp>
      <p:sp>
        <p:nvSpPr>
          <p:cNvPr id="86" name="TextBox 85"/>
          <p:cNvSpPr txBox="1"/>
          <p:nvPr/>
        </p:nvSpPr>
        <p:spPr>
          <a:xfrm>
            <a:off x="9638909" y="5279521"/>
            <a:ext cx="1032738" cy="627864"/>
          </a:xfrm>
          <a:prstGeom prst="rect">
            <a:avLst/>
          </a:prstGeom>
          <a:noFill/>
        </p:spPr>
        <p:txBody>
          <a:bodyPr wrap="square" lIns="91440" tIns="146304" rIns="91440" bIns="146304" rtlCol="0">
            <a:spAutoFit/>
          </a:bodyPr>
          <a:lstStyle/>
          <a:p>
            <a:pPr algn="ctr">
              <a:lnSpc>
                <a:spcPct val="90000"/>
              </a:lnSpc>
            </a:pPr>
            <a:r>
              <a:rPr lang="en-US" sz="1200" b="1" dirty="0">
                <a:gradFill>
                  <a:gsLst>
                    <a:gs pos="2917">
                      <a:schemeClr val="tx1"/>
                    </a:gs>
                    <a:gs pos="99000">
                      <a:schemeClr val="tx1"/>
                    </a:gs>
                  </a:gsLst>
                  <a:lin ang="5400000" scaled="0"/>
                </a:gradFill>
              </a:rPr>
              <a:t>MID-TIER</a:t>
            </a:r>
          </a:p>
          <a:p>
            <a:pPr algn="ctr" defTabSz="914309">
              <a:lnSpc>
                <a:spcPct val="90000"/>
              </a:lnSpc>
            </a:pPr>
            <a:r>
              <a:rPr lang="en-US" sz="1200" b="1" dirty="0">
                <a:gradFill>
                  <a:gsLst>
                    <a:gs pos="2917">
                      <a:schemeClr val="tx1"/>
                    </a:gs>
                    <a:gs pos="99000">
                      <a:schemeClr val="tx1"/>
                    </a:gs>
                  </a:gsLst>
                  <a:lin ang="5400000" scaled="0"/>
                </a:gradFill>
              </a:rPr>
              <a:t>10.2/16</a:t>
            </a:r>
          </a:p>
        </p:txBody>
      </p:sp>
      <p:sp>
        <p:nvSpPr>
          <p:cNvPr id="87" name="TextBox 86"/>
          <p:cNvSpPr txBox="1"/>
          <p:nvPr/>
        </p:nvSpPr>
        <p:spPr>
          <a:xfrm>
            <a:off x="8635574" y="5279521"/>
            <a:ext cx="1182071" cy="627864"/>
          </a:xfrm>
          <a:prstGeom prst="rect">
            <a:avLst/>
          </a:prstGeom>
          <a:noFill/>
        </p:spPr>
        <p:txBody>
          <a:bodyPr wrap="square" lIns="91440" tIns="146304" rIns="91440" bIns="146304" rtlCol="0">
            <a:spAutoFit/>
          </a:bodyPr>
          <a:lstStyle/>
          <a:p>
            <a:pPr algn="ctr">
              <a:lnSpc>
                <a:spcPct val="90000"/>
              </a:lnSpc>
            </a:pPr>
            <a:r>
              <a:rPr lang="en-US" sz="1200" b="1" dirty="0">
                <a:gradFill>
                  <a:gsLst>
                    <a:gs pos="2917">
                      <a:schemeClr val="tx1"/>
                    </a:gs>
                    <a:gs pos="99000">
                      <a:schemeClr val="tx1"/>
                    </a:gs>
                  </a:gsLst>
                  <a:lin ang="5400000" scaled="0"/>
                </a:gradFill>
              </a:rPr>
              <a:t>BACKEND</a:t>
            </a:r>
          </a:p>
          <a:p>
            <a:pPr algn="ctr">
              <a:lnSpc>
                <a:spcPct val="90000"/>
              </a:lnSpc>
            </a:pPr>
            <a:r>
              <a:rPr lang="en-US" sz="1200" b="1" dirty="0">
                <a:gradFill>
                  <a:gsLst>
                    <a:gs pos="2917">
                      <a:schemeClr val="tx1"/>
                    </a:gs>
                    <a:gs pos="99000">
                      <a:schemeClr val="tx1"/>
                    </a:gs>
                  </a:gsLst>
                  <a:lin ang="5400000" scaled="0"/>
                </a:gradFill>
              </a:rPr>
              <a:t>10.3/16</a:t>
            </a:r>
          </a:p>
        </p:txBody>
      </p:sp>
      <p:pic>
        <p:nvPicPr>
          <p:cNvPr id="92" name="Picture 9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22204" y="4275272"/>
            <a:ext cx="781636" cy="1204490"/>
          </a:xfrm>
          <a:prstGeom prst="rect">
            <a:avLst/>
          </a:prstGeom>
          <a:noFill/>
        </p:spPr>
      </p:pic>
      <p:pic>
        <p:nvPicPr>
          <p:cNvPr id="93" name="Picture 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3646" y="4274013"/>
            <a:ext cx="783270" cy="1207008"/>
          </a:xfrm>
          <a:prstGeom prst="rect">
            <a:avLst/>
          </a:prstGeom>
        </p:spPr>
      </p:pic>
      <p:pic>
        <p:nvPicPr>
          <p:cNvPr id="94" name="Picture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5382" y="4274013"/>
            <a:ext cx="783270" cy="1207008"/>
          </a:xfrm>
          <a:prstGeom prst="rect">
            <a:avLst/>
          </a:prstGeom>
        </p:spPr>
      </p:pic>
      <p:sp>
        <p:nvSpPr>
          <p:cNvPr id="97" name="Rectangle 96"/>
          <p:cNvSpPr/>
          <p:nvPr/>
        </p:nvSpPr>
        <p:spPr bwMode="auto">
          <a:xfrm>
            <a:off x="6944036" y="5862701"/>
            <a:ext cx="2356081" cy="5472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600" b="1" dirty="0">
                <a:gradFill>
                  <a:gsLst>
                    <a:gs pos="0">
                      <a:schemeClr val="tx1"/>
                    </a:gs>
                    <a:gs pos="100000">
                      <a:schemeClr val="tx1"/>
                    </a:gs>
                  </a:gsLst>
                  <a:lin ang="5400000" scaled="0"/>
                </a:gradFill>
                <a:ea typeface="Segoe UI" pitchFamily="34" charset="0"/>
                <a:cs typeface="Segoe UI" pitchFamily="34" charset="0"/>
              </a:rPr>
              <a:t>VIRTUAL NETWORK</a:t>
            </a:r>
          </a:p>
        </p:txBody>
      </p:sp>
      <p:sp>
        <p:nvSpPr>
          <p:cNvPr id="98" name="Rectangle 97"/>
          <p:cNvSpPr/>
          <p:nvPr/>
        </p:nvSpPr>
        <p:spPr bwMode="auto">
          <a:xfrm>
            <a:off x="7644163" y="3569419"/>
            <a:ext cx="2356081" cy="5472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600" b="1" dirty="0">
                <a:gradFill>
                  <a:gsLst>
                    <a:gs pos="0">
                      <a:schemeClr val="tx1"/>
                    </a:gs>
                    <a:gs pos="100000">
                      <a:schemeClr val="tx1"/>
                    </a:gs>
                  </a:gsLst>
                  <a:lin ang="5400000" scaled="0"/>
                </a:gradFill>
                <a:ea typeface="Segoe UI" pitchFamily="34" charset="0"/>
                <a:cs typeface="Segoe UI" pitchFamily="34" charset="0"/>
              </a:rPr>
              <a:t>EXPRESS </a:t>
            </a:r>
            <a:br>
              <a:rPr lang="en-US" sz="1600" b="1" dirty="0">
                <a:gradFill>
                  <a:gsLst>
                    <a:gs pos="0">
                      <a:schemeClr val="tx1"/>
                    </a:gs>
                    <a:gs pos="100000">
                      <a:schemeClr val="tx1"/>
                    </a:gs>
                  </a:gsLst>
                  <a:lin ang="5400000" scaled="0"/>
                </a:gradFill>
                <a:ea typeface="Segoe UI" pitchFamily="34" charset="0"/>
                <a:cs typeface="Segoe UI" pitchFamily="34" charset="0"/>
              </a:rPr>
            </a:br>
            <a:r>
              <a:rPr lang="en-US" sz="1600" b="1" dirty="0">
                <a:gradFill>
                  <a:gsLst>
                    <a:gs pos="0">
                      <a:schemeClr val="tx1"/>
                    </a:gs>
                    <a:gs pos="100000">
                      <a:schemeClr val="tx1"/>
                    </a:gs>
                  </a:gsLst>
                  <a:lin ang="5400000" scaled="0"/>
                </a:gradFill>
                <a:ea typeface="Segoe UI" pitchFamily="34" charset="0"/>
                <a:cs typeface="Segoe UI" pitchFamily="34" charset="0"/>
              </a:rPr>
              <a:t>ROUTE</a:t>
            </a:r>
            <a:br>
              <a:rPr lang="en-US" sz="1600" b="1" dirty="0">
                <a:gradFill>
                  <a:gsLst>
                    <a:gs pos="0">
                      <a:schemeClr val="tx1"/>
                    </a:gs>
                    <a:gs pos="100000">
                      <a:schemeClr val="tx1"/>
                    </a:gs>
                  </a:gsLst>
                  <a:lin ang="5400000" scaled="0"/>
                </a:gradFill>
                <a:ea typeface="Segoe UI" pitchFamily="34" charset="0"/>
                <a:cs typeface="Segoe UI" pitchFamily="34" charset="0"/>
              </a:rPr>
            </a:br>
            <a:r>
              <a:rPr lang="en-US" sz="1600" b="1" dirty="0">
                <a:gradFill>
                  <a:gsLst>
                    <a:gs pos="0">
                      <a:schemeClr val="tx1"/>
                    </a:gs>
                    <a:gs pos="100000">
                      <a:schemeClr val="tx1"/>
                    </a:gs>
                  </a:gsLst>
                  <a:lin ang="5400000" scaled="0"/>
                </a:gradFill>
                <a:ea typeface="Segoe UI" pitchFamily="34" charset="0"/>
                <a:cs typeface="Segoe UI" pitchFamily="34" charset="0"/>
              </a:rPr>
              <a:t>AND VPNs</a:t>
            </a:r>
          </a:p>
        </p:txBody>
      </p:sp>
      <p:sp>
        <p:nvSpPr>
          <p:cNvPr id="99" name="Rectangle 98"/>
          <p:cNvSpPr/>
          <p:nvPr/>
        </p:nvSpPr>
        <p:spPr bwMode="auto">
          <a:xfrm>
            <a:off x="6944036" y="1351495"/>
            <a:ext cx="3284227" cy="5472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600" b="1" dirty="0">
                <a:gradFill>
                  <a:gsLst>
                    <a:gs pos="0">
                      <a:schemeClr val="tx1"/>
                    </a:gs>
                    <a:gs pos="100000">
                      <a:schemeClr val="tx1"/>
                    </a:gs>
                  </a:gsLst>
                  <a:lin ang="5400000" scaled="0"/>
                </a:gradFill>
                <a:ea typeface="Segoe UI" pitchFamily="34" charset="0"/>
                <a:cs typeface="Segoe UI" pitchFamily="34" charset="0"/>
              </a:rPr>
              <a:t>ON PREMISES 10.0/16 </a:t>
            </a:r>
          </a:p>
        </p:txBody>
      </p:sp>
      <p:grpSp>
        <p:nvGrpSpPr>
          <p:cNvPr id="100" name="Group 99"/>
          <p:cNvGrpSpPr/>
          <p:nvPr/>
        </p:nvGrpSpPr>
        <p:grpSpPr>
          <a:xfrm>
            <a:off x="10717361" y="1930659"/>
            <a:ext cx="986785" cy="986785"/>
            <a:chOff x="8555297" y="503193"/>
            <a:chExt cx="1236985" cy="1236985"/>
          </a:xfrm>
        </p:grpSpPr>
        <p:sp>
          <p:nvSpPr>
            <p:cNvPr id="101" name="Oval 100"/>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102" name="Freeform 101"/>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103" name="TextBox 102"/>
            <p:cNvSpPr txBox="1"/>
            <p:nvPr/>
          </p:nvSpPr>
          <p:spPr>
            <a:xfrm>
              <a:off x="8584132" y="1087372"/>
              <a:ext cx="1179316" cy="516625"/>
            </a:xfrm>
            <a:prstGeom prst="rect">
              <a:avLst/>
            </a:prstGeom>
            <a:noFill/>
          </p:spPr>
          <p:txBody>
            <a:bodyPr wrap="none" lIns="182857" tIns="146285" rIns="182857" bIns="146285" rtlCol="0" anchor="ctr">
              <a:spAutoFit/>
            </a:bodyPr>
            <a:lstStyle/>
            <a:p>
              <a:pPr algn="ctr" defTabSz="932410">
                <a:lnSpc>
                  <a:spcPct val="90000"/>
                </a:lnSpc>
                <a:defRPr/>
              </a:pPr>
              <a:r>
                <a:rPr lang="en-US" sz="1200" b="1" kern="0" spc="-50" dirty="0">
                  <a:gradFill>
                    <a:gsLst>
                      <a:gs pos="16814">
                        <a:schemeClr val="tx1"/>
                      </a:gs>
                      <a:gs pos="100000">
                        <a:schemeClr val="tx1"/>
                      </a:gs>
                    </a:gsLst>
                    <a:lin ang="5400000" scaled="0"/>
                  </a:gradFill>
                </a:rPr>
                <a:t>INTERNET</a:t>
              </a:r>
            </a:p>
          </p:txBody>
        </p:sp>
      </p:grpSp>
      <p:sp>
        <p:nvSpPr>
          <p:cNvPr id="104" name="Rectangle 103"/>
          <p:cNvSpPr/>
          <p:nvPr/>
        </p:nvSpPr>
        <p:spPr bwMode="auto">
          <a:xfrm>
            <a:off x="7110432" y="1807111"/>
            <a:ext cx="1398856" cy="111033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endParaRPr lang="en-US" sz="1600" b="1" dirty="0">
              <a:gradFill>
                <a:gsLst>
                  <a:gs pos="0">
                    <a:schemeClr val="tx1"/>
                  </a:gs>
                  <a:gs pos="100000">
                    <a:schemeClr val="tx1"/>
                  </a:gs>
                </a:gsLst>
                <a:lin ang="5400000" scaled="0"/>
              </a:gradFill>
              <a:ea typeface="Segoe UI" pitchFamily="34" charset="0"/>
              <a:cs typeface="Segoe UI" pitchFamily="34" charset="0"/>
            </a:endParaRPr>
          </a:p>
        </p:txBody>
      </p:sp>
      <p:pic>
        <p:nvPicPr>
          <p:cNvPr id="105"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7087129" y="1720274"/>
            <a:ext cx="1439248" cy="1295318"/>
          </a:xfrm>
          <a:prstGeom prst="rect">
            <a:avLst/>
          </a:prstGeom>
          <a:noFill/>
          <a:ln>
            <a:noFill/>
          </a:ln>
        </p:spPr>
      </p:pic>
      <p:sp>
        <p:nvSpPr>
          <p:cNvPr id="107" name="TextBox 106"/>
          <p:cNvSpPr txBox="1"/>
          <p:nvPr/>
        </p:nvSpPr>
        <p:spPr>
          <a:xfrm>
            <a:off x="7218556" y="4917182"/>
            <a:ext cx="923161" cy="461665"/>
          </a:xfrm>
          <a:prstGeom prst="rect">
            <a:avLst/>
          </a:prstGeom>
          <a:noFill/>
        </p:spPr>
        <p:txBody>
          <a:bodyPr wrap="square" lIns="91440" tIns="146304" rIns="91440" bIns="146304" rtlCol="0">
            <a:spAutoFit/>
          </a:bodyPr>
          <a:lstStyle/>
          <a:p>
            <a:pPr algn="ctr">
              <a:lnSpc>
                <a:spcPct val="90000"/>
              </a:lnSpc>
              <a:defRPr/>
            </a:pPr>
            <a:r>
              <a:rPr lang="en-US" sz="1200" b="1" dirty="0">
                <a:gradFill>
                  <a:gsLst>
                    <a:gs pos="2917">
                      <a:schemeClr val="tx2"/>
                    </a:gs>
                    <a:gs pos="99000">
                      <a:schemeClr val="tx2"/>
                    </a:gs>
                  </a:gsLst>
                  <a:lin ang="5400000" scaled="0"/>
                </a:gradFill>
              </a:rPr>
              <a:t>VPN GW</a:t>
            </a:r>
          </a:p>
        </p:txBody>
      </p:sp>
      <p:cxnSp>
        <p:nvCxnSpPr>
          <p:cNvPr id="10" name="Straight Arrow Connector 9"/>
          <p:cNvCxnSpPr/>
          <p:nvPr/>
        </p:nvCxnSpPr>
        <p:spPr>
          <a:xfrm>
            <a:off x="10165622" y="2457450"/>
            <a:ext cx="0" cy="1894503"/>
          </a:xfrm>
          <a:prstGeom prst="straightConnector1">
            <a:avLst/>
          </a:prstGeom>
          <a:ln w="25400" cap="rnd">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9220166" y="2457450"/>
            <a:ext cx="0" cy="1894503"/>
          </a:xfrm>
          <a:prstGeom prst="straightConnector1">
            <a:avLst/>
          </a:prstGeom>
          <a:ln w="25400" cap="rnd">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21803" y="2457450"/>
            <a:ext cx="1495558" cy="0"/>
          </a:xfrm>
          <a:prstGeom prst="line">
            <a:avLst/>
          </a:prstGeom>
          <a:ln w="25400" cap="rnd">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60719" y="4890614"/>
            <a:ext cx="278607" cy="0"/>
          </a:xfrm>
          <a:prstGeom prst="line">
            <a:avLst/>
          </a:prstGeom>
          <a:ln w="25400">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521628" y="4890614"/>
            <a:ext cx="278607" cy="0"/>
          </a:xfrm>
          <a:prstGeom prst="line">
            <a:avLst/>
          </a:prstGeom>
          <a:ln w="25400">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6" name="Up-Down Arrow 25"/>
          <p:cNvSpPr/>
          <p:nvPr/>
        </p:nvSpPr>
        <p:spPr bwMode="auto">
          <a:xfrm>
            <a:off x="11145408" y="2994574"/>
            <a:ext cx="124970" cy="1357379"/>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8" name="Up-Down Arrow 127"/>
          <p:cNvSpPr/>
          <p:nvPr/>
        </p:nvSpPr>
        <p:spPr bwMode="auto">
          <a:xfrm>
            <a:off x="7551472" y="2994574"/>
            <a:ext cx="124970" cy="1536097"/>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Arrow Connector 34"/>
          <p:cNvCxnSpPr/>
          <p:nvPr/>
        </p:nvCxnSpPr>
        <p:spPr>
          <a:xfrm>
            <a:off x="7747000" y="4890614"/>
            <a:ext cx="1123950" cy="0"/>
          </a:xfrm>
          <a:prstGeom prst="straightConnector1">
            <a:avLst/>
          </a:prstGeom>
          <a:ln w="25400">
            <a:solidFill>
              <a:schemeClr val="accent5"/>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06" name="Freeform 52"/>
          <p:cNvSpPr>
            <a:spLocks noEditPoints="1"/>
          </p:cNvSpPr>
          <p:nvPr/>
        </p:nvSpPr>
        <p:spPr bwMode="auto">
          <a:xfrm>
            <a:off x="7357454" y="4574220"/>
            <a:ext cx="618146" cy="435541"/>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2"/>
          </a:solidFill>
          <a:ln>
            <a:noFill/>
          </a:ln>
          <a:extLst/>
        </p:spPr>
        <p:txBody>
          <a:bodyPr vert="horz" wrap="square" lIns="91428" tIns="45714" rIns="91428" bIns="45714" numCol="1" anchor="t" anchorCtr="0" compatLnSpc="1">
            <a:prstTxWarp prst="textNoShape">
              <a:avLst/>
            </a:prstTxWarp>
          </a:bodyPr>
          <a:lstStyle/>
          <a:p>
            <a:pPr defTabSz="914309">
              <a:defRPr/>
            </a:pPr>
            <a:endParaRPr lang="en-US" sz="2800" kern="0">
              <a:solidFill>
                <a:srgbClr val="FFFFFF"/>
              </a:solidFill>
              <a:latin typeface="Calibri"/>
            </a:endParaRPr>
          </a:p>
        </p:txBody>
      </p:sp>
      <p:sp>
        <p:nvSpPr>
          <p:cNvPr id="141" name="Rectangle 140"/>
          <p:cNvSpPr/>
          <p:nvPr/>
        </p:nvSpPr>
        <p:spPr>
          <a:xfrm>
            <a:off x="9564356" y="4524516"/>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2" name="Rectangle 141"/>
          <p:cNvSpPr/>
          <p:nvPr/>
        </p:nvSpPr>
        <p:spPr>
          <a:xfrm>
            <a:off x="10526391" y="4524516"/>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4" name="Rectangle 143"/>
          <p:cNvSpPr/>
          <p:nvPr/>
        </p:nvSpPr>
        <p:spPr>
          <a:xfrm>
            <a:off x="11300778" y="3567897"/>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5" name="Rectangle 144"/>
          <p:cNvSpPr/>
          <p:nvPr/>
        </p:nvSpPr>
        <p:spPr>
          <a:xfrm>
            <a:off x="7822789" y="4084915"/>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6" name="Rectangle 145"/>
          <p:cNvSpPr/>
          <p:nvPr/>
        </p:nvSpPr>
        <p:spPr>
          <a:xfrm>
            <a:off x="10031105" y="3577122"/>
            <a:ext cx="274320" cy="276999"/>
          </a:xfrm>
          <a:prstGeom prst="rect">
            <a:avLst/>
          </a:prstGeom>
          <a:solidFill>
            <a:schemeClr val="accent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7" name="Rectangle 146"/>
          <p:cNvSpPr/>
          <p:nvPr/>
        </p:nvSpPr>
        <p:spPr>
          <a:xfrm>
            <a:off x="9079923" y="3577122"/>
            <a:ext cx="274320" cy="276999"/>
          </a:xfrm>
          <a:prstGeom prst="rect">
            <a:avLst/>
          </a:prstGeom>
          <a:solidFill>
            <a:schemeClr val="accent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8" name="Rectangle 147"/>
          <p:cNvSpPr/>
          <p:nvPr/>
        </p:nvSpPr>
        <p:spPr>
          <a:xfrm>
            <a:off x="9125961" y="5995587"/>
            <a:ext cx="274320" cy="276999"/>
          </a:xfrm>
          <a:prstGeom prst="rect">
            <a:avLst/>
          </a:prstGeom>
          <a:solidFill>
            <a:schemeClr val="accent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Tree>
    <p:extLst>
      <p:ext uri="{BB962C8B-B14F-4D97-AF65-F5344CB8AC3E}">
        <p14:creationId xmlns:p14="http://schemas.microsoft.com/office/powerpoint/2010/main" val="3194195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500"/>
                                        <p:tgtEl>
                                          <p:spTgt spid="1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fade">
                                      <p:cBhvr>
                                        <p:cTn id="22" dur="500"/>
                                        <p:tgtEl>
                                          <p:spTgt spid="1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4" grpId="0" animBg="1"/>
      <p:bldP spid="145" grpId="0" animBg="1"/>
      <p:bldP spid="146" grpId="0" animBg="1"/>
      <p:bldP spid="147" grpId="0" animBg="1"/>
      <p:bldP spid="14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it-IT" sz="6000" b="0" i="0" u="none" strike="noStrike" kern="1200" cap="none" spc="-100" normalizeH="0" baseline="0" noProof="0" dirty="0">
              <a:ln w="3175">
                <a:noFill/>
              </a:ln>
              <a:solidFill>
                <a:srgbClr val="505050"/>
              </a:solidFill>
              <a:effectLst/>
              <a:uLnTx/>
              <a:uFillTx/>
              <a:latin typeface="Segoe UI Light"/>
              <a:ea typeface="MS PGothic" pitchFamily="34" charset="-128"/>
              <a:cs typeface="Segoe UI" pitchFamily="34" charset="0"/>
            </a:endParaRPr>
          </a:p>
        </p:txBody>
      </p:sp>
      <p:sp>
        <p:nvSpPr>
          <p:cNvPr id="4" name="Title 3"/>
          <p:cNvSpPr>
            <a:spLocks noGrp="1"/>
          </p:cNvSpPr>
          <p:nvPr>
            <p:ph type="title"/>
          </p:nvPr>
        </p:nvSpPr>
        <p:spPr/>
        <p:txBody>
          <a:bodyPr/>
          <a:lstStyle/>
          <a:p>
            <a:r>
              <a:rPr lang="en-US" sz="7200" dirty="0">
                <a:gradFill>
                  <a:gsLst>
                    <a:gs pos="11881">
                      <a:schemeClr val="accent2"/>
                    </a:gs>
                    <a:gs pos="40594">
                      <a:schemeClr val="accent2"/>
                    </a:gs>
                  </a:gsLst>
                  <a:lin ang="5400000" scaled="0"/>
                </a:gradFill>
              </a:rPr>
              <a:t>Lab</a:t>
            </a:r>
            <a:br>
              <a:rPr lang="en-US" dirty="0">
                <a:solidFill>
                  <a:schemeClr val="accent2"/>
                </a:solidFill>
              </a:rPr>
            </a:br>
            <a:r>
              <a:rPr lang="en-US" sz="4800" dirty="0">
                <a:gradFill>
                  <a:gsLst>
                    <a:gs pos="11881">
                      <a:schemeClr val="accent2"/>
                    </a:gs>
                    <a:gs pos="40594">
                      <a:schemeClr val="accent2"/>
                    </a:gs>
                  </a:gsLst>
                  <a:lin ang="5400000" scaled="0"/>
                </a:gradFill>
              </a:rPr>
              <a:t>Azure Networking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113179642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581275"/>
            <a:ext cx="11887200" cy="1831975"/>
          </a:xfrm>
        </p:spPr>
        <p:txBody>
          <a:bodyPr anchor="ctr"/>
          <a:lstStyle/>
          <a:p>
            <a:r>
              <a:rPr lang="en-US" sz="7200" dirty="0"/>
              <a:t>Azure Resource Manager</a:t>
            </a:r>
            <a:endParaRPr lang="en-US" sz="7200" b="1" dirty="0"/>
          </a:p>
        </p:txBody>
      </p:sp>
    </p:spTree>
    <p:extLst>
      <p:ext uri="{BB962C8B-B14F-4D97-AF65-F5344CB8AC3E}">
        <p14:creationId xmlns:p14="http://schemas.microsoft.com/office/powerpoint/2010/main" val="317645157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2" name="Group 1"/>
          <p:cNvGrpSpPr/>
          <p:nvPr/>
        </p:nvGrpSpPr>
        <p:grpSpPr>
          <a:xfrm>
            <a:off x="5882530" y="2371330"/>
            <a:ext cx="2182814" cy="2369574"/>
            <a:chOff x="5617042" y="2027055"/>
            <a:chExt cx="2182814" cy="2369574"/>
          </a:xfrm>
        </p:grpSpPr>
        <p:sp>
          <p:nvSpPr>
            <p:cNvPr id="23" name="Oval 22"/>
            <p:cNvSpPr/>
            <p:nvPr/>
          </p:nvSpPr>
          <p:spPr bwMode="auto">
            <a:xfrm>
              <a:off x="5976109" y="2027055"/>
              <a:ext cx="1464681" cy="1464681"/>
            </a:xfrm>
            <a:prstGeom prst="ellipse">
              <a:avLst/>
            </a:prstGeom>
            <a:solidFill>
              <a:srgbClr val="00336A"/>
            </a:solidFill>
            <a:ln w="1270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7" name="Rectangle 26"/>
            <p:cNvSpPr/>
            <p:nvPr/>
          </p:nvSpPr>
          <p:spPr bwMode="auto">
            <a:xfrm>
              <a:off x="5617042" y="3729879"/>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lang="en-US" sz="2000" dirty="0">
                  <a:gradFill>
                    <a:gsLst>
                      <a:gs pos="0">
                        <a:srgbClr val="FFFFFF"/>
                      </a:gs>
                      <a:gs pos="100000">
                        <a:srgbClr val="FFFFFF"/>
                      </a:gs>
                    </a:gsLst>
                    <a:lin ang="5400000" scaled="0"/>
                  </a:gradFill>
                  <a:latin typeface="Segoe UI"/>
                  <a:ea typeface="Segoe UI" pitchFamily="34" charset="0"/>
                  <a:cs typeface="Segoe UI" pitchFamily="34" charset="0"/>
                </a:rPr>
                <a:t>Hyper-scale</a:t>
              </a:r>
            </a:p>
          </p:txBody>
        </p:sp>
        <p:grpSp>
          <p:nvGrpSpPr>
            <p:cNvPr id="13" name="Group 12"/>
            <p:cNvGrpSpPr/>
            <p:nvPr/>
          </p:nvGrpSpPr>
          <p:grpSpPr>
            <a:xfrm>
              <a:off x="6239671" y="2490872"/>
              <a:ext cx="937556" cy="537047"/>
              <a:chOff x="6054725" y="2508250"/>
              <a:chExt cx="490538" cy="280988"/>
            </a:xfrm>
          </p:grpSpPr>
          <p:sp>
            <p:nvSpPr>
              <p:cNvPr id="10" name="Freeform 8"/>
              <p:cNvSpPr>
                <a:spLocks/>
              </p:cNvSpPr>
              <p:nvPr/>
            </p:nvSpPr>
            <p:spPr bwMode="auto">
              <a:xfrm>
                <a:off x="6438900" y="2508250"/>
                <a:ext cx="92075" cy="93662"/>
              </a:xfrm>
              <a:custGeom>
                <a:avLst/>
                <a:gdLst>
                  <a:gd name="T0" fmla="*/ 58 w 58"/>
                  <a:gd name="T1" fmla="*/ 59 h 59"/>
                  <a:gd name="T2" fmla="*/ 58 w 58"/>
                  <a:gd name="T3" fmla="*/ 0 h 59"/>
                  <a:gd name="T4" fmla="*/ 0 w 58"/>
                  <a:gd name="T5" fmla="*/ 0 h 59"/>
                </a:gdLst>
                <a:ahLst/>
                <a:cxnLst>
                  <a:cxn ang="0">
                    <a:pos x="T0" y="T1"/>
                  </a:cxn>
                  <a:cxn ang="0">
                    <a:pos x="T2" y="T3"/>
                  </a:cxn>
                  <a:cxn ang="0">
                    <a:pos x="T4" y="T5"/>
                  </a:cxn>
                </a:cxnLst>
                <a:rect l="0" t="0" r="r" b="b"/>
                <a:pathLst>
                  <a:path w="58" h="59">
                    <a:moveTo>
                      <a:pt x="58" y="59"/>
                    </a:moveTo>
                    <a:lnTo>
                      <a:pt x="58" y="0"/>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7" name="Line 5"/>
              <p:cNvSpPr>
                <a:spLocks noChangeShapeType="1"/>
              </p:cNvSpPr>
              <p:nvPr/>
            </p:nvSpPr>
            <p:spPr bwMode="auto">
              <a:xfrm>
                <a:off x="6054725"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8" name="Line 6"/>
              <p:cNvSpPr>
                <a:spLocks noChangeShapeType="1"/>
              </p:cNvSpPr>
              <p:nvPr/>
            </p:nvSpPr>
            <p:spPr bwMode="auto">
              <a:xfrm>
                <a:off x="6146800"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9" name="Freeform 7"/>
              <p:cNvSpPr>
                <a:spLocks/>
              </p:cNvSpPr>
              <p:nvPr/>
            </p:nvSpPr>
            <p:spPr bwMode="auto">
              <a:xfrm>
                <a:off x="6238875" y="2508250"/>
                <a:ext cx="292100" cy="219075"/>
              </a:xfrm>
              <a:custGeom>
                <a:avLst/>
                <a:gdLst>
                  <a:gd name="T0" fmla="*/ 0 w 184"/>
                  <a:gd name="T1" fmla="*/ 138 h 138"/>
                  <a:gd name="T2" fmla="*/ 48 w 184"/>
                  <a:gd name="T3" fmla="*/ 138 h 138"/>
                  <a:gd name="T4" fmla="*/ 184 w 184"/>
                  <a:gd name="T5" fmla="*/ 0 h 138"/>
                </a:gdLst>
                <a:ahLst/>
                <a:cxnLst>
                  <a:cxn ang="0">
                    <a:pos x="T0" y="T1"/>
                  </a:cxn>
                  <a:cxn ang="0">
                    <a:pos x="T2" y="T3"/>
                  </a:cxn>
                  <a:cxn ang="0">
                    <a:pos x="T4" y="T5"/>
                  </a:cxn>
                </a:cxnLst>
                <a:rect l="0" t="0" r="r" b="b"/>
                <a:pathLst>
                  <a:path w="184" h="138">
                    <a:moveTo>
                      <a:pt x="0" y="138"/>
                    </a:moveTo>
                    <a:lnTo>
                      <a:pt x="48" y="138"/>
                    </a:lnTo>
                    <a:lnTo>
                      <a:pt x="184"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11" name="Line 9"/>
              <p:cNvSpPr>
                <a:spLocks noChangeShapeType="1"/>
              </p:cNvSpPr>
              <p:nvPr/>
            </p:nvSpPr>
            <p:spPr bwMode="auto">
              <a:xfrm>
                <a:off x="6054725" y="2789238"/>
                <a:ext cx="490538"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grpSp>
        <p:nvGrpSpPr>
          <p:cNvPr id="5" name="Group 4"/>
          <p:cNvGrpSpPr/>
          <p:nvPr/>
        </p:nvGrpSpPr>
        <p:grpSpPr>
          <a:xfrm>
            <a:off x="9885005" y="2371330"/>
            <a:ext cx="2182814" cy="2369574"/>
            <a:chOff x="7748292" y="2135948"/>
            <a:chExt cx="2182814" cy="2369574"/>
          </a:xfrm>
        </p:grpSpPr>
        <p:sp>
          <p:nvSpPr>
            <p:cNvPr id="17" name="Oval 16"/>
            <p:cNvSpPr/>
            <p:nvPr/>
          </p:nvSpPr>
          <p:spPr bwMode="auto">
            <a:xfrm>
              <a:off x="8107359" y="2135948"/>
              <a:ext cx="1464681" cy="1464681"/>
            </a:xfrm>
            <a:prstGeom prst="ellipse">
              <a:avLst/>
            </a:prstGeom>
            <a:solidFill>
              <a:srgbClr val="00336A"/>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6" name="Rectangle 25"/>
            <p:cNvSpPr/>
            <p:nvPr/>
          </p:nvSpPr>
          <p:spPr bwMode="auto">
            <a:xfrm>
              <a:off x="7748292"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Trustworthy</a:t>
              </a:r>
            </a:p>
          </p:txBody>
        </p:sp>
        <p:sp>
          <p:nvSpPr>
            <p:cNvPr id="29" name="Freeform 13"/>
            <p:cNvSpPr>
              <a:spLocks noEditPoints="1"/>
            </p:cNvSpPr>
            <p:nvPr/>
          </p:nvSpPr>
          <p:spPr bwMode="auto">
            <a:xfrm>
              <a:off x="8350924" y="2558559"/>
              <a:ext cx="977551" cy="619459"/>
            </a:xfrm>
            <a:custGeom>
              <a:avLst/>
              <a:gdLst>
                <a:gd name="T0" fmla="*/ 141 w 198"/>
                <a:gd name="T1" fmla="*/ 22 h 124"/>
                <a:gd name="T2" fmla="*/ 88 w 198"/>
                <a:gd name="T3" fmla="*/ 11 h 124"/>
                <a:gd name="T4" fmla="*/ 0 w 198"/>
                <a:gd name="T5" fmla="*/ 54 h 124"/>
                <a:gd name="T6" fmla="*/ 38 w 198"/>
                <a:gd name="T7" fmla="*/ 97 h 124"/>
                <a:gd name="T8" fmla="*/ 52 w 198"/>
                <a:gd name="T9" fmla="*/ 104 h 124"/>
                <a:gd name="T10" fmla="*/ 61 w 198"/>
                <a:gd name="T11" fmla="*/ 107 h 124"/>
                <a:gd name="T12" fmla="*/ 78 w 198"/>
                <a:gd name="T13" fmla="*/ 120 h 124"/>
                <a:gd name="T14" fmla="*/ 97 w 198"/>
                <a:gd name="T15" fmla="*/ 118 h 124"/>
                <a:gd name="T16" fmla="*/ 103 w 198"/>
                <a:gd name="T17" fmla="*/ 116 h 124"/>
                <a:gd name="T18" fmla="*/ 122 w 198"/>
                <a:gd name="T19" fmla="*/ 112 h 124"/>
                <a:gd name="T20" fmla="*/ 135 w 198"/>
                <a:gd name="T21" fmla="*/ 103 h 124"/>
                <a:gd name="T22" fmla="*/ 147 w 198"/>
                <a:gd name="T23" fmla="*/ 96 h 124"/>
                <a:gd name="T24" fmla="*/ 162 w 198"/>
                <a:gd name="T25" fmla="*/ 83 h 124"/>
                <a:gd name="T26" fmla="*/ 53 w 198"/>
                <a:gd name="T27" fmla="*/ 86 h 124"/>
                <a:gd name="T28" fmla="*/ 44 w 198"/>
                <a:gd name="T29" fmla="*/ 91 h 124"/>
                <a:gd name="T30" fmla="*/ 55 w 198"/>
                <a:gd name="T31" fmla="*/ 75 h 124"/>
                <a:gd name="T32" fmla="*/ 60 w 198"/>
                <a:gd name="T33" fmla="*/ 80 h 124"/>
                <a:gd name="T34" fmla="*/ 64 w 198"/>
                <a:gd name="T35" fmla="*/ 97 h 124"/>
                <a:gd name="T36" fmla="*/ 61 w 198"/>
                <a:gd name="T37" fmla="*/ 99 h 124"/>
                <a:gd name="T38" fmla="*/ 67 w 198"/>
                <a:gd name="T39" fmla="*/ 84 h 124"/>
                <a:gd name="T40" fmla="*/ 73 w 198"/>
                <a:gd name="T41" fmla="*/ 88 h 124"/>
                <a:gd name="T42" fmla="*/ 78 w 198"/>
                <a:gd name="T43" fmla="*/ 104 h 124"/>
                <a:gd name="T44" fmla="*/ 70 w 198"/>
                <a:gd name="T45" fmla="*/ 107 h 124"/>
                <a:gd name="T46" fmla="*/ 79 w 198"/>
                <a:gd name="T47" fmla="*/ 93 h 124"/>
                <a:gd name="T48" fmla="*/ 85 w 198"/>
                <a:gd name="T49" fmla="*/ 92 h 124"/>
                <a:gd name="T50" fmla="*/ 96 w 198"/>
                <a:gd name="T51" fmla="*/ 107 h 124"/>
                <a:gd name="T52" fmla="*/ 82 w 198"/>
                <a:gd name="T53" fmla="*/ 112 h 124"/>
                <a:gd name="T54" fmla="*/ 86 w 198"/>
                <a:gd name="T55" fmla="*/ 107 h 124"/>
                <a:gd name="T56" fmla="*/ 91 w 198"/>
                <a:gd name="T57" fmla="*/ 102 h 124"/>
                <a:gd name="T58" fmla="*/ 96 w 198"/>
                <a:gd name="T59" fmla="*/ 107 h 124"/>
                <a:gd name="T60" fmla="*/ 128 w 198"/>
                <a:gd name="T61" fmla="*/ 67 h 124"/>
                <a:gd name="T62" fmla="*/ 122 w 198"/>
                <a:gd name="T63" fmla="*/ 72 h 124"/>
                <a:gd name="T64" fmla="*/ 139 w 198"/>
                <a:gd name="T65" fmla="*/ 94 h 124"/>
                <a:gd name="T66" fmla="*/ 132 w 198"/>
                <a:gd name="T67" fmla="*/ 93 h 124"/>
                <a:gd name="T68" fmla="*/ 125 w 198"/>
                <a:gd name="T69" fmla="*/ 97 h 124"/>
                <a:gd name="T70" fmla="*/ 128 w 198"/>
                <a:gd name="T71" fmla="*/ 101 h 124"/>
                <a:gd name="T72" fmla="*/ 119 w 198"/>
                <a:gd name="T73" fmla="*/ 101 h 124"/>
                <a:gd name="T74" fmla="*/ 106 w 198"/>
                <a:gd name="T75" fmla="*/ 88 h 124"/>
                <a:gd name="T76" fmla="*/ 113 w 198"/>
                <a:gd name="T77" fmla="*/ 111 h 124"/>
                <a:gd name="T78" fmla="*/ 105 w 198"/>
                <a:gd name="T79" fmla="*/ 104 h 124"/>
                <a:gd name="T80" fmla="*/ 90 w 198"/>
                <a:gd name="T81" fmla="*/ 87 h 124"/>
                <a:gd name="T82" fmla="*/ 70 w 198"/>
                <a:gd name="T83" fmla="*/ 74 h 124"/>
                <a:gd name="T84" fmla="*/ 49 w 198"/>
                <a:gd name="T85" fmla="*/ 70 h 124"/>
                <a:gd name="T86" fmla="*/ 36 w 198"/>
                <a:gd name="T87" fmla="*/ 14 h 124"/>
                <a:gd name="T88" fmla="*/ 81 w 198"/>
                <a:gd name="T89" fmla="*/ 18 h 124"/>
                <a:gd name="T90" fmla="*/ 77 w 198"/>
                <a:gd name="T91" fmla="*/ 39 h 124"/>
                <a:gd name="T92" fmla="*/ 104 w 198"/>
                <a:gd name="T93" fmla="*/ 33 h 124"/>
                <a:gd name="T94" fmla="*/ 153 w 198"/>
                <a:gd name="T95" fmla="*/ 82 h 124"/>
                <a:gd name="T96" fmla="*/ 158 w 198"/>
                <a:gd name="T97" fmla="*/ 76 h 124"/>
                <a:gd name="T98" fmla="*/ 116 w 198"/>
                <a:gd name="T99" fmla="*/ 47 h 124"/>
                <a:gd name="T100" fmla="*/ 97 w 198"/>
                <a:gd name="T101" fmla="*/ 25 h 124"/>
                <a:gd name="T102" fmla="*/ 81 w 198"/>
                <a:gd name="T103" fmla="*/ 30 h 124"/>
                <a:gd name="T104" fmla="*/ 110 w 198"/>
                <a:gd name="T105" fmla="*/ 15 h 124"/>
                <a:gd name="T106" fmla="*/ 188 w 198"/>
                <a:gd name="T10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24">
                  <a:moveTo>
                    <a:pt x="198" y="65"/>
                  </a:moveTo>
                  <a:cubicBezTo>
                    <a:pt x="176" y="8"/>
                    <a:pt x="176" y="8"/>
                    <a:pt x="176" y="8"/>
                  </a:cubicBezTo>
                  <a:cubicBezTo>
                    <a:pt x="141" y="22"/>
                    <a:pt x="141" y="22"/>
                    <a:pt x="141" y="22"/>
                  </a:cubicBezTo>
                  <a:cubicBezTo>
                    <a:pt x="114" y="8"/>
                    <a:pt x="114" y="8"/>
                    <a:pt x="114" y="8"/>
                  </a:cubicBezTo>
                  <a:cubicBezTo>
                    <a:pt x="113" y="8"/>
                    <a:pt x="99" y="0"/>
                    <a:pt x="90" y="9"/>
                  </a:cubicBezTo>
                  <a:cubicBezTo>
                    <a:pt x="88" y="11"/>
                    <a:pt x="88" y="11"/>
                    <a:pt x="88" y="11"/>
                  </a:cubicBezTo>
                  <a:cubicBezTo>
                    <a:pt x="80" y="8"/>
                    <a:pt x="68" y="7"/>
                    <a:pt x="56" y="16"/>
                  </a:cubicBezTo>
                  <a:cubicBezTo>
                    <a:pt x="33" y="3"/>
                    <a:pt x="33" y="3"/>
                    <a:pt x="33" y="3"/>
                  </a:cubicBezTo>
                  <a:cubicBezTo>
                    <a:pt x="0" y="54"/>
                    <a:pt x="0" y="54"/>
                    <a:pt x="0" y="54"/>
                  </a:cubicBezTo>
                  <a:cubicBezTo>
                    <a:pt x="37" y="82"/>
                    <a:pt x="37" y="82"/>
                    <a:pt x="37" y="82"/>
                  </a:cubicBezTo>
                  <a:cubicBezTo>
                    <a:pt x="35" y="84"/>
                    <a:pt x="34" y="86"/>
                    <a:pt x="34" y="89"/>
                  </a:cubicBezTo>
                  <a:cubicBezTo>
                    <a:pt x="34" y="92"/>
                    <a:pt x="36" y="95"/>
                    <a:pt x="38" y="97"/>
                  </a:cubicBezTo>
                  <a:cubicBezTo>
                    <a:pt x="40" y="99"/>
                    <a:pt x="43" y="100"/>
                    <a:pt x="46" y="100"/>
                  </a:cubicBezTo>
                  <a:cubicBezTo>
                    <a:pt x="47" y="100"/>
                    <a:pt x="49" y="100"/>
                    <a:pt x="50" y="100"/>
                  </a:cubicBezTo>
                  <a:cubicBezTo>
                    <a:pt x="50" y="101"/>
                    <a:pt x="51" y="102"/>
                    <a:pt x="52" y="104"/>
                  </a:cubicBezTo>
                  <a:cubicBezTo>
                    <a:pt x="55" y="106"/>
                    <a:pt x="57" y="107"/>
                    <a:pt x="61" y="107"/>
                  </a:cubicBezTo>
                  <a:cubicBezTo>
                    <a:pt x="61" y="107"/>
                    <a:pt x="61" y="107"/>
                    <a:pt x="61" y="107"/>
                  </a:cubicBezTo>
                  <a:cubicBezTo>
                    <a:pt x="61" y="107"/>
                    <a:pt x="61" y="107"/>
                    <a:pt x="61" y="107"/>
                  </a:cubicBezTo>
                  <a:cubicBezTo>
                    <a:pt x="62" y="109"/>
                    <a:pt x="63" y="111"/>
                    <a:pt x="64" y="113"/>
                  </a:cubicBezTo>
                  <a:cubicBezTo>
                    <a:pt x="67" y="116"/>
                    <a:pt x="71" y="117"/>
                    <a:pt x="75" y="116"/>
                  </a:cubicBezTo>
                  <a:cubicBezTo>
                    <a:pt x="76" y="117"/>
                    <a:pt x="76" y="119"/>
                    <a:pt x="78" y="120"/>
                  </a:cubicBezTo>
                  <a:cubicBezTo>
                    <a:pt x="80" y="123"/>
                    <a:pt x="83" y="124"/>
                    <a:pt x="86" y="124"/>
                  </a:cubicBezTo>
                  <a:cubicBezTo>
                    <a:pt x="89" y="124"/>
                    <a:pt x="92" y="123"/>
                    <a:pt x="94" y="120"/>
                  </a:cubicBezTo>
                  <a:cubicBezTo>
                    <a:pt x="97" y="118"/>
                    <a:pt x="97" y="118"/>
                    <a:pt x="97" y="118"/>
                  </a:cubicBezTo>
                  <a:cubicBezTo>
                    <a:pt x="97" y="118"/>
                    <a:pt x="97" y="118"/>
                    <a:pt x="97" y="118"/>
                  </a:cubicBezTo>
                  <a:cubicBezTo>
                    <a:pt x="100" y="114"/>
                    <a:pt x="100" y="114"/>
                    <a:pt x="100" y="114"/>
                  </a:cubicBezTo>
                  <a:cubicBezTo>
                    <a:pt x="103" y="116"/>
                    <a:pt x="103" y="116"/>
                    <a:pt x="103" y="116"/>
                  </a:cubicBezTo>
                  <a:cubicBezTo>
                    <a:pt x="105" y="119"/>
                    <a:pt x="108" y="120"/>
                    <a:pt x="111" y="120"/>
                  </a:cubicBezTo>
                  <a:cubicBezTo>
                    <a:pt x="114" y="120"/>
                    <a:pt x="117" y="119"/>
                    <a:pt x="119" y="116"/>
                  </a:cubicBezTo>
                  <a:cubicBezTo>
                    <a:pt x="120" y="115"/>
                    <a:pt x="121" y="114"/>
                    <a:pt x="122" y="112"/>
                  </a:cubicBezTo>
                  <a:cubicBezTo>
                    <a:pt x="122" y="112"/>
                    <a:pt x="123" y="112"/>
                    <a:pt x="124" y="112"/>
                  </a:cubicBezTo>
                  <a:cubicBezTo>
                    <a:pt x="127" y="112"/>
                    <a:pt x="130" y="111"/>
                    <a:pt x="132" y="109"/>
                  </a:cubicBezTo>
                  <a:cubicBezTo>
                    <a:pt x="134" y="107"/>
                    <a:pt x="135" y="105"/>
                    <a:pt x="135" y="103"/>
                  </a:cubicBezTo>
                  <a:cubicBezTo>
                    <a:pt x="136" y="103"/>
                    <a:pt x="136" y="103"/>
                    <a:pt x="136" y="103"/>
                  </a:cubicBezTo>
                  <a:cubicBezTo>
                    <a:pt x="139" y="103"/>
                    <a:pt x="142" y="102"/>
                    <a:pt x="144" y="100"/>
                  </a:cubicBezTo>
                  <a:cubicBezTo>
                    <a:pt x="145" y="99"/>
                    <a:pt x="146" y="97"/>
                    <a:pt x="147" y="96"/>
                  </a:cubicBezTo>
                  <a:cubicBezTo>
                    <a:pt x="148" y="96"/>
                    <a:pt x="149" y="96"/>
                    <a:pt x="151" y="96"/>
                  </a:cubicBezTo>
                  <a:cubicBezTo>
                    <a:pt x="154" y="96"/>
                    <a:pt x="157" y="95"/>
                    <a:pt x="159" y="93"/>
                  </a:cubicBezTo>
                  <a:cubicBezTo>
                    <a:pt x="162" y="90"/>
                    <a:pt x="163" y="87"/>
                    <a:pt x="162" y="83"/>
                  </a:cubicBezTo>
                  <a:lnTo>
                    <a:pt x="198" y="65"/>
                  </a:lnTo>
                  <a:close/>
                  <a:moveTo>
                    <a:pt x="53" y="86"/>
                  </a:moveTo>
                  <a:cubicBezTo>
                    <a:pt x="53" y="86"/>
                    <a:pt x="53" y="86"/>
                    <a:pt x="53" y="86"/>
                  </a:cubicBezTo>
                  <a:cubicBezTo>
                    <a:pt x="53" y="86"/>
                    <a:pt x="53" y="86"/>
                    <a:pt x="53" y="86"/>
                  </a:cubicBezTo>
                  <a:cubicBezTo>
                    <a:pt x="48" y="91"/>
                    <a:pt x="48" y="91"/>
                    <a:pt x="48" y="91"/>
                  </a:cubicBezTo>
                  <a:cubicBezTo>
                    <a:pt x="47" y="93"/>
                    <a:pt x="45" y="93"/>
                    <a:pt x="44" y="91"/>
                  </a:cubicBezTo>
                  <a:cubicBezTo>
                    <a:pt x="43" y="91"/>
                    <a:pt x="42" y="90"/>
                    <a:pt x="42" y="89"/>
                  </a:cubicBezTo>
                  <a:cubicBezTo>
                    <a:pt x="42" y="88"/>
                    <a:pt x="43" y="87"/>
                    <a:pt x="44" y="86"/>
                  </a:cubicBezTo>
                  <a:cubicBezTo>
                    <a:pt x="55" y="75"/>
                    <a:pt x="55" y="75"/>
                    <a:pt x="55" y="75"/>
                  </a:cubicBezTo>
                  <a:cubicBezTo>
                    <a:pt x="56" y="74"/>
                    <a:pt x="58" y="74"/>
                    <a:pt x="60" y="75"/>
                  </a:cubicBezTo>
                  <a:cubicBezTo>
                    <a:pt x="61" y="77"/>
                    <a:pt x="61" y="79"/>
                    <a:pt x="60" y="80"/>
                  </a:cubicBezTo>
                  <a:cubicBezTo>
                    <a:pt x="60" y="80"/>
                    <a:pt x="60" y="80"/>
                    <a:pt x="60" y="80"/>
                  </a:cubicBezTo>
                  <a:cubicBezTo>
                    <a:pt x="54" y="86"/>
                    <a:pt x="54" y="86"/>
                    <a:pt x="54" y="86"/>
                  </a:cubicBezTo>
                  <a:lnTo>
                    <a:pt x="53" y="86"/>
                  </a:lnTo>
                  <a:close/>
                  <a:moveTo>
                    <a:pt x="64" y="97"/>
                  </a:moveTo>
                  <a:cubicBezTo>
                    <a:pt x="63" y="98"/>
                    <a:pt x="63" y="98"/>
                    <a:pt x="63" y="98"/>
                  </a:cubicBezTo>
                  <a:cubicBezTo>
                    <a:pt x="62" y="99"/>
                    <a:pt x="61" y="99"/>
                    <a:pt x="61" y="99"/>
                  </a:cubicBezTo>
                  <a:cubicBezTo>
                    <a:pt x="61" y="99"/>
                    <a:pt x="61" y="99"/>
                    <a:pt x="61" y="99"/>
                  </a:cubicBezTo>
                  <a:cubicBezTo>
                    <a:pt x="60" y="99"/>
                    <a:pt x="59" y="99"/>
                    <a:pt x="58" y="98"/>
                  </a:cubicBezTo>
                  <a:cubicBezTo>
                    <a:pt x="57" y="97"/>
                    <a:pt x="57" y="94"/>
                    <a:pt x="59" y="92"/>
                  </a:cubicBezTo>
                  <a:cubicBezTo>
                    <a:pt x="67" y="84"/>
                    <a:pt x="67" y="84"/>
                    <a:pt x="67" y="84"/>
                  </a:cubicBezTo>
                  <a:cubicBezTo>
                    <a:pt x="68" y="83"/>
                    <a:pt x="69" y="82"/>
                    <a:pt x="71" y="82"/>
                  </a:cubicBezTo>
                  <a:cubicBezTo>
                    <a:pt x="72" y="82"/>
                    <a:pt x="73" y="82"/>
                    <a:pt x="73" y="83"/>
                  </a:cubicBezTo>
                  <a:cubicBezTo>
                    <a:pt x="75" y="84"/>
                    <a:pt x="75" y="86"/>
                    <a:pt x="73" y="88"/>
                  </a:cubicBezTo>
                  <a:cubicBezTo>
                    <a:pt x="64" y="96"/>
                    <a:pt x="64" y="96"/>
                    <a:pt x="64" y="96"/>
                  </a:cubicBezTo>
                  <a:cubicBezTo>
                    <a:pt x="64" y="96"/>
                    <a:pt x="64" y="96"/>
                    <a:pt x="64" y="97"/>
                  </a:cubicBezTo>
                  <a:close/>
                  <a:moveTo>
                    <a:pt x="78" y="104"/>
                  </a:moveTo>
                  <a:cubicBezTo>
                    <a:pt x="78" y="104"/>
                    <a:pt x="78" y="104"/>
                    <a:pt x="77" y="104"/>
                  </a:cubicBezTo>
                  <a:cubicBezTo>
                    <a:pt x="75" y="107"/>
                    <a:pt x="75" y="107"/>
                    <a:pt x="75" y="107"/>
                  </a:cubicBezTo>
                  <a:cubicBezTo>
                    <a:pt x="74" y="108"/>
                    <a:pt x="71" y="108"/>
                    <a:pt x="70" y="107"/>
                  </a:cubicBezTo>
                  <a:cubicBezTo>
                    <a:pt x="69" y="106"/>
                    <a:pt x="69" y="104"/>
                    <a:pt x="70" y="102"/>
                  </a:cubicBezTo>
                  <a:cubicBezTo>
                    <a:pt x="79" y="93"/>
                    <a:pt x="79" y="93"/>
                    <a:pt x="79" y="93"/>
                  </a:cubicBezTo>
                  <a:cubicBezTo>
                    <a:pt x="79" y="93"/>
                    <a:pt x="79" y="93"/>
                    <a:pt x="79" y="93"/>
                  </a:cubicBezTo>
                  <a:cubicBezTo>
                    <a:pt x="80" y="92"/>
                    <a:pt x="80" y="92"/>
                    <a:pt x="80" y="92"/>
                  </a:cubicBezTo>
                  <a:cubicBezTo>
                    <a:pt x="80" y="92"/>
                    <a:pt x="81" y="91"/>
                    <a:pt x="82" y="91"/>
                  </a:cubicBezTo>
                  <a:cubicBezTo>
                    <a:pt x="83" y="91"/>
                    <a:pt x="84" y="92"/>
                    <a:pt x="85" y="92"/>
                  </a:cubicBezTo>
                  <a:cubicBezTo>
                    <a:pt x="86" y="94"/>
                    <a:pt x="86" y="95"/>
                    <a:pt x="85" y="97"/>
                  </a:cubicBezTo>
                  <a:cubicBezTo>
                    <a:pt x="78" y="104"/>
                    <a:pt x="78" y="104"/>
                    <a:pt x="78" y="104"/>
                  </a:cubicBezTo>
                  <a:close/>
                  <a:moveTo>
                    <a:pt x="96" y="107"/>
                  </a:moveTo>
                  <a:cubicBezTo>
                    <a:pt x="88" y="115"/>
                    <a:pt x="88" y="115"/>
                    <a:pt x="88" y="115"/>
                  </a:cubicBezTo>
                  <a:cubicBezTo>
                    <a:pt x="87" y="116"/>
                    <a:pt x="85" y="116"/>
                    <a:pt x="83" y="115"/>
                  </a:cubicBezTo>
                  <a:cubicBezTo>
                    <a:pt x="83" y="114"/>
                    <a:pt x="82" y="113"/>
                    <a:pt x="82" y="112"/>
                  </a:cubicBezTo>
                  <a:cubicBezTo>
                    <a:pt x="82" y="111"/>
                    <a:pt x="83" y="111"/>
                    <a:pt x="83" y="110"/>
                  </a:cubicBezTo>
                  <a:cubicBezTo>
                    <a:pt x="86" y="107"/>
                    <a:pt x="86" y="107"/>
                    <a:pt x="86" y="107"/>
                  </a:cubicBezTo>
                  <a:cubicBezTo>
                    <a:pt x="86" y="107"/>
                    <a:pt x="86" y="107"/>
                    <a:pt x="86" y="107"/>
                  </a:cubicBezTo>
                  <a:cubicBezTo>
                    <a:pt x="90" y="103"/>
                    <a:pt x="90" y="103"/>
                    <a:pt x="90" y="103"/>
                  </a:cubicBezTo>
                  <a:cubicBezTo>
                    <a:pt x="91" y="103"/>
                    <a:pt x="91" y="102"/>
                    <a:pt x="91" y="102"/>
                  </a:cubicBezTo>
                  <a:cubicBezTo>
                    <a:pt x="91" y="102"/>
                    <a:pt x="91" y="102"/>
                    <a:pt x="91" y="102"/>
                  </a:cubicBezTo>
                  <a:cubicBezTo>
                    <a:pt x="93" y="101"/>
                    <a:pt x="95" y="101"/>
                    <a:pt x="96" y="102"/>
                  </a:cubicBezTo>
                  <a:cubicBezTo>
                    <a:pt x="97" y="103"/>
                    <a:pt x="97" y="103"/>
                    <a:pt x="97" y="104"/>
                  </a:cubicBezTo>
                  <a:cubicBezTo>
                    <a:pt x="97" y="105"/>
                    <a:pt x="97" y="106"/>
                    <a:pt x="96" y="107"/>
                  </a:cubicBezTo>
                  <a:close/>
                  <a:moveTo>
                    <a:pt x="153" y="87"/>
                  </a:moveTo>
                  <a:cubicBezTo>
                    <a:pt x="152" y="89"/>
                    <a:pt x="150" y="89"/>
                    <a:pt x="148" y="87"/>
                  </a:cubicBezTo>
                  <a:cubicBezTo>
                    <a:pt x="128" y="67"/>
                    <a:pt x="128" y="67"/>
                    <a:pt x="128" y="67"/>
                  </a:cubicBezTo>
                  <a:cubicBezTo>
                    <a:pt x="128" y="67"/>
                    <a:pt x="128" y="67"/>
                    <a:pt x="128" y="67"/>
                  </a:cubicBezTo>
                  <a:cubicBezTo>
                    <a:pt x="128" y="67"/>
                    <a:pt x="128" y="67"/>
                    <a:pt x="128" y="67"/>
                  </a:cubicBezTo>
                  <a:cubicBezTo>
                    <a:pt x="122" y="72"/>
                    <a:pt x="122" y="72"/>
                    <a:pt x="122" y="72"/>
                  </a:cubicBezTo>
                  <a:cubicBezTo>
                    <a:pt x="137" y="88"/>
                    <a:pt x="137" y="88"/>
                    <a:pt x="137" y="88"/>
                  </a:cubicBezTo>
                  <a:cubicBezTo>
                    <a:pt x="138" y="89"/>
                    <a:pt x="139" y="91"/>
                    <a:pt x="139" y="92"/>
                  </a:cubicBezTo>
                  <a:cubicBezTo>
                    <a:pt x="139" y="93"/>
                    <a:pt x="139" y="94"/>
                    <a:pt x="139" y="94"/>
                  </a:cubicBezTo>
                  <a:cubicBezTo>
                    <a:pt x="137" y="95"/>
                    <a:pt x="135" y="95"/>
                    <a:pt x="134" y="94"/>
                  </a:cubicBezTo>
                  <a:cubicBezTo>
                    <a:pt x="132" y="93"/>
                    <a:pt x="132" y="93"/>
                    <a:pt x="132" y="93"/>
                  </a:cubicBezTo>
                  <a:cubicBezTo>
                    <a:pt x="132" y="93"/>
                    <a:pt x="132" y="93"/>
                    <a:pt x="132" y="93"/>
                  </a:cubicBezTo>
                  <a:cubicBezTo>
                    <a:pt x="117" y="77"/>
                    <a:pt x="117" y="77"/>
                    <a:pt x="117" y="77"/>
                  </a:cubicBezTo>
                  <a:cubicBezTo>
                    <a:pt x="111" y="83"/>
                    <a:pt x="111" y="83"/>
                    <a:pt x="111" y="83"/>
                  </a:cubicBezTo>
                  <a:cubicBezTo>
                    <a:pt x="125" y="97"/>
                    <a:pt x="125" y="97"/>
                    <a:pt x="125" y="97"/>
                  </a:cubicBezTo>
                  <a:cubicBezTo>
                    <a:pt x="125" y="97"/>
                    <a:pt x="125" y="97"/>
                    <a:pt x="125" y="97"/>
                  </a:cubicBezTo>
                  <a:cubicBezTo>
                    <a:pt x="127" y="98"/>
                    <a:pt x="127" y="98"/>
                    <a:pt x="127" y="98"/>
                  </a:cubicBezTo>
                  <a:cubicBezTo>
                    <a:pt x="127" y="99"/>
                    <a:pt x="128" y="100"/>
                    <a:pt x="128" y="101"/>
                  </a:cubicBezTo>
                  <a:cubicBezTo>
                    <a:pt x="128" y="102"/>
                    <a:pt x="127" y="102"/>
                    <a:pt x="127" y="103"/>
                  </a:cubicBezTo>
                  <a:cubicBezTo>
                    <a:pt x="125" y="104"/>
                    <a:pt x="123" y="104"/>
                    <a:pt x="122" y="103"/>
                  </a:cubicBezTo>
                  <a:cubicBezTo>
                    <a:pt x="119" y="101"/>
                    <a:pt x="119" y="101"/>
                    <a:pt x="119" y="101"/>
                  </a:cubicBezTo>
                  <a:cubicBezTo>
                    <a:pt x="119" y="101"/>
                    <a:pt x="119" y="100"/>
                    <a:pt x="119" y="100"/>
                  </a:cubicBezTo>
                  <a:cubicBezTo>
                    <a:pt x="119" y="100"/>
                    <a:pt x="119" y="100"/>
                    <a:pt x="119" y="100"/>
                  </a:cubicBezTo>
                  <a:cubicBezTo>
                    <a:pt x="106" y="88"/>
                    <a:pt x="106" y="88"/>
                    <a:pt x="106" y="88"/>
                  </a:cubicBezTo>
                  <a:cubicBezTo>
                    <a:pt x="101" y="93"/>
                    <a:pt x="101" y="93"/>
                    <a:pt x="101" y="93"/>
                  </a:cubicBezTo>
                  <a:cubicBezTo>
                    <a:pt x="113" y="106"/>
                    <a:pt x="113" y="106"/>
                    <a:pt x="113" y="106"/>
                  </a:cubicBezTo>
                  <a:cubicBezTo>
                    <a:pt x="115" y="107"/>
                    <a:pt x="115" y="110"/>
                    <a:pt x="113" y="111"/>
                  </a:cubicBezTo>
                  <a:cubicBezTo>
                    <a:pt x="112" y="112"/>
                    <a:pt x="110" y="112"/>
                    <a:pt x="108" y="111"/>
                  </a:cubicBezTo>
                  <a:cubicBezTo>
                    <a:pt x="105" y="107"/>
                    <a:pt x="105" y="107"/>
                    <a:pt x="105" y="107"/>
                  </a:cubicBezTo>
                  <a:cubicBezTo>
                    <a:pt x="105" y="106"/>
                    <a:pt x="105" y="105"/>
                    <a:pt x="105" y="104"/>
                  </a:cubicBezTo>
                  <a:cubicBezTo>
                    <a:pt x="105" y="101"/>
                    <a:pt x="104" y="98"/>
                    <a:pt x="102" y="96"/>
                  </a:cubicBezTo>
                  <a:cubicBezTo>
                    <a:pt x="100" y="94"/>
                    <a:pt x="97" y="93"/>
                    <a:pt x="94" y="93"/>
                  </a:cubicBezTo>
                  <a:cubicBezTo>
                    <a:pt x="93" y="91"/>
                    <a:pt x="92" y="88"/>
                    <a:pt x="90" y="87"/>
                  </a:cubicBezTo>
                  <a:cubicBezTo>
                    <a:pt x="88" y="84"/>
                    <a:pt x="85" y="83"/>
                    <a:pt x="82" y="83"/>
                  </a:cubicBezTo>
                  <a:cubicBezTo>
                    <a:pt x="82" y="81"/>
                    <a:pt x="81" y="79"/>
                    <a:pt x="79" y="77"/>
                  </a:cubicBezTo>
                  <a:cubicBezTo>
                    <a:pt x="77" y="75"/>
                    <a:pt x="73" y="74"/>
                    <a:pt x="70" y="74"/>
                  </a:cubicBezTo>
                  <a:cubicBezTo>
                    <a:pt x="69" y="74"/>
                    <a:pt x="69" y="75"/>
                    <a:pt x="68" y="75"/>
                  </a:cubicBezTo>
                  <a:cubicBezTo>
                    <a:pt x="68" y="73"/>
                    <a:pt x="67" y="71"/>
                    <a:pt x="65" y="70"/>
                  </a:cubicBezTo>
                  <a:cubicBezTo>
                    <a:pt x="61" y="65"/>
                    <a:pt x="53" y="65"/>
                    <a:pt x="49" y="70"/>
                  </a:cubicBezTo>
                  <a:cubicBezTo>
                    <a:pt x="43" y="76"/>
                    <a:pt x="43" y="76"/>
                    <a:pt x="43" y="76"/>
                  </a:cubicBezTo>
                  <a:cubicBezTo>
                    <a:pt x="11" y="52"/>
                    <a:pt x="11" y="52"/>
                    <a:pt x="11" y="52"/>
                  </a:cubicBezTo>
                  <a:cubicBezTo>
                    <a:pt x="36" y="14"/>
                    <a:pt x="36" y="14"/>
                    <a:pt x="36" y="14"/>
                  </a:cubicBezTo>
                  <a:cubicBezTo>
                    <a:pt x="57" y="26"/>
                    <a:pt x="57" y="26"/>
                    <a:pt x="57" y="26"/>
                  </a:cubicBezTo>
                  <a:cubicBezTo>
                    <a:pt x="59" y="24"/>
                    <a:pt x="59" y="24"/>
                    <a:pt x="59" y="24"/>
                  </a:cubicBezTo>
                  <a:cubicBezTo>
                    <a:pt x="68" y="16"/>
                    <a:pt x="76" y="16"/>
                    <a:pt x="81" y="18"/>
                  </a:cubicBezTo>
                  <a:cubicBezTo>
                    <a:pt x="77" y="22"/>
                    <a:pt x="77" y="22"/>
                    <a:pt x="77" y="22"/>
                  </a:cubicBezTo>
                  <a:cubicBezTo>
                    <a:pt x="75" y="24"/>
                    <a:pt x="73" y="27"/>
                    <a:pt x="73" y="30"/>
                  </a:cubicBezTo>
                  <a:cubicBezTo>
                    <a:pt x="73" y="33"/>
                    <a:pt x="75" y="36"/>
                    <a:pt x="77" y="39"/>
                  </a:cubicBezTo>
                  <a:cubicBezTo>
                    <a:pt x="82" y="43"/>
                    <a:pt x="89" y="43"/>
                    <a:pt x="94" y="39"/>
                  </a:cubicBezTo>
                  <a:cubicBezTo>
                    <a:pt x="100" y="33"/>
                    <a:pt x="100" y="33"/>
                    <a:pt x="100" y="33"/>
                  </a:cubicBezTo>
                  <a:cubicBezTo>
                    <a:pt x="104" y="33"/>
                    <a:pt x="104" y="33"/>
                    <a:pt x="104" y="33"/>
                  </a:cubicBezTo>
                  <a:cubicBezTo>
                    <a:pt x="104" y="38"/>
                    <a:pt x="105" y="46"/>
                    <a:pt x="110" y="52"/>
                  </a:cubicBezTo>
                  <a:cubicBezTo>
                    <a:pt x="115" y="58"/>
                    <a:pt x="122" y="61"/>
                    <a:pt x="132" y="61"/>
                  </a:cubicBezTo>
                  <a:cubicBezTo>
                    <a:pt x="153" y="82"/>
                    <a:pt x="153" y="82"/>
                    <a:pt x="153" y="82"/>
                  </a:cubicBezTo>
                  <a:cubicBezTo>
                    <a:pt x="154" y="83"/>
                    <a:pt x="154" y="84"/>
                    <a:pt x="154" y="85"/>
                  </a:cubicBezTo>
                  <a:cubicBezTo>
                    <a:pt x="154" y="86"/>
                    <a:pt x="154" y="87"/>
                    <a:pt x="153" y="87"/>
                  </a:cubicBezTo>
                  <a:close/>
                  <a:moveTo>
                    <a:pt x="158" y="76"/>
                  </a:moveTo>
                  <a:cubicBezTo>
                    <a:pt x="135" y="53"/>
                    <a:pt x="135" y="53"/>
                    <a:pt x="135" y="53"/>
                  </a:cubicBezTo>
                  <a:cubicBezTo>
                    <a:pt x="133" y="53"/>
                    <a:pt x="133" y="53"/>
                    <a:pt x="133" y="53"/>
                  </a:cubicBezTo>
                  <a:cubicBezTo>
                    <a:pt x="125" y="53"/>
                    <a:pt x="120" y="51"/>
                    <a:pt x="116" y="47"/>
                  </a:cubicBezTo>
                  <a:cubicBezTo>
                    <a:pt x="110" y="40"/>
                    <a:pt x="112" y="30"/>
                    <a:pt x="112" y="29"/>
                  </a:cubicBezTo>
                  <a:cubicBezTo>
                    <a:pt x="113" y="25"/>
                    <a:pt x="113" y="25"/>
                    <a:pt x="113" y="25"/>
                  </a:cubicBezTo>
                  <a:cubicBezTo>
                    <a:pt x="97" y="25"/>
                    <a:pt x="97" y="25"/>
                    <a:pt x="97" y="25"/>
                  </a:cubicBezTo>
                  <a:cubicBezTo>
                    <a:pt x="88" y="33"/>
                    <a:pt x="88" y="33"/>
                    <a:pt x="88" y="33"/>
                  </a:cubicBezTo>
                  <a:cubicBezTo>
                    <a:pt x="87" y="35"/>
                    <a:pt x="84" y="35"/>
                    <a:pt x="83" y="33"/>
                  </a:cubicBezTo>
                  <a:cubicBezTo>
                    <a:pt x="82" y="32"/>
                    <a:pt x="81" y="31"/>
                    <a:pt x="81" y="30"/>
                  </a:cubicBezTo>
                  <a:cubicBezTo>
                    <a:pt x="81" y="29"/>
                    <a:pt x="82" y="28"/>
                    <a:pt x="83" y="27"/>
                  </a:cubicBezTo>
                  <a:cubicBezTo>
                    <a:pt x="95" y="15"/>
                    <a:pt x="95" y="15"/>
                    <a:pt x="95" y="15"/>
                  </a:cubicBezTo>
                  <a:cubicBezTo>
                    <a:pt x="100" y="10"/>
                    <a:pt x="110" y="15"/>
                    <a:pt x="110" y="15"/>
                  </a:cubicBezTo>
                  <a:cubicBezTo>
                    <a:pt x="141" y="31"/>
                    <a:pt x="141" y="31"/>
                    <a:pt x="141" y="31"/>
                  </a:cubicBezTo>
                  <a:cubicBezTo>
                    <a:pt x="171" y="19"/>
                    <a:pt x="171" y="19"/>
                    <a:pt x="171" y="19"/>
                  </a:cubicBezTo>
                  <a:cubicBezTo>
                    <a:pt x="188" y="61"/>
                    <a:pt x="188" y="61"/>
                    <a:pt x="188" y="61"/>
                  </a:cubicBezTo>
                  <a:lnTo>
                    <a:pt x="158" y="76"/>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nvGrpSpPr>
          <p:cNvPr id="4" name="Group 3"/>
          <p:cNvGrpSpPr/>
          <p:nvPr/>
        </p:nvGrpSpPr>
        <p:grpSpPr>
          <a:xfrm>
            <a:off x="7883768" y="2371330"/>
            <a:ext cx="2182814" cy="2369574"/>
            <a:chOff x="10052406" y="2135948"/>
            <a:chExt cx="2182814" cy="2369574"/>
          </a:xfrm>
        </p:grpSpPr>
        <p:sp>
          <p:nvSpPr>
            <p:cNvPr id="20" name="Oval 19"/>
            <p:cNvSpPr/>
            <p:nvPr/>
          </p:nvSpPr>
          <p:spPr bwMode="auto">
            <a:xfrm>
              <a:off x="10411473" y="2135948"/>
              <a:ext cx="1464681" cy="1464681"/>
            </a:xfrm>
            <a:prstGeom prst="ellipse">
              <a:avLst/>
            </a:prstGeom>
            <a:solidFill>
              <a:srgbClr val="00336A"/>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8" name="Rectangle 27"/>
            <p:cNvSpPr/>
            <p:nvPr/>
          </p:nvSpPr>
          <p:spPr bwMode="auto">
            <a:xfrm>
              <a:off x="10052406"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a:t>
              </a:r>
              <a:r>
                <a:rPr lang="en-US" sz="2000" dirty="0">
                  <a:gradFill>
                    <a:gsLst>
                      <a:gs pos="0">
                        <a:srgbClr val="FFFFFF"/>
                      </a:gs>
                      <a:gs pos="100000">
                        <a:srgbClr val="FFFFFF"/>
                      </a:gs>
                    </a:gsLst>
                    <a:lin ang="5400000" scaled="0"/>
                  </a:gradFill>
                  <a:latin typeface="Segoe UI"/>
                  <a:ea typeface="Segoe UI" pitchFamily="34" charset="0"/>
                  <a:cs typeface="Segoe UI" pitchFamily="34" charset="0"/>
                </a:rPr>
                <a:t>yb</a:t>
              </a: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rid</a:t>
              </a:r>
            </a:p>
          </p:txBody>
        </p:sp>
        <p:grpSp>
          <p:nvGrpSpPr>
            <p:cNvPr id="43" name="Group 42"/>
            <p:cNvGrpSpPr/>
            <p:nvPr/>
          </p:nvGrpSpPr>
          <p:grpSpPr>
            <a:xfrm>
              <a:off x="10834251" y="2480145"/>
              <a:ext cx="619125" cy="776287"/>
              <a:chOff x="13906501" y="3886200"/>
              <a:chExt cx="619125" cy="776287"/>
            </a:xfrm>
          </p:grpSpPr>
          <p:sp>
            <p:nvSpPr>
              <p:cNvPr id="33" name="Freeform 17"/>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5" name="Freeform 18"/>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6" name="Line 19"/>
              <p:cNvSpPr>
                <a:spLocks noChangeShapeType="1"/>
              </p:cNvSpPr>
              <p:nvPr/>
            </p:nvSpPr>
            <p:spPr bwMode="auto">
              <a:xfrm>
                <a:off x="14216063" y="4221163"/>
                <a:ext cx="0" cy="0"/>
              </a:xfrm>
              <a:prstGeom prst="line">
                <a:avLst/>
              </a:prstGeom>
              <a:noFill/>
              <a:ln w="476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7" name="Freeform 20"/>
              <p:cNvSpPr>
                <a:spLocks/>
              </p:cNvSpPr>
              <p:nvPr/>
            </p:nvSpPr>
            <p:spPr bwMode="auto">
              <a:xfrm>
                <a:off x="14177963" y="3886200"/>
                <a:ext cx="76200" cy="16033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9" name="Line 21"/>
              <p:cNvSpPr>
                <a:spLocks noChangeShapeType="1"/>
              </p:cNvSpPr>
              <p:nvPr/>
            </p:nvSpPr>
            <p:spPr bwMode="auto">
              <a:xfrm>
                <a:off x="14216063" y="3967163"/>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0" name="Freeform 22"/>
              <p:cNvSpPr>
                <a:spLocks/>
              </p:cNvSpPr>
              <p:nvPr/>
            </p:nvSpPr>
            <p:spPr bwMode="auto">
              <a:xfrm>
                <a:off x="14177963" y="4502150"/>
                <a:ext cx="76200" cy="16033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1" name="Line 23"/>
              <p:cNvSpPr>
                <a:spLocks noChangeShapeType="1"/>
              </p:cNvSpPr>
              <p:nvPr/>
            </p:nvSpPr>
            <p:spPr bwMode="auto">
              <a:xfrm flipH="1">
                <a:off x="14177963" y="4581525"/>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sp>
        <p:nvSpPr>
          <p:cNvPr id="30" name="Rectangle 29"/>
          <p:cNvSpPr/>
          <p:nvPr/>
        </p:nvSpPr>
        <p:spPr>
          <a:xfrm>
            <a:off x="603542" y="2615529"/>
            <a:ext cx="10585978" cy="1495794"/>
          </a:xfrm>
          <a:prstGeom prst="rect">
            <a:avLst/>
          </a:prstGeom>
        </p:spPr>
        <p:txBody>
          <a:bodyPr wrap="square" anchor="t">
            <a:spAutoFit/>
          </a:bodyPr>
          <a:lstStyle/>
          <a:p>
            <a:pPr marL="0" marR="0" lvl="0" indent="0" algn="l" defTabSz="932472" rtl="0" eaLnBrk="1" fontAlgn="base" latinLnBrk="0" hangingPunct="1">
              <a:lnSpc>
                <a:spcPct val="95000"/>
              </a:lnSpc>
              <a:spcBef>
                <a:spcPct val="0"/>
              </a:spcBef>
              <a:spcAft>
                <a:spcPts val="1200"/>
              </a:spcAft>
              <a:buClrTx/>
              <a:buSzTx/>
              <a:buFontTx/>
              <a:buNone/>
              <a:tabLst/>
              <a:defRPr/>
            </a:pP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Infrastructure for the</a:t>
            </a:r>
            <a:b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b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Intelligent Cloud</a:t>
            </a:r>
          </a:p>
        </p:txBody>
      </p:sp>
    </p:spTree>
    <p:extLst>
      <p:ext uri="{BB962C8B-B14F-4D97-AF65-F5344CB8AC3E}">
        <p14:creationId xmlns:p14="http://schemas.microsoft.com/office/powerpoint/2010/main" val="244274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35" presetClass="path" presetSubtype="0" decel="100000" fill="hold" grpId="1" nodeType="withEffect">
                                  <p:stCondLst>
                                    <p:cond delay="0"/>
                                  </p:stCondLst>
                                  <p:childTnLst>
                                    <p:animMotion origin="layout" path="M 2.29768E-8 -4.06718E-6 L -0.05285 -4.06718E-6 " pathEditMode="relative" rAng="0" ptsTypes="AA">
                                      <p:cBhvr>
                                        <p:cTn id="9" dur="750" spd="-100000" fill="hold"/>
                                        <p:tgtEl>
                                          <p:spTgt spid="30"/>
                                        </p:tgtEl>
                                        <p:attrNameLst>
                                          <p:attrName>ppt_x</p:attrName>
                                          <p:attrName>ppt_y</p:attrName>
                                        </p:attrNameLst>
                                      </p:cBhvr>
                                      <p:rCtr x="-2642" y="0"/>
                                    </p:animMotion>
                                  </p:childTnLst>
                                </p:cTn>
                              </p:par>
                              <p:par>
                                <p:cTn id="10" presetID="10" presetClass="entr" presetSubtype="0" fill="hold"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nodeType="withEffect">
                                  <p:stCondLst>
                                    <p:cond delay="200"/>
                                  </p:stCondLst>
                                  <p:childTnLst>
                                    <p:animMotion origin="layout" path="M -1.54966E-6 -1.18021E-7 L -1.54966E-6 0.09124 " pathEditMode="relative" rAng="0" ptsTypes="AA">
                                      <p:cBhvr>
                                        <p:cTn id="14" dur="750" spd="-100000" fill="hold"/>
                                        <p:tgtEl>
                                          <p:spTgt spid="2"/>
                                        </p:tgtEl>
                                        <p:attrNameLst>
                                          <p:attrName>ppt_x</p:attrName>
                                          <p:attrName>ppt_y</p:attrName>
                                        </p:attrNameLst>
                                      </p:cBhvr>
                                      <p:rCtr x="0" y="4562"/>
                                    </p:animMotion>
                                  </p:childTnLst>
                                </p:cTn>
                              </p:par>
                              <p:par>
                                <p:cTn id="15" presetID="10"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path" presetSubtype="0" decel="100000" fill="hold" nodeType="withEffect">
                                  <p:stCondLst>
                                    <p:cond delay="200"/>
                                  </p:stCondLst>
                                  <p:childTnLst>
                                    <p:animMotion origin="layout" path="M -1.54966E-6 -1.18021E-7 L -1.54966E-6 0.09124 " pathEditMode="relative" rAng="0" ptsTypes="AA">
                                      <p:cBhvr>
                                        <p:cTn id="19" dur="750" spd="-100000" fill="hold"/>
                                        <p:tgtEl>
                                          <p:spTgt spid="4"/>
                                        </p:tgtEl>
                                        <p:attrNameLst>
                                          <p:attrName>ppt_x</p:attrName>
                                          <p:attrName>ppt_y</p:attrName>
                                        </p:attrNameLst>
                                      </p:cBhvr>
                                      <p:rCtr x="0" y="4562"/>
                                    </p:animMotion>
                                  </p:childTnLst>
                                </p:cTn>
                              </p:par>
                              <p:par>
                                <p:cTn id="20" presetID="10" presetClass="entr" presetSubtype="0" fill="hold" nodeType="withEffect">
                                  <p:stCondLst>
                                    <p:cond delay="4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42" presetClass="path" presetSubtype="0" decel="100000" fill="hold" nodeType="withEffect">
                                  <p:stCondLst>
                                    <p:cond delay="400"/>
                                  </p:stCondLst>
                                  <p:childTnLst>
                                    <p:animMotion origin="layout" path="M -1.54966E-6 -1.18021E-7 L -1.54966E-6 0.09124 " pathEditMode="relative" rAng="0" ptsTypes="AA">
                                      <p:cBhvr>
                                        <p:cTn id="24" dur="750" spd="-100000" fill="hold"/>
                                        <p:tgtEl>
                                          <p:spTgt spid="5"/>
                                        </p:tgtEl>
                                        <p:attrNameLst>
                                          <p:attrName>ppt_x</p:attrName>
                                          <p:attrName>ppt_y</p:attrName>
                                        </p:attrNameLst>
                                      </p:cBhvr>
                                      <p:rCtr x="0" y="45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457580" y="4901059"/>
            <a:ext cx="2219153" cy="1613716"/>
            <a:chOff x="457580" y="4901059"/>
            <a:chExt cx="2219153" cy="1613716"/>
          </a:xfrm>
        </p:grpSpPr>
        <p:grpSp>
          <p:nvGrpSpPr>
            <p:cNvPr id="468" name="Group 467"/>
            <p:cNvGrpSpPr/>
            <p:nvPr/>
          </p:nvGrpSpPr>
          <p:grpSpPr>
            <a:xfrm>
              <a:off x="457580" y="4901059"/>
              <a:ext cx="2219153" cy="1613716"/>
              <a:chOff x="661504" y="-474054"/>
              <a:chExt cx="2735061" cy="2136377"/>
            </a:xfrm>
            <a:solidFill>
              <a:schemeClr val="bg2">
                <a:alpha val="60000"/>
              </a:schemeClr>
            </a:solidFill>
          </p:grpSpPr>
          <p:sp>
            <p:nvSpPr>
              <p:cNvPr id="466" name="Flowchart: Stored Data 465"/>
              <p:cNvSpPr/>
              <p:nvPr/>
            </p:nvSpPr>
            <p:spPr bwMode="auto">
              <a:xfrm rot="16200000">
                <a:off x="1148505" y="-583839"/>
                <a:ext cx="1759162" cy="2733161"/>
              </a:xfrm>
              <a:prstGeom prst="flowChartOnlineStorag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7" name="Oval 466"/>
              <p:cNvSpPr/>
              <p:nvPr/>
            </p:nvSpPr>
            <p:spPr bwMode="auto">
              <a:xfrm>
                <a:off x="661504" y="-474054"/>
                <a:ext cx="2735061" cy="616598"/>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465" name="Group 464"/>
            <p:cNvGrpSpPr/>
            <p:nvPr/>
          </p:nvGrpSpPr>
          <p:grpSpPr>
            <a:xfrm>
              <a:off x="1194359" y="4963076"/>
              <a:ext cx="591775" cy="805580"/>
              <a:chOff x="3598863" y="-100013"/>
              <a:chExt cx="5241925" cy="7135814"/>
            </a:xfrm>
          </p:grpSpPr>
          <p:grpSp>
            <p:nvGrpSpPr>
              <p:cNvPr id="463" name="Group 462"/>
              <p:cNvGrpSpPr/>
              <p:nvPr/>
            </p:nvGrpSpPr>
            <p:grpSpPr>
              <a:xfrm>
                <a:off x="3598863" y="4624388"/>
                <a:ext cx="5241925" cy="1708150"/>
                <a:chOff x="3598863" y="4624388"/>
                <a:chExt cx="5241925" cy="1708150"/>
              </a:xfrm>
            </p:grpSpPr>
            <p:sp>
              <p:nvSpPr>
                <p:cNvPr id="20" name="Freeform 9"/>
                <p:cNvSpPr>
                  <a:spLocks noEditPoints="1"/>
                </p:cNvSpPr>
                <p:nvPr/>
              </p:nvSpPr>
              <p:spPr bwMode="auto">
                <a:xfrm>
                  <a:off x="3598863" y="4910138"/>
                  <a:ext cx="830263" cy="1422400"/>
                </a:xfrm>
                <a:custGeom>
                  <a:avLst/>
                  <a:gdLst>
                    <a:gd name="T0" fmla="*/ 66 w 221"/>
                    <a:gd name="T1" fmla="*/ 267 h 379"/>
                    <a:gd name="T2" fmla="*/ 66 w 221"/>
                    <a:gd name="T3" fmla="*/ 369 h 379"/>
                    <a:gd name="T4" fmla="*/ 0 w 221"/>
                    <a:gd name="T5" fmla="*/ 379 h 379"/>
                    <a:gd name="T6" fmla="*/ 0 w 221"/>
                    <a:gd name="T7" fmla="*/ 9 h 379"/>
                    <a:gd name="T8" fmla="*/ 57 w 221"/>
                    <a:gd name="T9" fmla="*/ 20 h 379"/>
                    <a:gd name="T10" fmla="*/ 139 w 221"/>
                    <a:gd name="T11" fmla="*/ 3 h 379"/>
                    <a:gd name="T12" fmla="*/ 216 w 221"/>
                    <a:gd name="T13" fmla="*/ 66 h 379"/>
                    <a:gd name="T14" fmla="*/ 216 w 221"/>
                    <a:gd name="T15" fmla="*/ 205 h 379"/>
                    <a:gd name="T16" fmla="*/ 142 w 221"/>
                    <a:gd name="T17" fmla="*/ 270 h 379"/>
                    <a:gd name="T18" fmla="*/ 66 w 221"/>
                    <a:gd name="T19" fmla="*/ 267 h 379"/>
                    <a:gd name="T20" fmla="*/ 66 w 221"/>
                    <a:gd name="T21" fmla="*/ 142 h 379"/>
                    <a:gd name="T22" fmla="*/ 66 w 221"/>
                    <a:gd name="T23" fmla="*/ 160 h 379"/>
                    <a:gd name="T24" fmla="*/ 123 w 221"/>
                    <a:gd name="T25" fmla="*/ 214 h 379"/>
                    <a:gd name="T26" fmla="*/ 152 w 221"/>
                    <a:gd name="T27" fmla="*/ 186 h 379"/>
                    <a:gd name="T28" fmla="*/ 152 w 221"/>
                    <a:gd name="T29" fmla="*/ 85 h 379"/>
                    <a:gd name="T30" fmla="*/ 137 w 221"/>
                    <a:gd name="T31" fmla="*/ 62 h 379"/>
                    <a:gd name="T32" fmla="*/ 77 w 221"/>
                    <a:gd name="T33" fmla="*/ 72 h 379"/>
                    <a:gd name="T34" fmla="*/ 66 w 221"/>
                    <a:gd name="T35" fmla="*/ 104 h 379"/>
                    <a:gd name="T36" fmla="*/ 66 w 221"/>
                    <a:gd name="T37" fmla="*/ 14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 h="379">
                      <a:moveTo>
                        <a:pt x="66" y="267"/>
                      </a:moveTo>
                      <a:cubicBezTo>
                        <a:pt x="66" y="301"/>
                        <a:pt x="66" y="335"/>
                        <a:pt x="66" y="369"/>
                      </a:cubicBezTo>
                      <a:cubicBezTo>
                        <a:pt x="44" y="373"/>
                        <a:pt x="23" y="376"/>
                        <a:pt x="0" y="379"/>
                      </a:cubicBezTo>
                      <a:cubicBezTo>
                        <a:pt x="0" y="254"/>
                        <a:pt x="0" y="132"/>
                        <a:pt x="0" y="9"/>
                      </a:cubicBezTo>
                      <a:cubicBezTo>
                        <a:pt x="37" y="1"/>
                        <a:pt x="50" y="4"/>
                        <a:pt x="57" y="20"/>
                      </a:cubicBezTo>
                      <a:cubicBezTo>
                        <a:pt x="85" y="14"/>
                        <a:pt x="112" y="4"/>
                        <a:pt x="139" y="3"/>
                      </a:cubicBezTo>
                      <a:cubicBezTo>
                        <a:pt x="184" y="0"/>
                        <a:pt x="212" y="22"/>
                        <a:pt x="216" y="66"/>
                      </a:cubicBezTo>
                      <a:cubicBezTo>
                        <a:pt x="221" y="112"/>
                        <a:pt x="221" y="159"/>
                        <a:pt x="216" y="205"/>
                      </a:cubicBezTo>
                      <a:cubicBezTo>
                        <a:pt x="212" y="248"/>
                        <a:pt x="185" y="269"/>
                        <a:pt x="142" y="270"/>
                      </a:cubicBezTo>
                      <a:cubicBezTo>
                        <a:pt x="117" y="271"/>
                        <a:pt x="93" y="268"/>
                        <a:pt x="66" y="267"/>
                      </a:cubicBezTo>
                      <a:close/>
                      <a:moveTo>
                        <a:pt x="66" y="142"/>
                      </a:moveTo>
                      <a:cubicBezTo>
                        <a:pt x="66" y="148"/>
                        <a:pt x="66" y="154"/>
                        <a:pt x="66" y="160"/>
                      </a:cubicBezTo>
                      <a:cubicBezTo>
                        <a:pt x="66" y="214"/>
                        <a:pt x="68" y="216"/>
                        <a:pt x="123" y="214"/>
                      </a:cubicBezTo>
                      <a:cubicBezTo>
                        <a:pt x="142" y="214"/>
                        <a:pt x="152" y="205"/>
                        <a:pt x="152" y="186"/>
                      </a:cubicBezTo>
                      <a:cubicBezTo>
                        <a:pt x="152" y="153"/>
                        <a:pt x="153" y="119"/>
                        <a:pt x="152" y="85"/>
                      </a:cubicBezTo>
                      <a:cubicBezTo>
                        <a:pt x="151" y="77"/>
                        <a:pt x="144" y="65"/>
                        <a:pt x="137" y="62"/>
                      </a:cubicBezTo>
                      <a:cubicBezTo>
                        <a:pt x="116" y="51"/>
                        <a:pt x="97" y="62"/>
                        <a:pt x="77" y="72"/>
                      </a:cubicBezTo>
                      <a:cubicBezTo>
                        <a:pt x="62" y="79"/>
                        <a:pt x="66" y="92"/>
                        <a:pt x="66" y="104"/>
                      </a:cubicBezTo>
                      <a:cubicBezTo>
                        <a:pt x="65" y="117"/>
                        <a:pt x="66" y="130"/>
                        <a:pt x="66" y="142"/>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p:nvSpPr>
              <p:spPr bwMode="auto">
                <a:xfrm>
                  <a:off x="5481638" y="4856163"/>
                  <a:ext cx="822325" cy="1439863"/>
                </a:xfrm>
                <a:custGeom>
                  <a:avLst/>
                  <a:gdLst>
                    <a:gd name="T0" fmla="*/ 65 w 219"/>
                    <a:gd name="T1" fmla="*/ 271 h 383"/>
                    <a:gd name="T2" fmla="*/ 65 w 219"/>
                    <a:gd name="T3" fmla="*/ 374 h 383"/>
                    <a:gd name="T4" fmla="*/ 0 w 219"/>
                    <a:gd name="T5" fmla="*/ 383 h 383"/>
                    <a:gd name="T6" fmla="*/ 0 w 219"/>
                    <a:gd name="T7" fmla="*/ 13 h 383"/>
                    <a:gd name="T8" fmla="*/ 51 w 219"/>
                    <a:gd name="T9" fmla="*/ 13 h 383"/>
                    <a:gd name="T10" fmla="*/ 56 w 219"/>
                    <a:gd name="T11" fmla="*/ 26 h 383"/>
                    <a:gd name="T12" fmla="*/ 129 w 219"/>
                    <a:gd name="T13" fmla="*/ 8 h 383"/>
                    <a:gd name="T14" fmla="*/ 218 w 219"/>
                    <a:gd name="T15" fmla="*/ 84 h 383"/>
                    <a:gd name="T16" fmla="*/ 218 w 219"/>
                    <a:gd name="T17" fmla="*/ 200 h 383"/>
                    <a:gd name="T18" fmla="*/ 140 w 219"/>
                    <a:gd name="T19" fmla="*/ 275 h 383"/>
                    <a:gd name="T20" fmla="*/ 65 w 219"/>
                    <a:gd name="T21" fmla="*/ 271 h 383"/>
                    <a:gd name="T22" fmla="*/ 66 w 219"/>
                    <a:gd name="T23" fmla="*/ 147 h 383"/>
                    <a:gd name="T24" fmla="*/ 66 w 219"/>
                    <a:gd name="T25" fmla="*/ 167 h 383"/>
                    <a:gd name="T26" fmla="*/ 118 w 219"/>
                    <a:gd name="T27" fmla="*/ 219 h 383"/>
                    <a:gd name="T28" fmla="*/ 153 w 219"/>
                    <a:gd name="T29" fmla="*/ 185 h 383"/>
                    <a:gd name="T30" fmla="*/ 153 w 219"/>
                    <a:gd name="T31" fmla="*/ 96 h 383"/>
                    <a:gd name="T32" fmla="*/ 141 w 219"/>
                    <a:gd name="T33" fmla="*/ 68 h 383"/>
                    <a:gd name="T34" fmla="*/ 82 w 219"/>
                    <a:gd name="T35" fmla="*/ 73 h 383"/>
                    <a:gd name="T36" fmla="*/ 65 w 219"/>
                    <a:gd name="T37" fmla="*/ 107 h 383"/>
                    <a:gd name="T38" fmla="*/ 66 w 219"/>
                    <a:gd name="T39" fmla="*/ 14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383">
                      <a:moveTo>
                        <a:pt x="65" y="271"/>
                      </a:moveTo>
                      <a:cubicBezTo>
                        <a:pt x="65" y="305"/>
                        <a:pt x="65" y="339"/>
                        <a:pt x="65" y="374"/>
                      </a:cubicBezTo>
                      <a:cubicBezTo>
                        <a:pt x="43" y="377"/>
                        <a:pt x="23" y="380"/>
                        <a:pt x="0" y="383"/>
                      </a:cubicBezTo>
                      <a:cubicBezTo>
                        <a:pt x="0" y="260"/>
                        <a:pt x="0" y="137"/>
                        <a:pt x="0" y="13"/>
                      </a:cubicBezTo>
                      <a:cubicBezTo>
                        <a:pt x="17" y="13"/>
                        <a:pt x="34" y="13"/>
                        <a:pt x="51" y="13"/>
                      </a:cubicBezTo>
                      <a:cubicBezTo>
                        <a:pt x="53" y="18"/>
                        <a:pt x="55" y="23"/>
                        <a:pt x="56" y="26"/>
                      </a:cubicBezTo>
                      <a:cubicBezTo>
                        <a:pt x="81" y="20"/>
                        <a:pt x="105" y="11"/>
                        <a:pt x="129" y="8"/>
                      </a:cubicBezTo>
                      <a:cubicBezTo>
                        <a:pt x="182" y="0"/>
                        <a:pt x="216" y="30"/>
                        <a:pt x="218" y="84"/>
                      </a:cubicBezTo>
                      <a:cubicBezTo>
                        <a:pt x="219" y="122"/>
                        <a:pt x="219" y="161"/>
                        <a:pt x="218" y="200"/>
                      </a:cubicBezTo>
                      <a:cubicBezTo>
                        <a:pt x="216" y="246"/>
                        <a:pt x="186" y="275"/>
                        <a:pt x="140" y="275"/>
                      </a:cubicBezTo>
                      <a:cubicBezTo>
                        <a:pt x="116" y="275"/>
                        <a:pt x="92" y="272"/>
                        <a:pt x="65" y="271"/>
                      </a:cubicBezTo>
                      <a:close/>
                      <a:moveTo>
                        <a:pt x="66" y="147"/>
                      </a:moveTo>
                      <a:cubicBezTo>
                        <a:pt x="66" y="154"/>
                        <a:pt x="66" y="161"/>
                        <a:pt x="66" y="167"/>
                      </a:cubicBezTo>
                      <a:cubicBezTo>
                        <a:pt x="66" y="219"/>
                        <a:pt x="67" y="220"/>
                        <a:pt x="118" y="219"/>
                      </a:cubicBezTo>
                      <a:cubicBezTo>
                        <a:pt x="143" y="219"/>
                        <a:pt x="152" y="210"/>
                        <a:pt x="153" y="185"/>
                      </a:cubicBezTo>
                      <a:cubicBezTo>
                        <a:pt x="154" y="156"/>
                        <a:pt x="154" y="125"/>
                        <a:pt x="153" y="96"/>
                      </a:cubicBezTo>
                      <a:cubicBezTo>
                        <a:pt x="152" y="86"/>
                        <a:pt x="148" y="72"/>
                        <a:pt x="141" y="68"/>
                      </a:cubicBezTo>
                      <a:cubicBezTo>
                        <a:pt x="121" y="56"/>
                        <a:pt x="101" y="65"/>
                        <a:pt x="82" y="73"/>
                      </a:cubicBezTo>
                      <a:cubicBezTo>
                        <a:pt x="66" y="80"/>
                        <a:pt x="65" y="93"/>
                        <a:pt x="65" y="107"/>
                      </a:cubicBezTo>
                      <a:cubicBezTo>
                        <a:pt x="66" y="121"/>
                        <a:pt x="66" y="134"/>
                        <a:pt x="66" y="147"/>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nvSpPr>
              <p:spPr bwMode="auto">
                <a:xfrm>
                  <a:off x="6421438" y="4868863"/>
                  <a:ext cx="822325" cy="1427163"/>
                </a:xfrm>
                <a:custGeom>
                  <a:avLst/>
                  <a:gdLst>
                    <a:gd name="T0" fmla="*/ 65 w 219"/>
                    <a:gd name="T1" fmla="*/ 371 h 380"/>
                    <a:gd name="T2" fmla="*/ 0 w 219"/>
                    <a:gd name="T3" fmla="*/ 380 h 380"/>
                    <a:gd name="T4" fmla="*/ 0 w 219"/>
                    <a:gd name="T5" fmla="*/ 9 h 380"/>
                    <a:gd name="T6" fmla="*/ 51 w 219"/>
                    <a:gd name="T7" fmla="*/ 9 h 380"/>
                    <a:gd name="T8" fmla="*/ 58 w 219"/>
                    <a:gd name="T9" fmla="*/ 28 h 380"/>
                    <a:gd name="T10" fmla="*/ 153 w 219"/>
                    <a:gd name="T11" fmla="*/ 4 h 380"/>
                    <a:gd name="T12" fmla="*/ 215 w 219"/>
                    <a:gd name="T13" fmla="*/ 62 h 380"/>
                    <a:gd name="T14" fmla="*/ 216 w 219"/>
                    <a:gd name="T15" fmla="*/ 207 h 380"/>
                    <a:gd name="T16" fmla="*/ 141 w 219"/>
                    <a:gd name="T17" fmla="*/ 272 h 380"/>
                    <a:gd name="T18" fmla="*/ 65 w 219"/>
                    <a:gd name="T19" fmla="*/ 268 h 380"/>
                    <a:gd name="T20" fmla="*/ 65 w 219"/>
                    <a:gd name="T21" fmla="*/ 371 h 380"/>
                    <a:gd name="T22" fmla="*/ 65 w 219"/>
                    <a:gd name="T23" fmla="*/ 210 h 380"/>
                    <a:gd name="T24" fmla="*/ 118 w 219"/>
                    <a:gd name="T25" fmla="*/ 216 h 380"/>
                    <a:gd name="T26" fmla="*/ 152 w 219"/>
                    <a:gd name="T27" fmla="*/ 182 h 380"/>
                    <a:gd name="T28" fmla="*/ 152 w 219"/>
                    <a:gd name="T29" fmla="*/ 99 h 380"/>
                    <a:gd name="T30" fmla="*/ 107 w 219"/>
                    <a:gd name="T31" fmla="*/ 61 h 380"/>
                    <a:gd name="T32" fmla="*/ 74 w 219"/>
                    <a:gd name="T33" fmla="*/ 76 h 380"/>
                    <a:gd name="T34" fmla="*/ 65 w 219"/>
                    <a:gd name="T35" fmla="*/ 92 h 380"/>
                    <a:gd name="T36" fmla="*/ 65 w 219"/>
                    <a:gd name="T37" fmla="*/ 21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380">
                      <a:moveTo>
                        <a:pt x="65" y="371"/>
                      </a:moveTo>
                      <a:cubicBezTo>
                        <a:pt x="42" y="374"/>
                        <a:pt x="22" y="377"/>
                        <a:pt x="0" y="380"/>
                      </a:cubicBezTo>
                      <a:cubicBezTo>
                        <a:pt x="0" y="256"/>
                        <a:pt x="0" y="133"/>
                        <a:pt x="0" y="9"/>
                      </a:cubicBezTo>
                      <a:cubicBezTo>
                        <a:pt x="18" y="9"/>
                        <a:pt x="34" y="9"/>
                        <a:pt x="51" y="9"/>
                      </a:cubicBezTo>
                      <a:cubicBezTo>
                        <a:pt x="53" y="15"/>
                        <a:pt x="56" y="21"/>
                        <a:pt x="58" y="28"/>
                      </a:cubicBezTo>
                      <a:cubicBezTo>
                        <a:pt x="88" y="9"/>
                        <a:pt x="119" y="0"/>
                        <a:pt x="153" y="4"/>
                      </a:cubicBezTo>
                      <a:cubicBezTo>
                        <a:pt x="187" y="8"/>
                        <a:pt x="212" y="28"/>
                        <a:pt x="215" y="62"/>
                      </a:cubicBezTo>
                      <a:cubicBezTo>
                        <a:pt x="218" y="110"/>
                        <a:pt x="219" y="159"/>
                        <a:pt x="216" y="207"/>
                      </a:cubicBezTo>
                      <a:cubicBezTo>
                        <a:pt x="212" y="249"/>
                        <a:pt x="183" y="272"/>
                        <a:pt x="141" y="272"/>
                      </a:cubicBezTo>
                      <a:cubicBezTo>
                        <a:pt x="117" y="272"/>
                        <a:pt x="92" y="269"/>
                        <a:pt x="65" y="268"/>
                      </a:cubicBezTo>
                      <a:cubicBezTo>
                        <a:pt x="65" y="301"/>
                        <a:pt x="65" y="335"/>
                        <a:pt x="65" y="371"/>
                      </a:cubicBezTo>
                      <a:close/>
                      <a:moveTo>
                        <a:pt x="65" y="210"/>
                      </a:moveTo>
                      <a:cubicBezTo>
                        <a:pt x="83" y="212"/>
                        <a:pt x="101" y="215"/>
                        <a:pt x="118" y="216"/>
                      </a:cubicBezTo>
                      <a:cubicBezTo>
                        <a:pt x="143" y="217"/>
                        <a:pt x="152" y="207"/>
                        <a:pt x="152" y="182"/>
                      </a:cubicBezTo>
                      <a:cubicBezTo>
                        <a:pt x="152" y="155"/>
                        <a:pt x="152" y="127"/>
                        <a:pt x="152" y="99"/>
                      </a:cubicBezTo>
                      <a:cubicBezTo>
                        <a:pt x="152" y="65"/>
                        <a:pt x="140" y="54"/>
                        <a:pt x="107" y="61"/>
                      </a:cubicBezTo>
                      <a:cubicBezTo>
                        <a:pt x="95" y="64"/>
                        <a:pt x="84" y="70"/>
                        <a:pt x="74" y="76"/>
                      </a:cubicBezTo>
                      <a:cubicBezTo>
                        <a:pt x="70" y="79"/>
                        <a:pt x="65" y="86"/>
                        <a:pt x="65" y="92"/>
                      </a:cubicBezTo>
                      <a:cubicBezTo>
                        <a:pt x="64" y="130"/>
                        <a:pt x="65" y="168"/>
                        <a:pt x="65" y="210"/>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p:nvSpPr>
              <p:spPr bwMode="auto">
                <a:xfrm>
                  <a:off x="7348538" y="4879975"/>
                  <a:ext cx="790575" cy="1006475"/>
                </a:xfrm>
                <a:custGeom>
                  <a:avLst/>
                  <a:gdLst>
                    <a:gd name="T0" fmla="*/ 207 w 210"/>
                    <a:gd name="T1" fmla="*/ 161 h 268"/>
                    <a:gd name="T2" fmla="*/ 67 w 210"/>
                    <a:gd name="T3" fmla="*/ 161 h 268"/>
                    <a:gd name="T4" fmla="*/ 114 w 210"/>
                    <a:gd name="T5" fmla="*/ 214 h 268"/>
                    <a:gd name="T6" fmla="*/ 154 w 210"/>
                    <a:gd name="T7" fmla="*/ 212 h 268"/>
                    <a:gd name="T8" fmla="*/ 194 w 210"/>
                    <a:gd name="T9" fmla="*/ 204 h 268"/>
                    <a:gd name="T10" fmla="*/ 197 w 210"/>
                    <a:gd name="T11" fmla="*/ 213 h 268"/>
                    <a:gd name="T12" fmla="*/ 166 w 210"/>
                    <a:gd name="T13" fmla="*/ 264 h 268"/>
                    <a:gd name="T14" fmla="*/ 71 w 210"/>
                    <a:gd name="T15" fmla="*/ 265 h 268"/>
                    <a:gd name="T16" fmla="*/ 5 w 210"/>
                    <a:gd name="T17" fmla="*/ 201 h 268"/>
                    <a:gd name="T18" fmla="*/ 5 w 210"/>
                    <a:gd name="T19" fmla="*/ 70 h 268"/>
                    <a:gd name="T20" fmla="*/ 76 w 210"/>
                    <a:gd name="T21" fmla="*/ 3 h 268"/>
                    <a:gd name="T22" fmla="*/ 139 w 210"/>
                    <a:gd name="T23" fmla="*/ 3 h 268"/>
                    <a:gd name="T24" fmla="*/ 206 w 210"/>
                    <a:gd name="T25" fmla="*/ 71 h 268"/>
                    <a:gd name="T26" fmla="*/ 207 w 210"/>
                    <a:gd name="T27" fmla="*/ 161 h 268"/>
                    <a:gd name="T28" fmla="*/ 66 w 210"/>
                    <a:gd name="T29" fmla="*/ 105 h 268"/>
                    <a:gd name="T30" fmla="*/ 147 w 210"/>
                    <a:gd name="T31" fmla="*/ 105 h 268"/>
                    <a:gd name="T32" fmla="*/ 111 w 210"/>
                    <a:gd name="T33" fmla="*/ 54 h 268"/>
                    <a:gd name="T34" fmla="*/ 66 w 210"/>
                    <a:gd name="T35" fmla="*/ 10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68">
                      <a:moveTo>
                        <a:pt x="207" y="161"/>
                      </a:moveTo>
                      <a:cubicBezTo>
                        <a:pt x="161" y="161"/>
                        <a:pt x="114" y="161"/>
                        <a:pt x="67" y="161"/>
                      </a:cubicBezTo>
                      <a:cubicBezTo>
                        <a:pt x="66" y="203"/>
                        <a:pt x="76" y="214"/>
                        <a:pt x="114" y="214"/>
                      </a:cubicBezTo>
                      <a:cubicBezTo>
                        <a:pt x="128" y="214"/>
                        <a:pt x="141" y="214"/>
                        <a:pt x="154" y="212"/>
                      </a:cubicBezTo>
                      <a:cubicBezTo>
                        <a:pt x="167" y="210"/>
                        <a:pt x="180" y="207"/>
                        <a:pt x="194" y="204"/>
                      </a:cubicBezTo>
                      <a:cubicBezTo>
                        <a:pt x="195" y="207"/>
                        <a:pt x="196" y="210"/>
                        <a:pt x="197" y="213"/>
                      </a:cubicBezTo>
                      <a:cubicBezTo>
                        <a:pt x="208" y="255"/>
                        <a:pt x="208" y="258"/>
                        <a:pt x="166" y="264"/>
                      </a:cubicBezTo>
                      <a:cubicBezTo>
                        <a:pt x="135" y="268"/>
                        <a:pt x="102" y="268"/>
                        <a:pt x="71" y="265"/>
                      </a:cubicBezTo>
                      <a:cubicBezTo>
                        <a:pt x="35" y="261"/>
                        <a:pt x="8" y="239"/>
                        <a:pt x="5" y="201"/>
                      </a:cubicBezTo>
                      <a:cubicBezTo>
                        <a:pt x="1" y="158"/>
                        <a:pt x="0" y="114"/>
                        <a:pt x="5" y="70"/>
                      </a:cubicBezTo>
                      <a:cubicBezTo>
                        <a:pt x="9" y="31"/>
                        <a:pt x="37" y="8"/>
                        <a:pt x="76" y="3"/>
                      </a:cubicBezTo>
                      <a:cubicBezTo>
                        <a:pt x="96" y="0"/>
                        <a:pt x="118" y="0"/>
                        <a:pt x="139" y="3"/>
                      </a:cubicBezTo>
                      <a:cubicBezTo>
                        <a:pt x="176" y="7"/>
                        <a:pt x="201" y="31"/>
                        <a:pt x="206" y="71"/>
                      </a:cubicBezTo>
                      <a:cubicBezTo>
                        <a:pt x="210" y="100"/>
                        <a:pt x="207" y="129"/>
                        <a:pt x="207" y="161"/>
                      </a:cubicBezTo>
                      <a:close/>
                      <a:moveTo>
                        <a:pt x="66" y="105"/>
                      </a:moveTo>
                      <a:cubicBezTo>
                        <a:pt x="94" y="105"/>
                        <a:pt x="121" y="105"/>
                        <a:pt x="147" y="105"/>
                      </a:cubicBezTo>
                      <a:cubicBezTo>
                        <a:pt x="149" y="70"/>
                        <a:pt x="138" y="55"/>
                        <a:pt x="111" y="54"/>
                      </a:cubicBezTo>
                      <a:cubicBezTo>
                        <a:pt x="80" y="53"/>
                        <a:pt x="67" y="67"/>
                        <a:pt x="66" y="105"/>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4524376" y="4935538"/>
                  <a:ext cx="811213" cy="1028700"/>
                </a:xfrm>
                <a:custGeom>
                  <a:avLst/>
                  <a:gdLst>
                    <a:gd name="T0" fmla="*/ 216 w 216"/>
                    <a:gd name="T1" fmla="*/ 260 h 274"/>
                    <a:gd name="T2" fmla="*/ 161 w 216"/>
                    <a:gd name="T3" fmla="*/ 243 h 274"/>
                    <a:gd name="T4" fmla="*/ 62 w 216"/>
                    <a:gd name="T5" fmla="*/ 263 h 274"/>
                    <a:gd name="T6" fmla="*/ 2 w 216"/>
                    <a:gd name="T7" fmla="*/ 211 h 274"/>
                    <a:gd name="T8" fmla="*/ 1 w 216"/>
                    <a:gd name="T9" fmla="*/ 1 h 274"/>
                    <a:gd name="T10" fmla="*/ 65 w 216"/>
                    <a:gd name="T11" fmla="*/ 1 h 274"/>
                    <a:gd name="T12" fmla="*/ 66 w 216"/>
                    <a:gd name="T13" fmla="*/ 22 h 274"/>
                    <a:gd name="T14" fmla="*/ 66 w 216"/>
                    <a:gd name="T15" fmla="*/ 172 h 274"/>
                    <a:gd name="T16" fmla="*/ 97 w 216"/>
                    <a:gd name="T17" fmla="*/ 199 h 274"/>
                    <a:gd name="T18" fmla="*/ 103 w 216"/>
                    <a:gd name="T19" fmla="*/ 198 h 274"/>
                    <a:gd name="T20" fmla="*/ 152 w 216"/>
                    <a:gd name="T21" fmla="*/ 136 h 274"/>
                    <a:gd name="T22" fmla="*/ 152 w 216"/>
                    <a:gd name="T23" fmla="*/ 20 h 274"/>
                    <a:gd name="T24" fmla="*/ 153 w 216"/>
                    <a:gd name="T25" fmla="*/ 0 h 274"/>
                    <a:gd name="T26" fmla="*/ 216 w 216"/>
                    <a:gd name="T27" fmla="*/ 0 h 274"/>
                    <a:gd name="T28" fmla="*/ 216 w 216"/>
                    <a:gd name="T29" fmla="*/ 26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74">
                      <a:moveTo>
                        <a:pt x="216" y="260"/>
                      </a:moveTo>
                      <a:cubicBezTo>
                        <a:pt x="196" y="252"/>
                        <a:pt x="169" y="274"/>
                        <a:pt x="161" y="243"/>
                      </a:cubicBezTo>
                      <a:cubicBezTo>
                        <a:pt x="128" y="250"/>
                        <a:pt x="95" y="259"/>
                        <a:pt x="62" y="263"/>
                      </a:cubicBezTo>
                      <a:cubicBezTo>
                        <a:pt x="27" y="266"/>
                        <a:pt x="3" y="247"/>
                        <a:pt x="2" y="211"/>
                      </a:cubicBezTo>
                      <a:cubicBezTo>
                        <a:pt x="0" y="142"/>
                        <a:pt x="1" y="72"/>
                        <a:pt x="1" y="1"/>
                      </a:cubicBezTo>
                      <a:cubicBezTo>
                        <a:pt x="22" y="1"/>
                        <a:pt x="42" y="1"/>
                        <a:pt x="65" y="1"/>
                      </a:cubicBezTo>
                      <a:cubicBezTo>
                        <a:pt x="65" y="8"/>
                        <a:pt x="66" y="15"/>
                        <a:pt x="66" y="22"/>
                      </a:cubicBezTo>
                      <a:cubicBezTo>
                        <a:pt x="66" y="72"/>
                        <a:pt x="66" y="122"/>
                        <a:pt x="66" y="172"/>
                      </a:cubicBezTo>
                      <a:cubicBezTo>
                        <a:pt x="66" y="197"/>
                        <a:pt x="72" y="202"/>
                        <a:pt x="97" y="199"/>
                      </a:cubicBezTo>
                      <a:cubicBezTo>
                        <a:pt x="99" y="199"/>
                        <a:pt x="101" y="198"/>
                        <a:pt x="103" y="198"/>
                      </a:cubicBezTo>
                      <a:cubicBezTo>
                        <a:pt x="149" y="188"/>
                        <a:pt x="152" y="184"/>
                        <a:pt x="152" y="136"/>
                      </a:cubicBezTo>
                      <a:cubicBezTo>
                        <a:pt x="152" y="98"/>
                        <a:pt x="152" y="59"/>
                        <a:pt x="152" y="20"/>
                      </a:cubicBezTo>
                      <a:cubicBezTo>
                        <a:pt x="152" y="14"/>
                        <a:pt x="153" y="7"/>
                        <a:pt x="153" y="0"/>
                      </a:cubicBezTo>
                      <a:cubicBezTo>
                        <a:pt x="174" y="0"/>
                        <a:pt x="194" y="0"/>
                        <a:pt x="216" y="0"/>
                      </a:cubicBezTo>
                      <a:cubicBezTo>
                        <a:pt x="216" y="86"/>
                        <a:pt x="216" y="171"/>
                        <a:pt x="216" y="260"/>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8205788" y="4624388"/>
                  <a:ext cx="635000" cy="1268413"/>
                </a:xfrm>
                <a:custGeom>
                  <a:avLst/>
                  <a:gdLst>
                    <a:gd name="T0" fmla="*/ 37 w 169"/>
                    <a:gd name="T1" fmla="*/ 126 h 338"/>
                    <a:gd name="T2" fmla="*/ 0 w 169"/>
                    <a:gd name="T3" fmla="*/ 126 h 338"/>
                    <a:gd name="T4" fmla="*/ 0 w 169"/>
                    <a:gd name="T5" fmla="*/ 74 h 338"/>
                    <a:gd name="T6" fmla="*/ 36 w 169"/>
                    <a:gd name="T7" fmla="*/ 74 h 338"/>
                    <a:gd name="T8" fmla="*/ 36 w 169"/>
                    <a:gd name="T9" fmla="*/ 9 h 338"/>
                    <a:gd name="T10" fmla="*/ 103 w 169"/>
                    <a:gd name="T11" fmla="*/ 0 h 338"/>
                    <a:gd name="T12" fmla="*/ 103 w 169"/>
                    <a:gd name="T13" fmla="*/ 73 h 338"/>
                    <a:gd name="T14" fmla="*/ 169 w 169"/>
                    <a:gd name="T15" fmla="*/ 73 h 338"/>
                    <a:gd name="T16" fmla="*/ 165 w 169"/>
                    <a:gd name="T17" fmla="*/ 125 h 338"/>
                    <a:gd name="T18" fmla="*/ 104 w 169"/>
                    <a:gd name="T19" fmla="*/ 125 h 338"/>
                    <a:gd name="T20" fmla="*/ 104 w 169"/>
                    <a:gd name="T21" fmla="*/ 263 h 338"/>
                    <a:gd name="T22" fmla="*/ 125 w 169"/>
                    <a:gd name="T23" fmla="*/ 282 h 338"/>
                    <a:gd name="T24" fmla="*/ 159 w 169"/>
                    <a:gd name="T25" fmla="*/ 278 h 338"/>
                    <a:gd name="T26" fmla="*/ 166 w 169"/>
                    <a:gd name="T27" fmla="*/ 331 h 338"/>
                    <a:gd name="T28" fmla="*/ 94 w 169"/>
                    <a:gd name="T29" fmla="*/ 336 h 338"/>
                    <a:gd name="T30" fmla="*/ 37 w 169"/>
                    <a:gd name="T31" fmla="*/ 272 h 338"/>
                    <a:gd name="T32" fmla="*/ 37 w 169"/>
                    <a:gd name="T33" fmla="*/ 12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338">
                      <a:moveTo>
                        <a:pt x="37" y="126"/>
                      </a:moveTo>
                      <a:cubicBezTo>
                        <a:pt x="24" y="126"/>
                        <a:pt x="12" y="126"/>
                        <a:pt x="0" y="126"/>
                      </a:cubicBezTo>
                      <a:cubicBezTo>
                        <a:pt x="0" y="108"/>
                        <a:pt x="0" y="92"/>
                        <a:pt x="0" y="74"/>
                      </a:cubicBezTo>
                      <a:cubicBezTo>
                        <a:pt x="12" y="74"/>
                        <a:pt x="23" y="74"/>
                        <a:pt x="36" y="74"/>
                      </a:cubicBezTo>
                      <a:cubicBezTo>
                        <a:pt x="36" y="53"/>
                        <a:pt x="36" y="33"/>
                        <a:pt x="36" y="9"/>
                      </a:cubicBezTo>
                      <a:cubicBezTo>
                        <a:pt x="59" y="6"/>
                        <a:pt x="80" y="4"/>
                        <a:pt x="103" y="0"/>
                      </a:cubicBezTo>
                      <a:cubicBezTo>
                        <a:pt x="103" y="26"/>
                        <a:pt x="103" y="48"/>
                        <a:pt x="103" y="73"/>
                      </a:cubicBezTo>
                      <a:cubicBezTo>
                        <a:pt x="125" y="73"/>
                        <a:pt x="146" y="73"/>
                        <a:pt x="169" y="73"/>
                      </a:cubicBezTo>
                      <a:cubicBezTo>
                        <a:pt x="168" y="92"/>
                        <a:pt x="166" y="107"/>
                        <a:pt x="165" y="125"/>
                      </a:cubicBezTo>
                      <a:cubicBezTo>
                        <a:pt x="145" y="125"/>
                        <a:pt x="125" y="125"/>
                        <a:pt x="104" y="125"/>
                      </a:cubicBezTo>
                      <a:cubicBezTo>
                        <a:pt x="104" y="173"/>
                        <a:pt x="104" y="218"/>
                        <a:pt x="104" y="263"/>
                      </a:cubicBezTo>
                      <a:cubicBezTo>
                        <a:pt x="104" y="276"/>
                        <a:pt x="113" y="282"/>
                        <a:pt x="125" y="282"/>
                      </a:cubicBezTo>
                      <a:cubicBezTo>
                        <a:pt x="136" y="281"/>
                        <a:pt x="146" y="279"/>
                        <a:pt x="159" y="278"/>
                      </a:cubicBezTo>
                      <a:cubicBezTo>
                        <a:pt x="161" y="295"/>
                        <a:pt x="163" y="310"/>
                        <a:pt x="166" y="331"/>
                      </a:cubicBezTo>
                      <a:cubicBezTo>
                        <a:pt x="141" y="333"/>
                        <a:pt x="117" y="338"/>
                        <a:pt x="94" y="336"/>
                      </a:cubicBezTo>
                      <a:cubicBezTo>
                        <a:pt x="57" y="333"/>
                        <a:pt x="38" y="310"/>
                        <a:pt x="37" y="272"/>
                      </a:cubicBezTo>
                      <a:cubicBezTo>
                        <a:pt x="37" y="224"/>
                        <a:pt x="37" y="176"/>
                        <a:pt x="37" y="126"/>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4" name="Group 463"/>
              <p:cNvGrpSpPr/>
              <p:nvPr/>
            </p:nvGrpSpPr>
            <p:grpSpPr>
              <a:xfrm>
                <a:off x="6864351" y="6111875"/>
                <a:ext cx="1879600" cy="923926"/>
                <a:chOff x="6864351" y="6111875"/>
                <a:chExt cx="1879600" cy="923926"/>
              </a:xfrm>
            </p:grpSpPr>
            <p:sp>
              <p:nvSpPr>
                <p:cNvPr id="28" name="Freeform 16"/>
                <p:cNvSpPr>
                  <a:spLocks noEditPoints="1"/>
                </p:cNvSpPr>
                <p:nvPr/>
              </p:nvSpPr>
              <p:spPr bwMode="auto">
                <a:xfrm>
                  <a:off x="7675563" y="6111875"/>
                  <a:ext cx="533400" cy="915988"/>
                </a:xfrm>
                <a:custGeom>
                  <a:avLst/>
                  <a:gdLst>
                    <a:gd name="T0" fmla="*/ 41 w 142"/>
                    <a:gd name="T1" fmla="*/ 0 h 244"/>
                    <a:gd name="T2" fmla="*/ 41 w 142"/>
                    <a:gd name="T3" fmla="*/ 77 h 244"/>
                    <a:gd name="T4" fmla="*/ 87 w 142"/>
                    <a:gd name="T5" fmla="*/ 70 h 244"/>
                    <a:gd name="T6" fmla="*/ 141 w 142"/>
                    <a:gd name="T7" fmla="*/ 119 h 244"/>
                    <a:gd name="T8" fmla="*/ 141 w 142"/>
                    <a:gd name="T9" fmla="*/ 189 h 244"/>
                    <a:gd name="T10" fmla="*/ 92 w 142"/>
                    <a:gd name="T11" fmla="*/ 241 h 244"/>
                    <a:gd name="T12" fmla="*/ 14 w 142"/>
                    <a:gd name="T13" fmla="*/ 240 h 244"/>
                    <a:gd name="T14" fmla="*/ 1 w 142"/>
                    <a:gd name="T15" fmla="*/ 226 h 244"/>
                    <a:gd name="T16" fmla="*/ 1 w 142"/>
                    <a:gd name="T17" fmla="*/ 18 h 244"/>
                    <a:gd name="T18" fmla="*/ 15 w 142"/>
                    <a:gd name="T19" fmla="*/ 3 h 244"/>
                    <a:gd name="T20" fmla="*/ 41 w 142"/>
                    <a:gd name="T21" fmla="*/ 0 h 244"/>
                    <a:gd name="T22" fmla="*/ 42 w 142"/>
                    <a:gd name="T23" fmla="*/ 159 h 244"/>
                    <a:gd name="T24" fmla="*/ 42 w 142"/>
                    <a:gd name="T25" fmla="*/ 195 h 244"/>
                    <a:gd name="T26" fmla="*/ 45 w 142"/>
                    <a:gd name="T27" fmla="*/ 207 h 244"/>
                    <a:gd name="T28" fmla="*/ 99 w 142"/>
                    <a:gd name="T29" fmla="*/ 186 h 244"/>
                    <a:gd name="T30" fmla="*/ 99 w 142"/>
                    <a:gd name="T31" fmla="*/ 122 h 244"/>
                    <a:gd name="T32" fmla="*/ 91 w 142"/>
                    <a:gd name="T33" fmla="*/ 108 h 244"/>
                    <a:gd name="T34" fmla="*/ 42 w 142"/>
                    <a:gd name="T35" fmla="*/ 135 h 244"/>
                    <a:gd name="T36" fmla="*/ 42 w 142"/>
                    <a:gd name="T37" fmla="*/ 15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244">
                      <a:moveTo>
                        <a:pt x="41" y="0"/>
                      </a:moveTo>
                      <a:cubicBezTo>
                        <a:pt x="41" y="26"/>
                        <a:pt x="41" y="51"/>
                        <a:pt x="41" y="77"/>
                      </a:cubicBezTo>
                      <a:cubicBezTo>
                        <a:pt x="57" y="74"/>
                        <a:pt x="72" y="71"/>
                        <a:pt x="87" y="70"/>
                      </a:cubicBezTo>
                      <a:cubicBezTo>
                        <a:pt x="121" y="68"/>
                        <a:pt x="139" y="85"/>
                        <a:pt x="141" y="119"/>
                      </a:cubicBezTo>
                      <a:cubicBezTo>
                        <a:pt x="142" y="142"/>
                        <a:pt x="142" y="166"/>
                        <a:pt x="141" y="189"/>
                      </a:cubicBezTo>
                      <a:cubicBezTo>
                        <a:pt x="139" y="221"/>
                        <a:pt x="123" y="238"/>
                        <a:pt x="92" y="241"/>
                      </a:cubicBezTo>
                      <a:cubicBezTo>
                        <a:pt x="66" y="244"/>
                        <a:pt x="40" y="242"/>
                        <a:pt x="14" y="240"/>
                      </a:cubicBezTo>
                      <a:cubicBezTo>
                        <a:pt x="9" y="240"/>
                        <a:pt x="1" y="231"/>
                        <a:pt x="1" y="226"/>
                      </a:cubicBezTo>
                      <a:cubicBezTo>
                        <a:pt x="0" y="156"/>
                        <a:pt x="0" y="87"/>
                        <a:pt x="1" y="18"/>
                      </a:cubicBezTo>
                      <a:cubicBezTo>
                        <a:pt x="1" y="13"/>
                        <a:pt x="9" y="6"/>
                        <a:pt x="15" y="3"/>
                      </a:cubicBezTo>
                      <a:cubicBezTo>
                        <a:pt x="22" y="0"/>
                        <a:pt x="30" y="1"/>
                        <a:pt x="41" y="0"/>
                      </a:cubicBezTo>
                      <a:close/>
                      <a:moveTo>
                        <a:pt x="42" y="159"/>
                      </a:moveTo>
                      <a:cubicBezTo>
                        <a:pt x="42" y="171"/>
                        <a:pt x="41" y="183"/>
                        <a:pt x="42" y="195"/>
                      </a:cubicBezTo>
                      <a:cubicBezTo>
                        <a:pt x="42" y="199"/>
                        <a:pt x="43" y="205"/>
                        <a:pt x="45" y="207"/>
                      </a:cubicBezTo>
                      <a:cubicBezTo>
                        <a:pt x="61" y="220"/>
                        <a:pt x="98" y="205"/>
                        <a:pt x="99" y="186"/>
                      </a:cubicBezTo>
                      <a:cubicBezTo>
                        <a:pt x="101" y="165"/>
                        <a:pt x="100" y="143"/>
                        <a:pt x="99" y="122"/>
                      </a:cubicBezTo>
                      <a:cubicBezTo>
                        <a:pt x="99" y="117"/>
                        <a:pt x="95" y="110"/>
                        <a:pt x="91" y="108"/>
                      </a:cubicBezTo>
                      <a:cubicBezTo>
                        <a:pt x="71" y="95"/>
                        <a:pt x="42" y="112"/>
                        <a:pt x="42" y="135"/>
                      </a:cubicBezTo>
                      <a:cubicBezTo>
                        <a:pt x="42" y="143"/>
                        <a:pt x="42" y="151"/>
                        <a:pt x="42" y="159"/>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noEditPoints="1"/>
                </p:cNvSpPr>
                <p:nvPr/>
              </p:nvSpPr>
              <p:spPr bwMode="auto">
                <a:xfrm>
                  <a:off x="7081838" y="6354763"/>
                  <a:ext cx="496888" cy="681038"/>
                </a:xfrm>
                <a:custGeom>
                  <a:avLst/>
                  <a:gdLst>
                    <a:gd name="T0" fmla="*/ 91 w 132"/>
                    <a:gd name="T1" fmla="*/ 82 h 181"/>
                    <a:gd name="T2" fmla="*/ 52 w 132"/>
                    <a:gd name="T3" fmla="*/ 38 h 181"/>
                    <a:gd name="T4" fmla="*/ 14 w 132"/>
                    <a:gd name="T5" fmla="*/ 42 h 181"/>
                    <a:gd name="T6" fmla="*/ 9 w 132"/>
                    <a:gd name="T7" fmla="*/ 13 h 181"/>
                    <a:gd name="T8" fmla="*/ 107 w 132"/>
                    <a:gd name="T9" fmla="*/ 11 h 181"/>
                    <a:gd name="T10" fmla="*/ 131 w 132"/>
                    <a:gd name="T11" fmla="*/ 47 h 181"/>
                    <a:gd name="T12" fmla="*/ 132 w 132"/>
                    <a:gd name="T13" fmla="*/ 178 h 181"/>
                    <a:gd name="T14" fmla="*/ 98 w 132"/>
                    <a:gd name="T15" fmla="*/ 170 h 181"/>
                    <a:gd name="T16" fmla="*/ 85 w 132"/>
                    <a:gd name="T17" fmla="*/ 170 h 181"/>
                    <a:gd name="T18" fmla="*/ 64 w 132"/>
                    <a:gd name="T19" fmla="*/ 177 h 181"/>
                    <a:gd name="T20" fmla="*/ 15 w 132"/>
                    <a:gd name="T21" fmla="*/ 165 h 181"/>
                    <a:gd name="T22" fmla="*/ 8 w 132"/>
                    <a:gd name="T23" fmla="*/ 105 h 181"/>
                    <a:gd name="T24" fmla="*/ 48 w 132"/>
                    <a:gd name="T25" fmla="*/ 82 h 181"/>
                    <a:gd name="T26" fmla="*/ 91 w 132"/>
                    <a:gd name="T27" fmla="*/ 82 h 181"/>
                    <a:gd name="T28" fmla="*/ 91 w 132"/>
                    <a:gd name="T29" fmla="*/ 113 h 181"/>
                    <a:gd name="T30" fmla="*/ 43 w 132"/>
                    <a:gd name="T31" fmla="*/ 128 h 181"/>
                    <a:gd name="T32" fmla="*/ 63 w 132"/>
                    <a:gd name="T33" fmla="*/ 147 h 181"/>
                    <a:gd name="T34" fmla="*/ 91 w 132"/>
                    <a:gd name="T35" fmla="*/ 11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91" y="82"/>
                      </a:moveTo>
                      <a:cubicBezTo>
                        <a:pt x="94" y="43"/>
                        <a:pt x="88" y="36"/>
                        <a:pt x="52" y="38"/>
                      </a:cubicBezTo>
                      <a:cubicBezTo>
                        <a:pt x="40" y="39"/>
                        <a:pt x="28" y="41"/>
                        <a:pt x="14" y="42"/>
                      </a:cubicBezTo>
                      <a:cubicBezTo>
                        <a:pt x="13" y="32"/>
                        <a:pt x="11" y="24"/>
                        <a:pt x="9" y="13"/>
                      </a:cubicBezTo>
                      <a:cubicBezTo>
                        <a:pt x="42" y="4"/>
                        <a:pt x="75" y="0"/>
                        <a:pt x="107" y="11"/>
                      </a:cubicBezTo>
                      <a:cubicBezTo>
                        <a:pt x="123" y="17"/>
                        <a:pt x="131" y="31"/>
                        <a:pt x="131" y="47"/>
                      </a:cubicBezTo>
                      <a:cubicBezTo>
                        <a:pt x="132" y="89"/>
                        <a:pt x="132" y="131"/>
                        <a:pt x="132" y="178"/>
                      </a:cubicBezTo>
                      <a:cubicBezTo>
                        <a:pt x="120" y="175"/>
                        <a:pt x="109" y="172"/>
                        <a:pt x="98" y="170"/>
                      </a:cubicBezTo>
                      <a:cubicBezTo>
                        <a:pt x="94" y="169"/>
                        <a:pt x="89" y="169"/>
                        <a:pt x="85" y="170"/>
                      </a:cubicBezTo>
                      <a:cubicBezTo>
                        <a:pt x="78" y="172"/>
                        <a:pt x="71" y="175"/>
                        <a:pt x="64" y="177"/>
                      </a:cubicBezTo>
                      <a:cubicBezTo>
                        <a:pt x="46" y="181"/>
                        <a:pt x="28" y="181"/>
                        <a:pt x="15" y="165"/>
                      </a:cubicBezTo>
                      <a:cubicBezTo>
                        <a:pt x="0" y="147"/>
                        <a:pt x="1" y="126"/>
                        <a:pt x="8" y="105"/>
                      </a:cubicBezTo>
                      <a:cubicBezTo>
                        <a:pt x="14" y="86"/>
                        <a:pt x="32" y="84"/>
                        <a:pt x="48" y="82"/>
                      </a:cubicBezTo>
                      <a:cubicBezTo>
                        <a:pt x="62" y="81"/>
                        <a:pt x="76" y="82"/>
                        <a:pt x="91" y="82"/>
                      </a:cubicBezTo>
                      <a:close/>
                      <a:moveTo>
                        <a:pt x="91" y="113"/>
                      </a:moveTo>
                      <a:cubicBezTo>
                        <a:pt x="51" y="109"/>
                        <a:pt x="44" y="111"/>
                        <a:pt x="43" y="128"/>
                      </a:cubicBezTo>
                      <a:cubicBezTo>
                        <a:pt x="43" y="143"/>
                        <a:pt x="50" y="147"/>
                        <a:pt x="63" y="147"/>
                      </a:cubicBezTo>
                      <a:cubicBezTo>
                        <a:pt x="87" y="147"/>
                        <a:pt x="93" y="139"/>
                        <a:pt x="91" y="113"/>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20"/>
                <p:cNvSpPr>
                  <a:spLocks/>
                </p:cNvSpPr>
                <p:nvPr/>
              </p:nvSpPr>
              <p:spPr bwMode="auto">
                <a:xfrm>
                  <a:off x="8228013" y="6381750"/>
                  <a:ext cx="515938" cy="649288"/>
                </a:xfrm>
                <a:custGeom>
                  <a:avLst/>
                  <a:gdLst>
                    <a:gd name="T0" fmla="*/ 9 w 137"/>
                    <a:gd name="T1" fmla="*/ 163 h 173"/>
                    <a:gd name="T2" fmla="*/ 14 w 137"/>
                    <a:gd name="T3" fmla="*/ 135 h 173"/>
                    <a:gd name="T4" fmla="*/ 64 w 137"/>
                    <a:gd name="T5" fmla="*/ 138 h 173"/>
                    <a:gd name="T6" fmla="*/ 85 w 137"/>
                    <a:gd name="T7" fmla="*/ 126 h 173"/>
                    <a:gd name="T8" fmla="*/ 70 w 137"/>
                    <a:gd name="T9" fmla="*/ 103 h 173"/>
                    <a:gd name="T10" fmla="*/ 51 w 137"/>
                    <a:gd name="T11" fmla="*/ 97 h 173"/>
                    <a:gd name="T12" fmla="*/ 14 w 137"/>
                    <a:gd name="T13" fmla="*/ 27 h 173"/>
                    <a:gd name="T14" fmla="*/ 39 w 137"/>
                    <a:gd name="T15" fmla="*/ 3 h 173"/>
                    <a:gd name="T16" fmla="*/ 122 w 137"/>
                    <a:gd name="T17" fmla="*/ 2 h 173"/>
                    <a:gd name="T18" fmla="*/ 118 w 137"/>
                    <a:gd name="T19" fmla="*/ 34 h 173"/>
                    <a:gd name="T20" fmla="*/ 74 w 137"/>
                    <a:gd name="T21" fmla="*/ 30 h 173"/>
                    <a:gd name="T22" fmla="*/ 50 w 137"/>
                    <a:gd name="T23" fmla="*/ 45 h 173"/>
                    <a:gd name="T24" fmla="*/ 69 w 137"/>
                    <a:gd name="T25" fmla="*/ 66 h 173"/>
                    <a:gd name="T26" fmla="*/ 85 w 137"/>
                    <a:gd name="T27" fmla="*/ 70 h 173"/>
                    <a:gd name="T28" fmla="*/ 120 w 137"/>
                    <a:gd name="T29" fmla="*/ 148 h 173"/>
                    <a:gd name="T30" fmla="*/ 69 w 137"/>
                    <a:gd name="T31" fmla="*/ 172 h 173"/>
                    <a:gd name="T32" fmla="*/ 34 w 137"/>
                    <a:gd name="T33" fmla="*/ 169 h 173"/>
                    <a:gd name="T34" fmla="*/ 9 w 137"/>
                    <a:gd name="T35"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73">
                      <a:moveTo>
                        <a:pt x="9" y="163"/>
                      </a:moveTo>
                      <a:cubicBezTo>
                        <a:pt x="11" y="152"/>
                        <a:pt x="12" y="144"/>
                        <a:pt x="14" y="135"/>
                      </a:cubicBezTo>
                      <a:cubicBezTo>
                        <a:pt x="32" y="136"/>
                        <a:pt x="48" y="139"/>
                        <a:pt x="64" y="138"/>
                      </a:cubicBezTo>
                      <a:cubicBezTo>
                        <a:pt x="71" y="138"/>
                        <a:pt x="78" y="130"/>
                        <a:pt x="85" y="126"/>
                      </a:cubicBezTo>
                      <a:cubicBezTo>
                        <a:pt x="80" y="118"/>
                        <a:pt x="76" y="109"/>
                        <a:pt x="70" y="103"/>
                      </a:cubicBezTo>
                      <a:cubicBezTo>
                        <a:pt x="66" y="99"/>
                        <a:pt x="58" y="99"/>
                        <a:pt x="51" y="97"/>
                      </a:cubicBezTo>
                      <a:cubicBezTo>
                        <a:pt x="14" y="87"/>
                        <a:pt x="0" y="63"/>
                        <a:pt x="14" y="27"/>
                      </a:cubicBezTo>
                      <a:cubicBezTo>
                        <a:pt x="17" y="16"/>
                        <a:pt x="30" y="4"/>
                        <a:pt x="39" y="3"/>
                      </a:cubicBezTo>
                      <a:cubicBezTo>
                        <a:pt x="66" y="0"/>
                        <a:pt x="93" y="2"/>
                        <a:pt x="122" y="2"/>
                      </a:cubicBezTo>
                      <a:cubicBezTo>
                        <a:pt x="120" y="13"/>
                        <a:pt x="119" y="22"/>
                        <a:pt x="118" y="34"/>
                      </a:cubicBezTo>
                      <a:cubicBezTo>
                        <a:pt x="103" y="32"/>
                        <a:pt x="89" y="31"/>
                        <a:pt x="74" y="30"/>
                      </a:cubicBezTo>
                      <a:cubicBezTo>
                        <a:pt x="64" y="30"/>
                        <a:pt x="52" y="29"/>
                        <a:pt x="50" y="45"/>
                      </a:cubicBezTo>
                      <a:cubicBezTo>
                        <a:pt x="49" y="59"/>
                        <a:pt x="59" y="63"/>
                        <a:pt x="69" y="66"/>
                      </a:cubicBezTo>
                      <a:cubicBezTo>
                        <a:pt x="74" y="67"/>
                        <a:pt x="79" y="68"/>
                        <a:pt x="85" y="70"/>
                      </a:cubicBezTo>
                      <a:cubicBezTo>
                        <a:pt x="123" y="81"/>
                        <a:pt x="137" y="112"/>
                        <a:pt x="120" y="148"/>
                      </a:cubicBezTo>
                      <a:cubicBezTo>
                        <a:pt x="110" y="170"/>
                        <a:pt x="89" y="171"/>
                        <a:pt x="69" y="172"/>
                      </a:cubicBezTo>
                      <a:cubicBezTo>
                        <a:pt x="58" y="173"/>
                        <a:pt x="45" y="171"/>
                        <a:pt x="34" y="169"/>
                      </a:cubicBezTo>
                      <a:cubicBezTo>
                        <a:pt x="26" y="168"/>
                        <a:pt x="18" y="165"/>
                        <a:pt x="9" y="163"/>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21"/>
                <p:cNvSpPr>
                  <a:spLocks/>
                </p:cNvSpPr>
                <p:nvPr/>
              </p:nvSpPr>
              <p:spPr bwMode="auto">
                <a:xfrm>
                  <a:off x="6864351" y="6115050"/>
                  <a:ext cx="142875" cy="893763"/>
                </a:xfrm>
                <a:custGeom>
                  <a:avLst/>
                  <a:gdLst>
                    <a:gd name="T0" fmla="*/ 0 w 38"/>
                    <a:gd name="T1" fmla="*/ 5 h 238"/>
                    <a:gd name="T2" fmla="*/ 13 w 38"/>
                    <a:gd name="T3" fmla="*/ 2 h 238"/>
                    <a:gd name="T4" fmla="*/ 38 w 38"/>
                    <a:gd name="T5" fmla="*/ 0 h 238"/>
                    <a:gd name="T6" fmla="*/ 38 w 38"/>
                    <a:gd name="T7" fmla="*/ 238 h 238"/>
                    <a:gd name="T8" fmla="*/ 0 w 38"/>
                    <a:gd name="T9" fmla="*/ 238 h 238"/>
                    <a:gd name="T10" fmla="*/ 0 w 38"/>
                    <a:gd name="T11" fmla="*/ 5 h 238"/>
                  </a:gdLst>
                  <a:ahLst/>
                  <a:cxnLst>
                    <a:cxn ang="0">
                      <a:pos x="T0" y="T1"/>
                    </a:cxn>
                    <a:cxn ang="0">
                      <a:pos x="T2" y="T3"/>
                    </a:cxn>
                    <a:cxn ang="0">
                      <a:pos x="T4" y="T5"/>
                    </a:cxn>
                    <a:cxn ang="0">
                      <a:pos x="T6" y="T7"/>
                    </a:cxn>
                    <a:cxn ang="0">
                      <a:pos x="T8" y="T9"/>
                    </a:cxn>
                    <a:cxn ang="0">
                      <a:pos x="T10" y="T11"/>
                    </a:cxn>
                  </a:cxnLst>
                  <a:rect l="0" t="0" r="r" b="b"/>
                  <a:pathLst>
                    <a:path w="38" h="238">
                      <a:moveTo>
                        <a:pt x="0" y="5"/>
                      </a:moveTo>
                      <a:cubicBezTo>
                        <a:pt x="4" y="4"/>
                        <a:pt x="9" y="2"/>
                        <a:pt x="13" y="2"/>
                      </a:cubicBezTo>
                      <a:cubicBezTo>
                        <a:pt x="21" y="1"/>
                        <a:pt x="29" y="1"/>
                        <a:pt x="38" y="0"/>
                      </a:cubicBezTo>
                      <a:cubicBezTo>
                        <a:pt x="38" y="80"/>
                        <a:pt x="38" y="158"/>
                        <a:pt x="38" y="238"/>
                      </a:cubicBezTo>
                      <a:cubicBezTo>
                        <a:pt x="26" y="238"/>
                        <a:pt x="13" y="238"/>
                        <a:pt x="0" y="238"/>
                      </a:cubicBezTo>
                      <a:cubicBezTo>
                        <a:pt x="0" y="161"/>
                        <a:pt x="0" y="83"/>
                        <a:pt x="0" y="5"/>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2" name="Group 461"/>
              <p:cNvGrpSpPr/>
              <p:nvPr/>
            </p:nvGrpSpPr>
            <p:grpSpPr>
              <a:xfrm>
                <a:off x="3805238" y="-100013"/>
                <a:ext cx="4529138" cy="4625976"/>
                <a:chOff x="3805238" y="-100013"/>
                <a:chExt cx="4529138" cy="4625976"/>
              </a:xfrm>
            </p:grpSpPr>
            <p:sp>
              <p:nvSpPr>
                <p:cNvPr id="17" name="Freeform 6"/>
                <p:cNvSpPr>
                  <a:spLocks/>
                </p:cNvSpPr>
                <p:nvPr/>
              </p:nvSpPr>
              <p:spPr bwMode="auto">
                <a:xfrm>
                  <a:off x="5294313" y="-100013"/>
                  <a:ext cx="2919413" cy="4108451"/>
                </a:xfrm>
                <a:custGeom>
                  <a:avLst/>
                  <a:gdLst>
                    <a:gd name="T0" fmla="*/ 440 w 777"/>
                    <a:gd name="T1" fmla="*/ 0 h 1094"/>
                    <a:gd name="T2" fmla="*/ 387 w 777"/>
                    <a:gd name="T3" fmla="*/ 198 h 1094"/>
                    <a:gd name="T4" fmla="*/ 389 w 777"/>
                    <a:gd name="T5" fmla="*/ 392 h 1094"/>
                    <a:gd name="T6" fmla="*/ 399 w 777"/>
                    <a:gd name="T7" fmla="*/ 433 h 1094"/>
                    <a:gd name="T8" fmla="*/ 766 w 777"/>
                    <a:gd name="T9" fmla="*/ 1069 h 1094"/>
                    <a:gd name="T10" fmla="*/ 777 w 777"/>
                    <a:gd name="T11" fmla="*/ 1091 h 1094"/>
                    <a:gd name="T12" fmla="*/ 694 w 777"/>
                    <a:gd name="T13" fmla="*/ 1091 h 1094"/>
                    <a:gd name="T14" fmla="*/ 640 w 777"/>
                    <a:gd name="T15" fmla="*/ 1061 h 1094"/>
                    <a:gd name="T16" fmla="*/ 285 w 777"/>
                    <a:gd name="T17" fmla="*/ 443 h 1094"/>
                    <a:gd name="T18" fmla="*/ 277 w 777"/>
                    <a:gd name="T19" fmla="*/ 413 h 1094"/>
                    <a:gd name="T20" fmla="*/ 277 w 777"/>
                    <a:gd name="T21" fmla="*/ 127 h 1094"/>
                    <a:gd name="T22" fmla="*/ 277 w 777"/>
                    <a:gd name="T23" fmla="*/ 104 h 1094"/>
                    <a:gd name="T24" fmla="*/ 153 w 777"/>
                    <a:gd name="T25" fmla="*/ 104 h 1094"/>
                    <a:gd name="T26" fmla="*/ 153 w 777"/>
                    <a:gd name="T27" fmla="*/ 173 h 1094"/>
                    <a:gd name="T28" fmla="*/ 143 w 777"/>
                    <a:gd name="T29" fmla="*/ 166 h 1094"/>
                    <a:gd name="T30" fmla="*/ 4 w 777"/>
                    <a:gd name="T31" fmla="*/ 9 h 1094"/>
                    <a:gd name="T32" fmla="*/ 0 w 777"/>
                    <a:gd name="T33" fmla="*/ 0 h 1094"/>
                    <a:gd name="T34" fmla="*/ 440 w 777"/>
                    <a:gd name="T35"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7" h="1094">
                      <a:moveTo>
                        <a:pt x="440" y="0"/>
                      </a:moveTo>
                      <a:cubicBezTo>
                        <a:pt x="394" y="59"/>
                        <a:pt x="382" y="125"/>
                        <a:pt x="387" y="198"/>
                      </a:cubicBezTo>
                      <a:cubicBezTo>
                        <a:pt x="392" y="263"/>
                        <a:pt x="388" y="327"/>
                        <a:pt x="389" y="392"/>
                      </a:cubicBezTo>
                      <a:cubicBezTo>
                        <a:pt x="389" y="406"/>
                        <a:pt x="393" y="421"/>
                        <a:pt x="399" y="433"/>
                      </a:cubicBezTo>
                      <a:cubicBezTo>
                        <a:pt x="521" y="645"/>
                        <a:pt x="644" y="857"/>
                        <a:pt x="766" y="1069"/>
                      </a:cubicBezTo>
                      <a:cubicBezTo>
                        <a:pt x="769" y="1075"/>
                        <a:pt x="772" y="1081"/>
                        <a:pt x="777" y="1091"/>
                      </a:cubicBezTo>
                      <a:cubicBezTo>
                        <a:pt x="748" y="1091"/>
                        <a:pt x="721" y="1089"/>
                        <a:pt x="694" y="1091"/>
                      </a:cubicBezTo>
                      <a:cubicBezTo>
                        <a:pt x="668" y="1094"/>
                        <a:pt x="653" y="1085"/>
                        <a:pt x="640" y="1061"/>
                      </a:cubicBezTo>
                      <a:cubicBezTo>
                        <a:pt x="522" y="855"/>
                        <a:pt x="403" y="649"/>
                        <a:pt x="285" y="443"/>
                      </a:cubicBezTo>
                      <a:cubicBezTo>
                        <a:pt x="280" y="435"/>
                        <a:pt x="277" y="423"/>
                        <a:pt x="277" y="413"/>
                      </a:cubicBezTo>
                      <a:cubicBezTo>
                        <a:pt x="277" y="318"/>
                        <a:pt x="277" y="223"/>
                        <a:pt x="277" y="127"/>
                      </a:cubicBezTo>
                      <a:cubicBezTo>
                        <a:pt x="277" y="120"/>
                        <a:pt x="277" y="113"/>
                        <a:pt x="277" y="104"/>
                      </a:cubicBezTo>
                      <a:cubicBezTo>
                        <a:pt x="235" y="104"/>
                        <a:pt x="195" y="104"/>
                        <a:pt x="153" y="104"/>
                      </a:cubicBezTo>
                      <a:cubicBezTo>
                        <a:pt x="153" y="126"/>
                        <a:pt x="153" y="147"/>
                        <a:pt x="153" y="173"/>
                      </a:cubicBezTo>
                      <a:cubicBezTo>
                        <a:pt x="148" y="169"/>
                        <a:pt x="145" y="168"/>
                        <a:pt x="143" y="166"/>
                      </a:cubicBezTo>
                      <a:cubicBezTo>
                        <a:pt x="97" y="113"/>
                        <a:pt x="50" y="61"/>
                        <a:pt x="4" y="9"/>
                      </a:cubicBezTo>
                      <a:cubicBezTo>
                        <a:pt x="2" y="6"/>
                        <a:pt x="1" y="3"/>
                        <a:pt x="0" y="0"/>
                      </a:cubicBezTo>
                      <a:cubicBezTo>
                        <a:pt x="147" y="0"/>
                        <a:pt x="293" y="0"/>
                        <a:pt x="440" y="0"/>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4203701" y="4116388"/>
                  <a:ext cx="4130675" cy="409575"/>
                </a:xfrm>
                <a:custGeom>
                  <a:avLst/>
                  <a:gdLst>
                    <a:gd name="T0" fmla="*/ 0 w 1099"/>
                    <a:gd name="T1" fmla="*/ 108 h 109"/>
                    <a:gd name="T2" fmla="*/ 59 w 1099"/>
                    <a:gd name="T3" fmla="*/ 9 h 109"/>
                    <a:gd name="T4" fmla="*/ 82 w 1099"/>
                    <a:gd name="T5" fmla="*/ 4 h 109"/>
                    <a:gd name="T6" fmla="*/ 712 w 1099"/>
                    <a:gd name="T7" fmla="*/ 4 h 109"/>
                    <a:gd name="T8" fmla="*/ 1051 w 1099"/>
                    <a:gd name="T9" fmla="*/ 4 h 109"/>
                    <a:gd name="T10" fmla="*/ 1071 w 1099"/>
                    <a:gd name="T11" fmla="*/ 3 h 109"/>
                    <a:gd name="T12" fmla="*/ 1092 w 1099"/>
                    <a:gd name="T13" fmla="*/ 29 h 109"/>
                    <a:gd name="T14" fmla="*/ 1060 w 1099"/>
                    <a:gd name="T15" fmla="*/ 93 h 109"/>
                    <a:gd name="T16" fmla="*/ 1036 w 1099"/>
                    <a:gd name="T17" fmla="*/ 107 h 109"/>
                    <a:gd name="T18" fmla="*/ 1014 w 1099"/>
                    <a:gd name="T19" fmla="*/ 108 h 109"/>
                    <a:gd name="T20" fmla="*/ 23 w 1099"/>
                    <a:gd name="T21" fmla="*/ 108 h 109"/>
                    <a:gd name="T22" fmla="*/ 0 w 1099"/>
                    <a:gd name="T23"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9" h="109">
                      <a:moveTo>
                        <a:pt x="0" y="108"/>
                      </a:moveTo>
                      <a:cubicBezTo>
                        <a:pt x="21" y="73"/>
                        <a:pt x="39" y="40"/>
                        <a:pt x="59" y="9"/>
                      </a:cubicBezTo>
                      <a:cubicBezTo>
                        <a:pt x="62" y="5"/>
                        <a:pt x="74" y="4"/>
                        <a:pt x="82" y="4"/>
                      </a:cubicBezTo>
                      <a:cubicBezTo>
                        <a:pt x="292" y="4"/>
                        <a:pt x="502" y="4"/>
                        <a:pt x="712" y="4"/>
                      </a:cubicBezTo>
                      <a:cubicBezTo>
                        <a:pt x="825" y="4"/>
                        <a:pt x="938" y="4"/>
                        <a:pt x="1051" y="4"/>
                      </a:cubicBezTo>
                      <a:cubicBezTo>
                        <a:pt x="1058" y="4"/>
                        <a:pt x="1065" y="4"/>
                        <a:pt x="1071" y="3"/>
                      </a:cubicBezTo>
                      <a:cubicBezTo>
                        <a:pt x="1088" y="0"/>
                        <a:pt x="1099" y="13"/>
                        <a:pt x="1092" y="29"/>
                      </a:cubicBezTo>
                      <a:cubicBezTo>
                        <a:pt x="1083" y="51"/>
                        <a:pt x="1073" y="73"/>
                        <a:pt x="1060" y="93"/>
                      </a:cubicBezTo>
                      <a:cubicBezTo>
                        <a:pt x="1056" y="100"/>
                        <a:pt x="1044" y="104"/>
                        <a:pt x="1036" y="107"/>
                      </a:cubicBezTo>
                      <a:cubicBezTo>
                        <a:pt x="1029" y="109"/>
                        <a:pt x="1021" y="108"/>
                        <a:pt x="1014" y="108"/>
                      </a:cubicBezTo>
                      <a:cubicBezTo>
                        <a:pt x="683" y="108"/>
                        <a:pt x="353" y="108"/>
                        <a:pt x="23" y="108"/>
                      </a:cubicBezTo>
                      <a:cubicBezTo>
                        <a:pt x="17" y="108"/>
                        <a:pt x="11" y="108"/>
                        <a:pt x="0" y="108"/>
                      </a:cubicBezTo>
                      <a:close/>
                    </a:path>
                  </a:pathLst>
                </a:custGeom>
                <a:solidFill>
                  <a:srgbClr val="F0A82F"/>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3805238" y="1363662"/>
                  <a:ext cx="2074863" cy="3155950"/>
                </a:xfrm>
                <a:custGeom>
                  <a:avLst/>
                  <a:gdLst>
                    <a:gd name="T0" fmla="*/ 552 w 552"/>
                    <a:gd name="T1" fmla="*/ 1 h 840"/>
                    <a:gd name="T2" fmla="*/ 496 w 552"/>
                    <a:gd name="T3" fmla="*/ 99 h 840"/>
                    <a:gd name="T4" fmla="*/ 79 w 552"/>
                    <a:gd name="T5" fmla="*/ 822 h 840"/>
                    <a:gd name="T6" fmla="*/ 61 w 552"/>
                    <a:gd name="T7" fmla="*/ 838 h 840"/>
                    <a:gd name="T8" fmla="*/ 34 w 552"/>
                    <a:gd name="T9" fmla="*/ 820 h 840"/>
                    <a:gd name="T10" fmla="*/ 15 w 552"/>
                    <a:gd name="T11" fmla="*/ 780 h 840"/>
                    <a:gd name="T12" fmla="*/ 18 w 552"/>
                    <a:gd name="T13" fmla="*/ 716 h 840"/>
                    <a:gd name="T14" fmla="*/ 422 w 552"/>
                    <a:gd name="T15" fmla="*/ 17 h 840"/>
                    <a:gd name="T16" fmla="*/ 449 w 552"/>
                    <a:gd name="T17" fmla="*/ 1 h 840"/>
                    <a:gd name="T18" fmla="*/ 552 w 552"/>
                    <a:gd name="T19" fmla="*/ 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840">
                      <a:moveTo>
                        <a:pt x="552" y="1"/>
                      </a:moveTo>
                      <a:cubicBezTo>
                        <a:pt x="533" y="36"/>
                        <a:pt x="515" y="68"/>
                        <a:pt x="496" y="99"/>
                      </a:cubicBezTo>
                      <a:cubicBezTo>
                        <a:pt x="357" y="340"/>
                        <a:pt x="218" y="581"/>
                        <a:pt x="79" y="822"/>
                      </a:cubicBezTo>
                      <a:cubicBezTo>
                        <a:pt x="75" y="829"/>
                        <a:pt x="65" y="840"/>
                        <a:pt x="61" y="838"/>
                      </a:cubicBezTo>
                      <a:cubicBezTo>
                        <a:pt x="51" y="835"/>
                        <a:pt x="40" y="828"/>
                        <a:pt x="34" y="820"/>
                      </a:cubicBezTo>
                      <a:cubicBezTo>
                        <a:pt x="26" y="808"/>
                        <a:pt x="23" y="792"/>
                        <a:pt x="15" y="780"/>
                      </a:cubicBezTo>
                      <a:cubicBezTo>
                        <a:pt x="0" y="758"/>
                        <a:pt x="5" y="738"/>
                        <a:pt x="18" y="716"/>
                      </a:cubicBezTo>
                      <a:cubicBezTo>
                        <a:pt x="153" y="484"/>
                        <a:pt x="287" y="251"/>
                        <a:pt x="422" y="17"/>
                      </a:cubicBezTo>
                      <a:cubicBezTo>
                        <a:pt x="428" y="6"/>
                        <a:pt x="435" y="0"/>
                        <a:pt x="449" y="1"/>
                      </a:cubicBezTo>
                      <a:cubicBezTo>
                        <a:pt x="482" y="2"/>
                        <a:pt x="515" y="1"/>
                        <a:pt x="552" y="1"/>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1" name="Group 460"/>
                <p:cNvGrpSpPr/>
                <p:nvPr/>
              </p:nvGrpSpPr>
              <p:grpSpPr>
                <a:xfrm>
                  <a:off x="5072063" y="2025650"/>
                  <a:ext cx="1976438" cy="2005012"/>
                  <a:chOff x="5072063" y="2025650"/>
                  <a:chExt cx="1976438" cy="2005012"/>
                </a:xfrm>
              </p:grpSpPr>
              <p:sp>
                <p:nvSpPr>
                  <p:cNvPr id="27" name="Freeform 15"/>
                  <p:cNvSpPr>
                    <a:spLocks/>
                  </p:cNvSpPr>
                  <p:nvPr/>
                </p:nvSpPr>
                <p:spPr bwMode="auto">
                  <a:xfrm>
                    <a:off x="5072063" y="2471737"/>
                    <a:ext cx="681038" cy="1427163"/>
                  </a:xfrm>
                  <a:custGeom>
                    <a:avLst/>
                    <a:gdLst>
                      <a:gd name="T0" fmla="*/ 181 w 181"/>
                      <a:gd name="T1" fmla="*/ 0 h 380"/>
                      <a:gd name="T2" fmla="*/ 166 w 181"/>
                      <a:gd name="T3" fmla="*/ 78 h 380"/>
                      <a:gd name="T4" fmla="*/ 98 w 181"/>
                      <a:gd name="T5" fmla="*/ 367 h 380"/>
                      <a:gd name="T6" fmla="*/ 79 w 181"/>
                      <a:gd name="T7" fmla="*/ 380 h 380"/>
                      <a:gd name="T8" fmla="*/ 4 w 181"/>
                      <a:gd name="T9" fmla="*/ 205 h 380"/>
                      <a:gd name="T10" fmla="*/ 181 w 181"/>
                      <a:gd name="T11" fmla="*/ 0 h 380"/>
                    </a:gdLst>
                    <a:ahLst/>
                    <a:cxnLst>
                      <a:cxn ang="0">
                        <a:pos x="T0" y="T1"/>
                      </a:cxn>
                      <a:cxn ang="0">
                        <a:pos x="T2" y="T3"/>
                      </a:cxn>
                      <a:cxn ang="0">
                        <a:pos x="T4" y="T5"/>
                      </a:cxn>
                      <a:cxn ang="0">
                        <a:pos x="T6" y="T7"/>
                      </a:cxn>
                      <a:cxn ang="0">
                        <a:pos x="T8" y="T9"/>
                      </a:cxn>
                      <a:cxn ang="0">
                        <a:pos x="T10" y="T11"/>
                      </a:cxn>
                    </a:cxnLst>
                    <a:rect l="0" t="0" r="r" b="b"/>
                    <a:pathLst>
                      <a:path w="181" h="380">
                        <a:moveTo>
                          <a:pt x="181" y="0"/>
                        </a:moveTo>
                        <a:cubicBezTo>
                          <a:pt x="176" y="25"/>
                          <a:pt x="172" y="51"/>
                          <a:pt x="166" y="78"/>
                        </a:cubicBezTo>
                        <a:cubicBezTo>
                          <a:pt x="28" y="122"/>
                          <a:pt x="7" y="273"/>
                          <a:pt x="98" y="367"/>
                        </a:cubicBezTo>
                        <a:cubicBezTo>
                          <a:pt x="92" y="371"/>
                          <a:pt x="86" y="375"/>
                          <a:pt x="79" y="380"/>
                        </a:cubicBezTo>
                        <a:cubicBezTo>
                          <a:pt x="38" y="362"/>
                          <a:pt x="0" y="269"/>
                          <a:pt x="4" y="205"/>
                        </a:cubicBezTo>
                        <a:cubicBezTo>
                          <a:pt x="13" y="81"/>
                          <a:pt x="113" y="17"/>
                          <a:pt x="181" y="0"/>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5621338" y="3249612"/>
                    <a:ext cx="1427163" cy="781050"/>
                  </a:xfrm>
                  <a:custGeom>
                    <a:avLst/>
                    <a:gdLst>
                      <a:gd name="T0" fmla="*/ 355 w 380"/>
                      <a:gd name="T1" fmla="*/ 0 h 208"/>
                      <a:gd name="T2" fmla="*/ 375 w 380"/>
                      <a:gd name="T3" fmla="*/ 6 h 208"/>
                      <a:gd name="T4" fmla="*/ 250 w 380"/>
                      <a:gd name="T5" fmla="*/ 169 h 208"/>
                      <a:gd name="T6" fmla="*/ 0 w 380"/>
                      <a:gd name="T7" fmla="*/ 119 h 208"/>
                      <a:gd name="T8" fmla="*/ 68 w 380"/>
                      <a:gd name="T9" fmla="*/ 91 h 208"/>
                      <a:gd name="T10" fmla="*/ 85 w 380"/>
                      <a:gd name="T11" fmla="*/ 96 h 208"/>
                      <a:gd name="T12" fmla="*/ 197 w 380"/>
                      <a:gd name="T13" fmla="*/ 135 h 208"/>
                      <a:gd name="T14" fmla="*/ 349 w 380"/>
                      <a:gd name="T15" fmla="*/ 16 h 208"/>
                      <a:gd name="T16" fmla="*/ 355 w 380"/>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208">
                        <a:moveTo>
                          <a:pt x="355" y="0"/>
                        </a:moveTo>
                        <a:cubicBezTo>
                          <a:pt x="363" y="2"/>
                          <a:pt x="370" y="4"/>
                          <a:pt x="375" y="6"/>
                        </a:cubicBezTo>
                        <a:cubicBezTo>
                          <a:pt x="380" y="60"/>
                          <a:pt x="321" y="137"/>
                          <a:pt x="250" y="169"/>
                        </a:cubicBezTo>
                        <a:cubicBezTo>
                          <a:pt x="166" y="208"/>
                          <a:pt x="71" y="183"/>
                          <a:pt x="0" y="119"/>
                        </a:cubicBezTo>
                        <a:cubicBezTo>
                          <a:pt x="22" y="110"/>
                          <a:pt x="45" y="100"/>
                          <a:pt x="68" y="91"/>
                        </a:cubicBezTo>
                        <a:cubicBezTo>
                          <a:pt x="72" y="90"/>
                          <a:pt x="80" y="93"/>
                          <a:pt x="85" y="96"/>
                        </a:cubicBezTo>
                        <a:cubicBezTo>
                          <a:pt x="119" y="118"/>
                          <a:pt x="154" y="137"/>
                          <a:pt x="197" y="135"/>
                        </a:cubicBezTo>
                        <a:cubicBezTo>
                          <a:pt x="279" y="131"/>
                          <a:pt x="328" y="78"/>
                          <a:pt x="349" y="16"/>
                        </a:cubicBezTo>
                        <a:cubicBezTo>
                          <a:pt x="351" y="11"/>
                          <a:pt x="353" y="6"/>
                          <a:pt x="355" y="0"/>
                        </a:cubicBezTo>
                        <a:close/>
                      </a:path>
                    </a:pathLst>
                  </a:custGeom>
                  <a:solidFill>
                    <a:srgbClr val="F0A82F"/>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5657851" y="2025650"/>
                    <a:ext cx="1123950" cy="1152525"/>
                  </a:xfrm>
                  <a:custGeom>
                    <a:avLst/>
                    <a:gdLst>
                      <a:gd name="T0" fmla="*/ 291 w 299"/>
                      <a:gd name="T1" fmla="*/ 307 h 307"/>
                      <a:gd name="T2" fmla="*/ 227 w 299"/>
                      <a:gd name="T3" fmla="*/ 256 h 307"/>
                      <a:gd name="T4" fmla="*/ 179 w 299"/>
                      <a:gd name="T5" fmla="*/ 95 h 307"/>
                      <a:gd name="T6" fmla="*/ 10 w 299"/>
                      <a:gd name="T7" fmla="*/ 60 h 307"/>
                      <a:gd name="T8" fmla="*/ 23 w 299"/>
                      <a:gd name="T9" fmla="*/ 30 h 307"/>
                      <a:gd name="T10" fmla="*/ 290 w 299"/>
                      <a:gd name="T11" fmla="*/ 195 h 307"/>
                      <a:gd name="T12" fmla="*/ 291 w 299"/>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299" h="307">
                        <a:moveTo>
                          <a:pt x="291" y="307"/>
                        </a:moveTo>
                        <a:cubicBezTo>
                          <a:pt x="270" y="290"/>
                          <a:pt x="250" y="274"/>
                          <a:pt x="227" y="256"/>
                        </a:cubicBezTo>
                        <a:cubicBezTo>
                          <a:pt x="236" y="198"/>
                          <a:pt x="228" y="140"/>
                          <a:pt x="179" y="95"/>
                        </a:cubicBezTo>
                        <a:cubicBezTo>
                          <a:pt x="130" y="51"/>
                          <a:pt x="72" y="45"/>
                          <a:pt x="10" y="60"/>
                        </a:cubicBezTo>
                        <a:cubicBezTo>
                          <a:pt x="0" y="38"/>
                          <a:pt x="0" y="36"/>
                          <a:pt x="23" y="30"/>
                        </a:cubicBezTo>
                        <a:cubicBezTo>
                          <a:pt x="133" y="0"/>
                          <a:pt x="265" y="68"/>
                          <a:pt x="290" y="195"/>
                        </a:cubicBezTo>
                        <a:cubicBezTo>
                          <a:pt x="298" y="233"/>
                          <a:pt x="299" y="271"/>
                          <a:pt x="291" y="307"/>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22"/>
                  <p:cNvSpPr>
                    <a:spLocks/>
                  </p:cNvSpPr>
                  <p:nvPr/>
                </p:nvSpPr>
                <p:spPr bwMode="auto">
                  <a:xfrm>
                    <a:off x="5349876" y="3170237"/>
                    <a:ext cx="398463" cy="395288"/>
                  </a:xfrm>
                  <a:custGeom>
                    <a:avLst/>
                    <a:gdLst>
                      <a:gd name="T0" fmla="*/ 106 w 106"/>
                      <a:gd name="T1" fmla="*/ 52 h 105"/>
                      <a:gd name="T2" fmla="*/ 53 w 106"/>
                      <a:gd name="T3" fmla="*/ 105 h 105"/>
                      <a:gd name="T4" fmla="*/ 1 w 106"/>
                      <a:gd name="T5" fmla="*/ 53 h 105"/>
                      <a:gd name="T6" fmla="*/ 53 w 106"/>
                      <a:gd name="T7" fmla="*/ 0 h 105"/>
                      <a:gd name="T8" fmla="*/ 106 w 106"/>
                      <a:gd name="T9" fmla="*/ 52 h 105"/>
                    </a:gdLst>
                    <a:ahLst/>
                    <a:cxnLst>
                      <a:cxn ang="0">
                        <a:pos x="T0" y="T1"/>
                      </a:cxn>
                      <a:cxn ang="0">
                        <a:pos x="T2" y="T3"/>
                      </a:cxn>
                      <a:cxn ang="0">
                        <a:pos x="T4" y="T5"/>
                      </a:cxn>
                      <a:cxn ang="0">
                        <a:pos x="T6" y="T7"/>
                      </a:cxn>
                      <a:cxn ang="0">
                        <a:pos x="T8" y="T9"/>
                      </a:cxn>
                    </a:cxnLst>
                    <a:rect l="0" t="0" r="r" b="b"/>
                    <a:pathLst>
                      <a:path w="106" h="105">
                        <a:moveTo>
                          <a:pt x="106" y="52"/>
                        </a:moveTo>
                        <a:cubicBezTo>
                          <a:pt x="106" y="82"/>
                          <a:pt x="83" y="105"/>
                          <a:pt x="53" y="105"/>
                        </a:cubicBezTo>
                        <a:cubicBezTo>
                          <a:pt x="24" y="105"/>
                          <a:pt x="1" y="82"/>
                          <a:pt x="1" y="53"/>
                        </a:cubicBezTo>
                        <a:cubicBezTo>
                          <a:pt x="0" y="23"/>
                          <a:pt x="23" y="0"/>
                          <a:pt x="53" y="0"/>
                        </a:cubicBezTo>
                        <a:cubicBezTo>
                          <a:pt x="84" y="0"/>
                          <a:pt x="106" y="22"/>
                          <a:pt x="106" y="52"/>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23"/>
                  <p:cNvSpPr>
                    <a:spLocks/>
                  </p:cNvSpPr>
                  <p:nvPr/>
                </p:nvSpPr>
                <p:spPr bwMode="auto">
                  <a:xfrm>
                    <a:off x="6281738" y="3205162"/>
                    <a:ext cx="398463" cy="393700"/>
                  </a:xfrm>
                  <a:custGeom>
                    <a:avLst/>
                    <a:gdLst>
                      <a:gd name="T0" fmla="*/ 52 w 106"/>
                      <a:gd name="T1" fmla="*/ 105 h 105"/>
                      <a:gd name="T2" fmla="*/ 0 w 106"/>
                      <a:gd name="T3" fmla="*/ 54 h 105"/>
                      <a:gd name="T4" fmla="*/ 53 w 106"/>
                      <a:gd name="T5" fmla="*/ 0 h 105"/>
                      <a:gd name="T6" fmla="*/ 105 w 106"/>
                      <a:gd name="T7" fmla="*/ 55 h 105"/>
                      <a:gd name="T8" fmla="*/ 52 w 106"/>
                      <a:gd name="T9" fmla="*/ 105 h 105"/>
                    </a:gdLst>
                    <a:ahLst/>
                    <a:cxnLst>
                      <a:cxn ang="0">
                        <a:pos x="T0" y="T1"/>
                      </a:cxn>
                      <a:cxn ang="0">
                        <a:pos x="T2" y="T3"/>
                      </a:cxn>
                      <a:cxn ang="0">
                        <a:pos x="T4" y="T5"/>
                      </a:cxn>
                      <a:cxn ang="0">
                        <a:pos x="T6" y="T7"/>
                      </a:cxn>
                      <a:cxn ang="0">
                        <a:pos x="T8" y="T9"/>
                      </a:cxn>
                    </a:cxnLst>
                    <a:rect l="0" t="0" r="r" b="b"/>
                    <a:pathLst>
                      <a:path w="106" h="105">
                        <a:moveTo>
                          <a:pt x="52" y="105"/>
                        </a:moveTo>
                        <a:cubicBezTo>
                          <a:pt x="22" y="105"/>
                          <a:pt x="0" y="83"/>
                          <a:pt x="0" y="54"/>
                        </a:cubicBezTo>
                        <a:cubicBezTo>
                          <a:pt x="0" y="24"/>
                          <a:pt x="23" y="0"/>
                          <a:pt x="53" y="0"/>
                        </a:cubicBezTo>
                        <a:cubicBezTo>
                          <a:pt x="82" y="1"/>
                          <a:pt x="106" y="26"/>
                          <a:pt x="105" y="55"/>
                        </a:cubicBezTo>
                        <a:cubicBezTo>
                          <a:pt x="104" y="83"/>
                          <a:pt x="81" y="105"/>
                          <a:pt x="52" y="105"/>
                        </a:cubicBezTo>
                        <a:close/>
                      </a:path>
                    </a:pathLst>
                  </a:custGeom>
                  <a:solidFill>
                    <a:srgbClr val="F0A82F"/>
                  </a:solid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24"/>
                  <p:cNvSpPr>
                    <a:spLocks/>
                  </p:cNvSpPr>
                  <p:nvPr/>
                </p:nvSpPr>
                <p:spPr bwMode="auto">
                  <a:xfrm>
                    <a:off x="5865813" y="2370137"/>
                    <a:ext cx="396875" cy="398463"/>
                  </a:xfrm>
                  <a:custGeom>
                    <a:avLst/>
                    <a:gdLst>
                      <a:gd name="T0" fmla="*/ 105 w 106"/>
                      <a:gd name="T1" fmla="*/ 54 h 106"/>
                      <a:gd name="T2" fmla="*/ 52 w 106"/>
                      <a:gd name="T3" fmla="*/ 105 h 106"/>
                      <a:gd name="T4" fmla="*/ 1 w 106"/>
                      <a:gd name="T5" fmla="*/ 52 h 106"/>
                      <a:gd name="T6" fmla="*/ 54 w 106"/>
                      <a:gd name="T7" fmla="*/ 1 h 106"/>
                      <a:gd name="T8" fmla="*/ 105 w 106"/>
                      <a:gd name="T9" fmla="*/ 54 h 106"/>
                    </a:gdLst>
                    <a:ahLst/>
                    <a:cxnLst>
                      <a:cxn ang="0">
                        <a:pos x="T0" y="T1"/>
                      </a:cxn>
                      <a:cxn ang="0">
                        <a:pos x="T2" y="T3"/>
                      </a:cxn>
                      <a:cxn ang="0">
                        <a:pos x="T4" y="T5"/>
                      </a:cxn>
                      <a:cxn ang="0">
                        <a:pos x="T6" y="T7"/>
                      </a:cxn>
                      <a:cxn ang="0">
                        <a:pos x="T8" y="T9"/>
                      </a:cxn>
                    </a:cxnLst>
                    <a:rect l="0" t="0" r="r" b="b"/>
                    <a:pathLst>
                      <a:path w="106" h="106">
                        <a:moveTo>
                          <a:pt x="105" y="54"/>
                        </a:moveTo>
                        <a:cubicBezTo>
                          <a:pt x="104" y="83"/>
                          <a:pt x="80" y="106"/>
                          <a:pt x="52" y="105"/>
                        </a:cubicBezTo>
                        <a:cubicBezTo>
                          <a:pt x="23" y="104"/>
                          <a:pt x="0" y="80"/>
                          <a:pt x="1" y="52"/>
                        </a:cubicBezTo>
                        <a:cubicBezTo>
                          <a:pt x="2" y="23"/>
                          <a:pt x="25" y="0"/>
                          <a:pt x="54" y="1"/>
                        </a:cubicBezTo>
                        <a:cubicBezTo>
                          <a:pt x="83" y="2"/>
                          <a:pt x="106" y="26"/>
                          <a:pt x="105" y="54"/>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37" name="Rectangle 36"/>
          <p:cNvSpPr/>
          <p:nvPr/>
        </p:nvSpPr>
        <p:spPr bwMode="auto">
          <a:xfrm>
            <a:off x="3891548" y="4588847"/>
            <a:ext cx="7122155" cy="7443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8" name="TextBox 437"/>
          <p:cNvSpPr txBox="1"/>
          <p:nvPr/>
        </p:nvSpPr>
        <p:spPr>
          <a:xfrm>
            <a:off x="3932260" y="4581721"/>
            <a:ext cx="7040880" cy="378565"/>
          </a:xfrm>
          <a:prstGeom prst="rect">
            <a:avLst/>
          </a:prstGeom>
          <a:solidFill>
            <a:schemeClr val="accent2"/>
          </a:solidFill>
        </p:spPr>
        <p:txBody>
          <a:bodyPr wrap="square" lIns="146304" tIns="91440" rIns="146304" bIns="91440" rtlCol="0">
            <a:noAutofit/>
          </a:bodyPr>
          <a:lstStyle/>
          <a:p>
            <a:pPr>
              <a:lnSpc>
                <a:spcPct val="90000"/>
              </a:lnSpc>
              <a:spcAft>
                <a:spcPts val="600"/>
              </a:spcAft>
            </a:pPr>
            <a:r>
              <a:rPr lang="en-US" sz="1400"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RESOURCE PROVIDER CONRACT</a:t>
            </a:r>
          </a:p>
        </p:txBody>
      </p:sp>
      <p:sp>
        <p:nvSpPr>
          <p:cNvPr id="33" name="Rectangle 32"/>
          <p:cNvSpPr/>
          <p:nvPr/>
        </p:nvSpPr>
        <p:spPr bwMode="auto">
          <a:xfrm>
            <a:off x="3846753" y="4316828"/>
            <a:ext cx="7217751" cy="101633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72" name="Group 271"/>
          <p:cNvGrpSpPr/>
          <p:nvPr/>
        </p:nvGrpSpPr>
        <p:grpSpPr>
          <a:xfrm>
            <a:off x="9512467" y="2800564"/>
            <a:ext cx="1200846" cy="1635953"/>
            <a:chOff x="10960992" y="2800564"/>
            <a:chExt cx="1200846" cy="1635953"/>
          </a:xfrm>
        </p:grpSpPr>
        <p:sp>
          <p:nvSpPr>
            <p:cNvPr id="379" name="TextBox 378"/>
            <p:cNvSpPr txBox="1"/>
            <p:nvPr/>
          </p:nvSpPr>
          <p:spPr>
            <a:xfrm>
              <a:off x="11034353" y="2800564"/>
              <a:ext cx="1127485" cy="1635953"/>
            </a:xfrm>
            <a:prstGeom prst="rect">
              <a:avLst/>
            </a:prstGeom>
            <a:solidFill>
              <a:schemeClr val="accent5"/>
            </a:solidFill>
          </p:spPr>
          <p:txBody>
            <a:bodyPr wrap="square" lIns="146304" tIns="91440" rIns="146304" bIns="91440" rtlCol="0" anchor="ctr" anchorCtr="0">
              <a:noAutofit/>
            </a:bodyPr>
            <a:lstStyle/>
            <a:p>
              <a:pPr>
                <a:lnSpc>
                  <a:spcPct val="90000"/>
                </a:lnSpc>
              </a:pPr>
              <a:r>
                <a:rPr lang="en-US"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ADFS</a:t>
              </a:r>
            </a:p>
            <a:p>
              <a:pPr>
                <a:lnSpc>
                  <a:spcPct val="90000"/>
                </a:lnSpc>
              </a:pPr>
              <a:r>
                <a:rPr lang="en-US"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AAD</a:t>
              </a:r>
            </a:p>
          </p:txBody>
        </p:sp>
        <p:sp>
          <p:nvSpPr>
            <p:cNvPr id="424" name="Rectangle 423"/>
            <p:cNvSpPr/>
            <p:nvPr/>
          </p:nvSpPr>
          <p:spPr bwMode="auto">
            <a:xfrm>
              <a:off x="10960992" y="3921710"/>
              <a:ext cx="101830" cy="22867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28" name="Rectangle 427"/>
          <p:cNvSpPr/>
          <p:nvPr/>
        </p:nvSpPr>
        <p:spPr bwMode="auto">
          <a:xfrm>
            <a:off x="9512467" y="2694564"/>
            <a:ext cx="1226360" cy="17443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6" name="TextBox 425"/>
          <p:cNvSpPr txBox="1"/>
          <p:nvPr/>
        </p:nvSpPr>
        <p:spPr>
          <a:xfrm>
            <a:off x="3932260" y="-412333"/>
            <a:ext cx="7040802" cy="2469401"/>
          </a:xfrm>
          <a:prstGeom prst="rect">
            <a:avLst/>
          </a:prstGeom>
          <a:solidFill>
            <a:schemeClr val="accent5"/>
          </a:solidFill>
        </p:spPr>
        <p:txBody>
          <a:bodyPr wrap="square" lIns="146304" tIns="91440" rIns="146304" bIns="91440" rtlCol="0">
            <a:noAutofit/>
          </a:bodyPr>
          <a:lstStyle/>
          <a:p>
            <a:pPr>
              <a:lnSpc>
                <a:spcPct val="90000"/>
              </a:lnSpc>
              <a:spcAft>
                <a:spcPts val="600"/>
              </a:spcAft>
            </a:pPr>
            <a:r>
              <a:rPr lang="en-US" sz="1400"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RESOURCE MANAGER</a:t>
            </a:r>
          </a:p>
        </p:txBody>
      </p:sp>
      <p:sp>
        <p:nvSpPr>
          <p:cNvPr id="427" name="Rectangle 426"/>
          <p:cNvSpPr/>
          <p:nvPr/>
        </p:nvSpPr>
        <p:spPr bwMode="auto">
          <a:xfrm>
            <a:off x="3844214" y="-421915"/>
            <a:ext cx="7154251" cy="32201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5" name="TextBox 424"/>
          <p:cNvSpPr txBox="1"/>
          <p:nvPr/>
        </p:nvSpPr>
        <p:spPr>
          <a:xfrm>
            <a:off x="3932262" y="1759921"/>
            <a:ext cx="7040880" cy="378565"/>
          </a:xfrm>
          <a:prstGeom prst="rect">
            <a:avLst/>
          </a:prstGeom>
          <a:solidFill>
            <a:schemeClr val="accent2"/>
          </a:solidFill>
        </p:spPr>
        <p:txBody>
          <a:bodyPr wrap="square" lIns="146304" tIns="91440" rIns="146304" bIns="91440" rtlCol="0">
            <a:noAutofit/>
          </a:bodyPr>
          <a:lstStyle/>
          <a:p>
            <a:pPr>
              <a:lnSpc>
                <a:spcPct val="90000"/>
              </a:lnSpc>
              <a:spcAft>
                <a:spcPts val="600"/>
              </a:spcAft>
            </a:pPr>
            <a:r>
              <a:rPr lang="en-US" sz="1400"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SERVICE MANAGEMENT API</a:t>
            </a:r>
          </a:p>
        </p:txBody>
      </p:sp>
      <p:sp>
        <p:nvSpPr>
          <p:cNvPr id="36" name="Rectangle 35"/>
          <p:cNvSpPr/>
          <p:nvPr/>
        </p:nvSpPr>
        <p:spPr bwMode="auto">
          <a:xfrm>
            <a:off x="3846753" y="-967957"/>
            <a:ext cx="7217751" cy="26314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72" name="Group 471"/>
          <p:cNvGrpSpPr/>
          <p:nvPr/>
        </p:nvGrpSpPr>
        <p:grpSpPr>
          <a:xfrm>
            <a:off x="274638" y="1212850"/>
            <a:ext cx="3738672" cy="5484777"/>
            <a:chOff x="274638" y="1212850"/>
            <a:chExt cx="3738672" cy="5484777"/>
          </a:xfrm>
        </p:grpSpPr>
        <p:grpSp>
          <p:nvGrpSpPr>
            <p:cNvPr id="447" name="Group 446"/>
            <p:cNvGrpSpPr/>
            <p:nvPr/>
          </p:nvGrpSpPr>
          <p:grpSpPr>
            <a:xfrm>
              <a:off x="285029" y="1212850"/>
              <a:ext cx="3728281" cy="5484777"/>
              <a:chOff x="285029" y="1212850"/>
              <a:chExt cx="3728281" cy="5484777"/>
            </a:xfrm>
          </p:grpSpPr>
          <p:sp>
            <p:nvSpPr>
              <p:cNvPr id="443" name="Left Bracket 442"/>
              <p:cNvSpPr/>
              <p:nvPr/>
            </p:nvSpPr>
            <p:spPr>
              <a:xfrm>
                <a:off x="3682481" y="1212850"/>
                <a:ext cx="330829" cy="5484777"/>
              </a:xfrm>
              <a:prstGeom prst="leftBracket">
                <a:avLst>
                  <a:gd name="adj" fmla="val 0"/>
                </a:avLst>
              </a:prstGeom>
              <a:ln w="12700" cap="sq">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5" name="Straight Connector 444"/>
              <p:cNvCxnSpPr/>
              <p:nvPr/>
            </p:nvCxnSpPr>
            <p:spPr>
              <a:xfrm>
                <a:off x="285029" y="2125676"/>
                <a:ext cx="3383280" cy="1"/>
              </a:xfrm>
              <a:prstGeom prst="line">
                <a:avLst/>
              </a:prstGeom>
              <a:ln w="12700" cap="sq">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70" name="Rectangle 469"/>
            <p:cNvSpPr/>
            <p:nvPr/>
          </p:nvSpPr>
          <p:spPr bwMode="auto">
            <a:xfrm>
              <a:off x="274638" y="1216152"/>
              <a:ext cx="3291840" cy="960120"/>
            </a:xfrm>
            <a:prstGeom prst="rect">
              <a:avLst/>
            </a:prstGeom>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800" dirty="0">
                  <a:gradFill>
                    <a:gsLst>
                      <a:gs pos="1250">
                        <a:schemeClr val="tx1"/>
                      </a:gs>
                      <a:gs pos="99000">
                        <a:schemeClr val="tx1"/>
                      </a:gs>
                    </a:gsLst>
                    <a:lin ang="5400000" scaled="0"/>
                  </a:gradFill>
                  <a:latin typeface="+mj-lt"/>
                  <a:ea typeface="MS PGothic" pitchFamily="34" charset="-128"/>
                </a:rPr>
                <a:t>Consistent management layer</a:t>
              </a:r>
            </a:p>
          </p:txBody>
        </p:sp>
      </p:grpSp>
      <p:sp>
        <p:nvSpPr>
          <p:cNvPr id="35" name="Rectangle 34"/>
          <p:cNvSpPr/>
          <p:nvPr/>
        </p:nvSpPr>
        <p:spPr bwMode="auto">
          <a:xfrm>
            <a:off x="274702" y="3840480"/>
            <a:ext cx="2237759" cy="960263"/>
          </a:xfrm>
          <a:prstGeom prst="rect">
            <a:avLst/>
          </a:prstGeom>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800" dirty="0">
                <a:gradFill>
                  <a:gsLst>
                    <a:gs pos="1250">
                      <a:schemeClr val="tx1"/>
                    </a:gs>
                    <a:gs pos="99000">
                      <a:schemeClr val="tx1"/>
                    </a:gs>
                  </a:gsLst>
                  <a:lin ang="5400000" scaled="0"/>
                </a:gradFill>
                <a:latin typeface="+mj-lt"/>
                <a:ea typeface="MS PGothic" pitchFamily="34" charset="-128"/>
              </a:rPr>
              <a:t>Curated extensions</a:t>
            </a:r>
          </a:p>
        </p:txBody>
      </p:sp>
      <p:sp>
        <p:nvSpPr>
          <p:cNvPr id="2" name="Rectangle 1" hidden="1"/>
          <p:cNvSpPr/>
          <p:nvPr/>
        </p:nvSpPr>
        <p:spPr bwMode="auto">
          <a:xfrm>
            <a:off x="0" y="-1603593"/>
            <a:ext cx="12835009" cy="114480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This slide could use build/animation. It builds from top to bottom. Azure/</a:t>
            </a:r>
            <a:r>
              <a:rPr lang="en-US" sz="1600" dirty="0" err="1">
                <a:gradFill>
                  <a:gsLst>
                    <a:gs pos="0">
                      <a:srgbClr val="FFFFFF"/>
                    </a:gs>
                    <a:gs pos="100000">
                      <a:srgbClr val="FFFFFF"/>
                    </a:gs>
                  </a:gsLst>
                  <a:lin ang="5400000" scaled="0"/>
                </a:gradFill>
                <a:ea typeface="Segoe UI" pitchFamily="34" charset="0"/>
                <a:cs typeface="Segoe UI" pitchFamily="34" charset="0"/>
              </a:rPr>
              <a:t>Commandline</a:t>
            </a:r>
            <a:r>
              <a:rPr lang="en-US" sz="1600" dirty="0">
                <a:gradFill>
                  <a:gsLst>
                    <a:gs pos="0">
                      <a:srgbClr val="FFFFFF"/>
                    </a:gs>
                    <a:gs pos="100000">
                      <a:srgbClr val="FFFFFF"/>
                    </a:gs>
                  </a:gsLst>
                  <a:lin ang="5400000" scaled="0"/>
                </a:gradFill>
                <a:ea typeface="Segoe UI" pitchFamily="34" charset="0"/>
                <a:cs typeface="Segoe UI" pitchFamily="34" charset="0"/>
              </a:rPr>
              <a:t>/Visual studio all hit the API to interact with resource manager groups which in turn interact with the different rest points. The link </a:t>
            </a:r>
            <a:r>
              <a:rPr lang="en-US" sz="1600" dirty="0"/>
              <a:t>https://azure.microsoft.com/en-us/documentation/articles/virtual-machines-azure-resource-manager-architecture/</a:t>
            </a:r>
          </a:p>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 explains what this slide is supposed to get across. </a:t>
            </a:r>
          </a:p>
        </p:txBody>
      </p:sp>
      <p:pic>
        <p:nvPicPr>
          <p:cNvPr id="22" name="Picture 21" hidden="1"/>
          <p:cNvPicPr>
            <a:picLocks noChangeAspect="1"/>
          </p:cNvPicPr>
          <p:nvPr/>
        </p:nvPicPr>
        <p:blipFill>
          <a:blip r:embed="rId3"/>
          <a:stretch>
            <a:fillRect/>
          </a:stretch>
        </p:blipFill>
        <p:spPr>
          <a:xfrm>
            <a:off x="263526" y="2697503"/>
            <a:ext cx="7701401" cy="45899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79" name="Rectangle 478"/>
          <p:cNvSpPr/>
          <p:nvPr/>
        </p:nvSpPr>
        <p:spPr bwMode="auto">
          <a:xfrm>
            <a:off x="3720812" y="1284796"/>
            <a:ext cx="7280192" cy="10515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 Placeholder 4"/>
          <p:cNvSpPr txBox="1">
            <a:spLocks/>
          </p:cNvSpPr>
          <p:nvPr/>
        </p:nvSpPr>
        <p:spPr>
          <a:xfrm>
            <a:off x="3932262" y="1711448"/>
            <a:ext cx="1142737" cy="4616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Tools</a:t>
            </a:r>
          </a:p>
        </p:txBody>
      </p:sp>
      <p:sp>
        <p:nvSpPr>
          <p:cNvPr id="51" name="Text Placeholder 4"/>
          <p:cNvSpPr txBox="1">
            <a:spLocks/>
          </p:cNvSpPr>
          <p:nvPr/>
        </p:nvSpPr>
        <p:spPr>
          <a:xfrm>
            <a:off x="3932263" y="5700648"/>
            <a:ext cx="1463024" cy="738664"/>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Provider  </a:t>
            </a:r>
            <a:br>
              <a:rPr lang="en-US" sz="2000" dirty="0"/>
            </a:br>
            <a:r>
              <a:rPr lang="en-US" sz="2000" dirty="0"/>
              <a:t>rest points</a:t>
            </a:r>
          </a:p>
        </p:txBody>
      </p:sp>
      <p:grpSp>
        <p:nvGrpSpPr>
          <p:cNvPr id="85" name="Group 84"/>
          <p:cNvGrpSpPr/>
          <p:nvPr/>
        </p:nvGrpSpPr>
        <p:grpSpPr>
          <a:xfrm>
            <a:off x="6415453" y="1485605"/>
            <a:ext cx="4070499" cy="867828"/>
            <a:chOff x="6415453" y="1485605"/>
            <a:chExt cx="4070499" cy="867828"/>
          </a:xfrm>
        </p:grpSpPr>
        <p:grpSp>
          <p:nvGrpSpPr>
            <p:cNvPr id="82" name="Group 81"/>
            <p:cNvGrpSpPr/>
            <p:nvPr/>
          </p:nvGrpSpPr>
          <p:grpSpPr>
            <a:xfrm>
              <a:off x="9122889" y="1493986"/>
              <a:ext cx="1363063" cy="859447"/>
              <a:chOff x="9122889" y="1493986"/>
              <a:chExt cx="1363063" cy="859447"/>
            </a:xfrm>
          </p:grpSpPr>
          <p:grpSp>
            <p:nvGrpSpPr>
              <p:cNvPr id="45" name="Group 44"/>
              <p:cNvGrpSpPr/>
              <p:nvPr/>
            </p:nvGrpSpPr>
            <p:grpSpPr>
              <a:xfrm>
                <a:off x="9556309" y="1493986"/>
                <a:ext cx="496215" cy="500359"/>
                <a:chOff x="5835648" y="3126185"/>
                <a:chExt cx="775292" cy="781767"/>
              </a:xfrm>
            </p:grpSpPr>
            <p:sp>
              <p:nvSpPr>
                <p:cNvPr id="42" name="Freeform 23"/>
                <p:cNvSpPr>
                  <a:spLocks/>
                </p:cNvSpPr>
                <p:nvPr/>
              </p:nvSpPr>
              <p:spPr bwMode="auto">
                <a:xfrm>
                  <a:off x="5835648" y="3126185"/>
                  <a:ext cx="775292" cy="781767"/>
                </a:xfrm>
                <a:custGeom>
                  <a:avLst/>
                  <a:gdLst>
                    <a:gd name="T0" fmla="*/ 150 w 200"/>
                    <a:gd name="T1" fmla="*/ 0 h 202"/>
                    <a:gd name="T2" fmla="*/ 71 w 200"/>
                    <a:gd name="T3" fmla="*/ 80 h 202"/>
                    <a:gd name="T4" fmla="*/ 20 w 200"/>
                    <a:gd name="T5" fmla="*/ 41 h 202"/>
                    <a:gd name="T6" fmla="*/ 0 w 200"/>
                    <a:gd name="T7" fmla="*/ 51 h 202"/>
                    <a:gd name="T8" fmla="*/ 0 w 200"/>
                    <a:gd name="T9" fmla="*/ 152 h 202"/>
                    <a:gd name="T10" fmla="*/ 20 w 200"/>
                    <a:gd name="T11" fmla="*/ 162 h 202"/>
                    <a:gd name="T12" fmla="*/ 71 w 200"/>
                    <a:gd name="T13" fmla="*/ 122 h 202"/>
                    <a:gd name="T14" fmla="*/ 150 w 200"/>
                    <a:gd name="T15" fmla="*/ 202 h 202"/>
                    <a:gd name="T16" fmla="*/ 200 w 200"/>
                    <a:gd name="T17" fmla="*/ 182 h 202"/>
                    <a:gd name="T18" fmla="*/ 200 w 200"/>
                    <a:gd name="T19" fmla="*/ 20 h 202"/>
                    <a:gd name="T20" fmla="*/ 150 w 200"/>
                    <a:gd name="T21" fmla="*/ 0 h 202"/>
                    <a:gd name="T22" fmla="*/ 150 w 200"/>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2">
                      <a:moveTo>
                        <a:pt x="150" y="0"/>
                      </a:moveTo>
                      <a:cubicBezTo>
                        <a:pt x="71" y="80"/>
                        <a:pt x="71" y="80"/>
                        <a:pt x="71" y="80"/>
                      </a:cubicBezTo>
                      <a:cubicBezTo>
                        <a:pt x="20" y="41"/>
                        <a:pt x="20" y="41"/>
                        <a:pt x="20" y="41"/>
                      </a:cubicBezTo>
                      <a:cubicBezTo>
                        <a:pt x="0" y="51"/>
                        <a:pt x="0" y="51"/>
                        <a:pt x="0" y="51"/>
                      </a:cubicBezTo>
                      <a:cubicBezTo>
                        <a:pt x="0" y="152"/>
                        <a:pt x="0" y="152"/>
                        <a:pt x="0" y="152"/>
                      </a:cubicBezTo>
                      <a:cubicBezTo>
                        <a:pt x="20" y="162"/>
                        <a:pt x="20" y="162"/>
                        <a:pt x="20" y="162"/>
                      </a:cubicBezTo>
                      <a:cubicBezTo>
                        <a:pt x="71" y="122"/>
                        <a:pt x="71" y="122"/>
                        <a:pt x="71" y="122"/>
                      </a:cubicBezTo>
                      <a:cubicBezTo>
                        <a:pt x="150" y="202"/>
                        <a:pt x="150" y="202"/>
                        <a:pt x="150" y="202"/>
                      </a:cubicBezTo>
                      <a:cubicBezTo>
                        <a:pt x="200" y="182"/>
                        <a:pt x="200" y="182"/>
                        <a:pt x="200" y="182"/>
                      </a:cubicBezTo>
                      <a:cubicBezTo>
                        <a:pt x="200" y="20"/>
                        <a:pt x="200" y="20"/>
                        <a:pt x="200" y="20"/>
                      </a:cubicBezTo>
                      <a:cubicBezTo>
                        <a:pt x="150" y="0"/>
                        <a:pt x="150" y="0"/>
                        <a:pt x="150" y="0"/>
                      </a:cubicBezTo>
                      <a:cubicBezTo>
                        <a:pt x="150" y="0"/>
                        <a:pt x="150" y="0"/>
                        <a:pt x="1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p:cNvSpPr>
                  <a:spLocks/>
                </p:cNvSpPr>
                <p:nvPr/>
              </p:nvSpPr>
              <p:spPr bwMode="auto">
                <a:xfrm>
                  <a:off x="5911850" y="3382963"/>
                  <a:ext cx="114300" cy="228600"/>
                </a:xfrm>
                <a:custGeom>
                  <a:avLst/>
                  <a:gdLst>
                    <a:gd name="T0" fmla="*/ 0 w 30"/>
                    <a:gd name="T1" fmla="*/ 60 h 60"/>
                    <a:gd name="T2" fmla="*/ 0 w 30"/>
                    <a:gd name="T3" fmla="*/ 0 h 60"/>
                    <a:gd name="T4" fmla="*/ 30 w 30"/>
                    <a:gd name="T5" fmla="*/ 30 h 60"/>
                    <a:gd name="T6" fmla="*/ 0 w 30"/>
                    <a:gd name="T7" fmla="*/ 60 h 60"/>
                    <a:gd name="T8" fmla="*/ 0 w 30"/>
                    <a:gd name="T9" fmla="*/ 60 h 60"/>
                  </a:gdLst>
                  <a:ahLst/>
                  <a:cxnLst>
                    <a:cxn ang="0">
                      <a:pos x="T0" y="T1"/>
                    </a:cxn>
                    <a:cxn ang="0">
                      <a:pos x="T2" y="T3"/>
                    </a:cxn>
                    <a:cxn ang="0">
                      <a:pos x="T4" y="T5"/>
                    </a:cxn>
                    <a:cxn ang="0">
                      <a:pos x="T6" y="T7"/>
                    </a:cxn>
                    <a:cxn ang="0">
                      <a:pos x="T8" y="T9"/>
                    </a:cxn>
                  </a:cxnLst>
                  <a:rect l="0" t="0" r="r" b="b"/>
                  <a:pathLst>
                    <a:path w="30" h="60">
                      <a:moveTo>
                        <a:pt x="0" y="60"/>
                      </a:moveTo>
                      <a:cubicBezTo>
                        <a:pt x="0" y="0"/>
                        <a:pt x="0" y="0"/>
                        <a:pt x="0" y="0"/>
                      </a:cubicBezTo>
                      <a:cubicBezTo>
                        <a:pt x="30" y="30"/>
                        <a:pt x="30" y="30"/>
                        <a:pt x="30" y="30"/>
                      </a:cubicBezTo>
                      <a:cubicBezTo>
                        <a:pt x="0" y="60"/>
                        <a:pt x="0" y="60"/>
                        <a:pt x="0" y="60"/>
                      </a:cubicBezTo>
                      <a:cubicBezTo>
                        <a:pt x="0" y="60"/>
                        <a:pt x="0" y="60"/>
                        <a:pt x="0"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5"/>
                <p:cNvSpPr>
                  <a:spLocks/>
                </p:cNvSpPr>
                <p:nvPr/>
              </p:nvSpPr>
              <p:spPr bwMode="auto">
                <a:xfrm>
                  <a:off x="6205538" y="3341688"/>
                  <a:ext cx="201613" cy="314325"/>
                </a:xfrm>
                <a:custGeom>
                  <a:avLst/>
                  <a:gdLst>
                    <a:gd name="T0" fmla="*/ 0 w 53"/>
                    <a:gd name="T1" fmla="*/ 41 h 83"/>
                    <a:gd name="T2" fmla="*/ 53 w 53"/>
                    <a:gd name="T3" fmla="*/ 0 h 83"/>
                    <a:gd name="T4" fmla="*/ 53 w 53"/>
                    <a:gd name="T5" fmla="*/ 83 h 83"/>
                    <a:gd name="T6" fmla="*/ 0 w 53"/>
                    <a:gd name="T7" fmla="*/ 41 h 83"/>
                    <a:gd name="T8" fmla="*/ 0 w 53"/>
                    <a:gd name="T9" fmla="*/ 41 h 83"/>
                  </a:gdLst>
                  <a:ahLst/>
                  <a:cxnLst>
                    <a:cxn ang="0">
                      <a:pos x="T0" y="T1"/>
                    </a:cxn>
                    <a:cxn ang="0">
                      <a:pos x="T2" y="T3"/>
                    </a:cxn>
                    <a:cxn ang="0">
                      <a:pos x="T4" y="T5"/>
                    </a:cxn>
                    <a:cxn ang="0">
                      <a:pos x="T6" y="T7"/>
                    </a:cxn>
                    <a:cxn ang="0">
                      <a:pos x="T8" y="T9"/>
                    </a:cxn>
                  </a:cxnLst>
                  <a:rect l="0" t="0" r="r" b="b"/>
                  <a:pathLst>
                    <a:path w="53" h="83">
                      <a:moveTo>
                        <a:pt x="0" y="41"/>
                      </a:moveTo>
                      <a:cubicBezTo>
                        <a:pt x="53" y="0"/>
                        <a:pt x="53" y="0"/>
                        <a:pt x="53" y="0"/>
                      </a:cubicBezTo>
                      <a:cubicBezTo>
                        <a:pt x="53" y="83"/>
                        <a:pt x="53" y="83"/>
                        <a:pt x="53" y="83"/>
                      </a:cubicBezTo>
                      <a:cubicBezTo>
                        <a:pt x="0" y="41"/>
                        <a:pt x="0" y="41"/>
                        <a:pt x="0" y="41"/>
                      </a:cubicBezTo>
                      <a:cubicBezTo>
                        <a:pt x="0" y="41"/>
                        <a:pt x="0" y="41"/>
                        <a:pt x="0"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1" name="Text Placeholder 4"/>
              <p:cNvSpPr txBox="1">
                <a:spLocks/>
              </p:cNvSpPr>
              <p:nvPr/>
            </p:nvSpPr>
            <p:spPr>
              <a:xfrm>
                <a:off x="9122889" y="2002568"/>
                <a:ext cx="1363063" cy="3508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latin typeface="+mn-lt"/>
                  </a:rPr>
                  <a:t>Visual Studio</a:t>
                </a:r>
              </a:p>
            </p:txBody>
          </p:sp>
        </p:grpSp>
        <p:sp>
          <p:nvSpPr>
            <p:cNvPr id="68" name="Freeform 29"/>
            <p:cNvSpPr>
              <a:spLocks/>
            </p:cNvSpPr>
            <p:nvPr/>
          </p:nvSpPr>
          <p:spPr bwMode="auto">
            <a:xfrm>
              <a:off x="7826154" y="1636282"/>
              <a:ext cx="222250" cy="219075"/>
            </a:xfrm>
            <a:custGeom>
              <a:avLst/>
              <a:gdLst>
                <a:gd name="T0" fmla="*/ 60 w 140"/>
                <a:gd name="T1" fmla="*/ 138 h 138"/>
                <a:gd name="T2" fmla="*/ 80 w 140"/>
                <a:gd name="T3" fmla="*/ 138 h 138"/>
                <a:gd name="T4" fmla="*/ 80 w 140"/>
                <a:gd name="T5" fmla="*/ 79 h 138"/>
                <a:gd name="T6" fmla="*/ 140 w 140"/>
                <a:gd name="T7" fmla="*/ 79 h 138"/>
                <a:gd name="T8" fmla="*/ 140 w 140"/>
                <a:gd name="T9" fmla="*/ 59 h 138"/>
                <a:gd name="T10" fmla="*/ 80 w 140"/>
                <a:gd name="T11" fmla="*/ 59 h 138"/>
                <a:gd name="T12" fmla="*/ 80 w 140"/>
                <a:gd name="T13" fmla="*/ 0 h 138"/>
                <a:gd name="T14" fmla="*/ 60 w 140"/>
                <a:gd name="T15" fmla="*/ 0 h 138"/>
                <a:gd name="T16" fmla="*/ 60 w 140"/>
                <a:gd name="T17" fmla="*/ 59 h 138"/>
                <a:gd name="T18" fmla="*/ 0 w 140"/>
                <a:gd name="T19" fmla="*/ 59 h 138"/>
                <a:gd name="T20" fmla="*/ 0 w 140"/>
                <a:gd name="T21" fmla="*/ 79 h 138"/>
                <a:gd name="T22" fmla="*/ 60 w 140"/>
                <a:gd name="T23" fmla="*/ 79 h 138"/>
                <a:gd name="T24" fmla="*/ 60 w 14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8">
                  <a:moveTo>
                    <a:pt x="60" y="138"/>
                  </a:moveTo>
                  <a:lnTo>
                    <a:pt x="80" y="138"/>
                  </a:lnTo>
                  <a:lnTo>
                    <a:pt x="80" y="79"/>
                  </a:lnTo>
                  <a:lnTo>
                    <a:pt x="140" y="79"/>
                  </a:lnTo>
                  <a:lnTo>
                    <a:pt x="140" y="59"/>
                  </a:lnTo>
                  <a:lnTo>
                    <a:pt x="80" y="59"/>
                  </a:lnTo>
                  <a:lnTo>
                    <a:pt x="80" y="0"/>
                  </a:lnTo>
                  <a:lnTo>
                    <a:pt x="60" y="0"/>
                  </a:lnTo>
                  <a:lnTo>
                    <a:pt x="60" y="59"/>
                  </a:lnTo>
                  <a:lnTo>
                    <a:pt x="0" y="59"/>
                  </a:lnTo>
                  <a:lnTo>
                    <a:pt x="0" y="79"/>
                  </a:lnTo>
                  <a:lnTo>
                    <a:pt x="60" y="79"/>
                  </a:lnTo>
                  <a:lnTo>
                    <a:pt x="60"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9"/>
            <p:cNvSpPr>
              <a:spLocks/>
            </p:cNvSpPr>
            <p:nvPr/>
          </p:nvSpPr>
          <p:spPr bwMode="auto">
            <a:xfrm>
              <a:off x="9071277" y="1636282"/>
              <a:ext cx="222250" cy="219075"/>
            </a:xfrm>
            <a:custGeom>
              <a:avLst/>
              <a:gdLst>
                <a:gd name="T0" fmla="*/ 60 w 140"/>
                <a:gd name="T1" fmla="*/ 138 h 138"/>
                <a:gd name="T2" fmla="*/ 80 w 140"/>
                <a:gd name="T3" fmla="*/ 138 h 138"/>
                <a:gd name="T4" fmla="*/ 80 w 140"/>
                <a:gd name="T5" fmla="*/ 79 h 138"/>
                <a:gd name="T6" fmla="*/ 140 w 140"/>
                <a:gd name="T7" fmla="*/ 79 h 138"/>
                <a:gd name="T8" fmla="*/ 140 w 140"/>
                <a:gd name="T9" fmla="*/ 59 h 138"/>
                <a:gd name="T10" fmla="*/ 80 w 140"/>
                <a:gd name="T11" fmla="*/ 59 h 138"/>
                <a:gd name="T12" fmla="*/ 80 w 140"/>
                <a:gd name="T13" fmla="*/ 0 h 138"/>
                <a:gd name="T14" fmla="*/ 60 w 140"/>
                <a:gd name="T15" fmla="*/ 0 h 138"/>
                <a:gd name="T16" fmla="*/ 60 w 140"/>
                <a:gd name="T17" fmla="*/ 59 h 138"/>
                <a:gd name="T18" fmla="*/ 0 w 140"/>
                <a:gd name="T19" fmla="*/ 59 h 138"/>
                <a:gd name="T20" fmla="*/ 0 w 140"/>
                <a:gd name="T21" fmla="*/ 79 h 138"/>
                <a:gd name="T22" fmla="*/ 60 w 140"/>
                <a:gd name="T23" fmla="*/ 79 h 138"/>
                <a:gd name="T24" fmla="*/ 60 w 14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8">
                  <a:moveTo>
                    <a:pt x="60" y="138"/>
                  </a:moveTo>
                  <a:lnTo>
                    <a:pt x="80" y="138"/>
                  </a:lnTo>
                  <a:lnTo>
                    <a:pt x="80" y="79"/>
                  </a:lnTo>
                  <a:lnTo>
                    <a:pt x="140" y="79"/>
                  </a:lnTo>
                  <a:lnTo>
                    <a:pt x="140" y="59"/>
                  </a:lnTo>
                  <a:lnTo>
                    <a:pt x="80" y="59"/>
                  </a:lnTo>
                  <a:lnTo>
                    <a:pt x="80" y="0"/>
                  </a:lnTo>
                  <a:lnTo>
                    <a:pt x="60" y="0"/>
                  </a:lnTo>
                  <a:lnTo>
                    <a:pt x="60" y="59"/>
                  </a:lnTo>
                  <a:lnTo>
                    <a:pt x="0" y="59"/>
                  </a:lnTo>
                  <a:lnTo>
                    <a:pt x="0" y="79"/>
                  </a:lnTo>
                  <a:lnTo>
                    <a:pt x="60" y="79"/>
                  </a:lnTo>
                  <a:lnTo>
                    <a:pt x="60"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p:nvGrpSpPr>
          <p:grpSpPr>
            <a:xfrm>
              <a:off x="6415453" y="1485605"/>
              <a:ext cx="1363063" cy="867828"/>
              <a:chOff x="6415453" y="1485605"/>
              <a:chExt cx="1363063" cy="867828"/>
            </a:xfrm>
          </p:grpSpPr>
          <p:sp>
            <p:nvSpPr>
              <p:cNvPr id="59" name="Text Placeholder 4"/>
              <p:cNvSpPr txBox="1">
                <a:spLocks/>
              </p:cNvSpPr>
              <p:nvPr/>
            </p:nvSpPr>
            <p:spPr>
              <a:xfrm>
                <a:off x="6415453" y="2002568"/>
                <a:ext cx="1363063" cy="3508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latin typeface="+mn-lt"/>
                  </a:rPr>
                  <a:t>Microsoft Azure</a:t>
                </a:r>
              </a:p>
            </p:txBody>
          </p:sp>
          <p:sp>
            <p:nvSpPr>
              <p:cNvPr id="77" name="Freeform 33"/>
              <p:cNvSpPr>
                <a:spLocks/>
              </p:cNvSpPr>
              <p:nvPr/>
            </p:nvSpPr>
            <p:spPr bwMode="auto">
              <a:xfrm>
                <a:off x="6642405" y="1485605"/>
                <a:ext cx="918568" cy="50874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p:nvPr/>
          </p:nvGrpSpPr>
          <p:grpSpPr>
            <a:xfrm>
              <a:off x="7873544" y="1506916"/>
              <a:ext cx="1363063" cy="846517"/>
              <a:chOff x="7873544" y="1506916"/>
              <a:chExt cx="1363063" cy="846517"/>
            </a:xfrm>
          </p:grpSpPr>
          <p:sp>
            <p:nvSpPr>
              <p:cNvPr id="60" name="Text Placeholder 4"/>
              <p:cNvSpPr txBox="1">
                <a:spLocks/>
              </p:cNvSpPr>
              <p:nvPr/>
            </p:nvSpPr>
            <p:spPr>
              <a:xfrm>
                <a:off x="7873544" y="2002568"/>
                <a:ext cx="1363063" cy="3508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latin typeface="+mn-lt"/>
                  </a:rPr>
                  <a:t>Command line</a:t>
                </a:r>
              </a:p>
            </p:txBody>
          </p:sp>
          <p:sp>
            <p:nvSpPr>
              <p:cNvPr id="81" name="Freeform 37"/>
              <p:cNvSpPr>
                <a:spLocks noEditPoints="1"/>
              </p:cNvSpPr>
              <p:nvPr/>
            </p:nvSpPr>
            <p:spPr bwMode="auto">
              <a:xfrm>
                <a:off x="8313584" y="1506916"/>
                <a:ext cx="494911" cy="495652"/>
              </a:xfrm>
              <a:custGeom>
                <a:avLst/>
                <a:gdLst>
                  <a:gd name="T0" fmla="*/ 0 w 136"/>
                  <a:gd name="T1" fmla="*/ 32 h 136"/>
                  <a:gd name="T2" fmla="*/ 136 w 136"/>
                  <a:gd name="T3" fmla="*/ 32 h 136"/>
                  <a:gd name="T4" fmla="*/ 136 w 136"/>
                  <a:gd name="T5" fmla="*/ 118 h 136"/>
                  <a:gd name="T6" fmla="*/ 118 w 136"/>
                  <a:gd name="T7" fmla="*/ 136 h 136"/>
                  <a:gd name="T8" fmla="*/ 18 w 136"/>
                  <a:gd name="T9" fmla="*/ 136 h 136"/>
                  <a:gd name="T10" fmla="*/ 0 w 136"/>
                  <a:gd name="T11" fmla="*/ 118 h 136"/>
                  <a:gd name="T12" fmla="*/ 0 w 136"/>
                  <a:gd name="T13" fmla="*/ 32 h 136"/>
                  <a:gd name="T14" fmla="*/ 18 w 136"/>
                  <a:gd name="T15" fmla="*/ 0 h 136"/>
                  <a:gd name="T16" fmla="*/ 118 w 136"/>
                  <a:gd name="T17" fmla="*/ 0 h 136"/>
                  <a:gd name="T18" fmla="*/ 136 w 136"/>
                  <a:gd name="T19" fmla="*/ 18 h 136"/>
                  <a:gd name="T20" fmla="*/ 136 w 136"/>
                  <a:gd name="T21" fmla="*/ 24 h 136"/>
                  <a:gd name="T22" fmla="*/ 0 w 136"/>
                  <a:gd name="T23" fmla="*/ 24 h 136"/>
                  <a:gd name="T24" fmla="*/ 0 w 136"/>
                  <a:gd name="T25" fmla="*/ 18 h 136"/>
                  <a:gd name="T26" fmla="*/ 18 w 136"/>
                  <a:gd name="T27" fmla="*/ 0 h 136"/>
                  <a:gd name="T28" fmla="*/ 124 w 136"/>
                  <a:gd name="T29" fmla="*/ 8 h 136"/>
                  <a:gd name="T30" fmla="*/ 124 w 136"/>
                  <a:gd name="T31" fmla="*/ 8 h 136"/>
                  <a:gd name="T32" fmla="*/ 120 w 136"/>
                  <a:gd name="T33" fmla="*/ 11 h 136"/>
                  <a:gd name="T34" fmla="*/ 120 w 136"/>
                  <a:gd name="T35" fmla="*/ 12 h 136"/>
                  <a:gd name="T36" fmla="*/ 124 w 136"/>
                  <a:gd name="T37" fmla="*/ 16 h 136"/>
                  <a:gd name="T38" fmla="*/ 124 w 136"/>
                  <a:gd name="T39" fmla="*/ 16 h 136"/>
                  <a:gd name="T40" fmla="*/ 128 w 136"/>
                  <a:gd name="T41" fmla="*/ 12 h 136"/>
                  <a:gd name="T42" fmla="*/ 128 w 136"/>
                  <a:gd name="T43" fmla="*/ 11 h 136"/>
                  <a:gd name="T44" fmla="*/ 124 w 136"/>
                  <a:gd name="T45" fmla="*/ 8 h 136"/>
                  <a:gd name="T46" fmla="*/ 92 w 136"/>
                  <a:gd name="T47" fmla="*/ 8 h 136"/>
                  <a:gd name="T48" fmla="*/ 92 w 136"/>
                  <a:gd name="T49" fmla="*/ 8 h 136"/>
                  <a:gd name="T50" fmla="*/ 88 w 136"/>
                  <a:gd name="T51" fmla="*/ 11 h 136"/>
                  <a:gd name="T52" fmla="*/ 88 w 136"/>
                  <a:gd name="T53" fmla="*/ 12 h 136"/>
                  <a:gd name="T54" fmla="*/ 92 w 136"/>
                  <a:gd name="T55" fmla="*/ 16 h 136"/>
                  <a:gd name="T56" fmla="*/ 92 w 136"/>
                  <a:gd name="T57" fmla="*/ 16 h 136"/>
                  <a:gd name="T58" fmla="*/ 96 w 136"/>
                  <a:gd name="T59" fmla="*/ 12 h 136"/>
                  <a:gd name="T60" fmla="*/ 96 w 136"/>
                  <a:gd name="T61" fmla="*/ 11 h 136"/>
                  <a:gd name="T62" fmla="*/ 92 w 136"/>
                  <a:gd name="T63" fmla="*/ 8 h 136"/>
                  <a:gd name="T64" fmla="*/ 108 w 136"/>
                  <a:gd name="T65" fmla="*/ 8 h 136"/>
                  <a:gd name="T66" fmla="*/ 108 w 136"/>
                  <a:gd name="T67" fmla="*/ 8 h 136"/>
                  <a:gd name="T68" fmla="*/ 104 w 136"/>
                  <a:gd name="T69" fmla="*/ 11 h 136"/>
                  <a:gd name="T70" fmla="*/ 104 w 136"/>
                  <a:gd name="T71" fmla="*/ 12 h 136"/>
                  <a:gd name="T72" fmla="*/ 108 w 136"/>
                  <a:gd name="T73" fmla="*/ 16 h 136"/>
                  <a:gd name="T74" fmla="*/ 108 w 136"/>
                  <a:gd name="T75" fmla="*/ 16 h 136"/>
                  <a:gd name="T76" fmla="*/ 112 w 136"/>
                  <a:gd name="T77" fmla="*/ 12 h 136"/>
                  <a:gd name="T78" fmla="*/ 112 w 136"/>
                  <a:gd name="T79" fmla="*/ 11 h 136"/>
                  <a:gd name="T80" fmla="*/ 108 w 136"/>
                  <a:gd name="T81" fmla="*/ 8 h 136"/>
                  <a:gd name="T82" fmla="*/ 20 w 136"/>
                  <a:gd name="T83" fmla="*/ 52 h 136"/>
                  <a:gd name="T84" fmla="*/ 20 w 136"/>
                  <a:gd name="T85" fmla="*/ 52 h 136"/>
                  <a:gd name="T86" fmla="*/ 20 w 136"/>
                  <a:gd name="T87" fmla="*/ 60 h 136"/>
                  <a:gd name="T88" fmla="*/ 32 w 136"/>
                  <a:gd name="T89" fmla="*/ 72 h 136"/>
                  <a:gd name="T90" fmla="*/ 20 w 136"/>
                  <a:gd name="T91" fmla="*/ 84 h 136"/>
                  <a:gd name="T92" fmla="*/ 20 w 136"/>
                  <a:gd name="T93" fmla="*/ 92 h 136"/>
                  <a:gd name="T94" fmla="*/ 20 w 136"/>
                  <a:gd name="T95" fmla="*/ 92 h 136"/>
                  <a:gd name="T96" fmla="*/ 28 w 136"/>
                  <a:gd name="T97" fmla="*/ 92 h 136"/>
                  <a:gd name="T98" fmla="*/ 48 w 136"/>
                  <a:gd name="T99" fmla="*/ 72 h 136"/>
                  <a:gd name="T100" fmla="*/ 28 w 136"/>
                  <a:gd name="T101" fmla="*/ 52 h 136"/>
                  <a:gd name="T102" fmla="*/ 20 w 136"/>
                  <a:gd name="T103" fmla="*/ 52 h 136"/>
                  <a:gd name="T104" fmla="*/ 61 w 136"/>
                  <a:gd name="T105" fmla="*/ 84 h 136"/>
                  <a:gd name="T106" fmla="*/ 56 w 136"/>
                  <a:gd name="T107" fmla="*/ 89 h 136"/>
                  <a:gd name="T108" fmla="*/ 56 w 136"/>
                  <a:gd name="T109" fmla="*/ 91 h 136"/>
                  <a:gd name="T110" fmla="*/ 61 w 136"/>
                  <a:gd name="T111" fmla="*/ 96 h 136"/>
                  <a:gd name="T112" fmla="*/ 79 w 136"/>
                  <a:gd name="T113" fmla="*/ 96 h 136"/>
                  <a:gd name="T114" fmla="*/ 84 w 136"/>
                  <a:gd name="T115" fmla="*/ 91 h 136"/>
                  <a:gd name="T116" fmla="*/ 84 w 136"/>
                  <a:gd name="T117" fmla="*/ 89 h 136"/>
                  <a:gd name="T118" fmla="*/ 79 w 136"/>
                  <a:gd name="T119" fmla="*/ 84 h 136"/>
                  <a:gd name="T120" fmla="*/ 61 w 136"/>
                  <a:gd name="T121" fmla="*/ 8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36">
                    <a:moveTo>
                      <a:pt x="0" y="32"/>
                    </a:moveTo>
                    <a:cubicBezTo>
                      <a:pt x="136" y="32"/>
                      <a:pt x="136" y="32"/>
                      <a:pt x="136" y="32"/>
                    </a:cubicBezTo>
                    <a:cubicBezTo>
                      <a:pt x="136" y="118"/>
                      <a:pt x="136" y="118"/>
                      <a:pt x="136" y="118"/>
                    </a:cubicBezTo>
                    <a:cubicBezTo>
                      <a:pt x="136" y="128"/>
                      <a:pt x="128" y="136"/>
                      <a:pt x="118" y="136"/>
                    </a:cubicBezTo>
                    <a:cubicBezTo>
                      <a:pt x="18" y="136"/>
                      <a:pt x="18" y="136"/>
                      <a:pt x="18" y="136"/>
                    </a:cubicBezTo>
                    <a:cubicBezTo>
                      <a:pt x="8" y="136"/>
                      <a:pt x="0" y="128"/>
                      <a:pt x="0" y="118"/>
                    </a:cubicBezTo>
                    <a:cubicBezTo>
                      <a:pt x="0" y="32"/>
                      <a:pt x="0" y="32"/>
                      <a:pt x="0" y="32"/>
                    </a:cubicBezTo>
                    <a:close/>
                    <a:moveTo>
                      <a:pt x="18" y="0"/>
                    </a:moveTo>
                    <a:cubicBezTo>
                      <a:pt x="118" y="0"/>
                      <a:pt x="118" y="0"/>
                      <a:pt x="118" y="0"/>
                    </a:cubicBezTo>
                    <a:cubicBezTo>
                      <a:pt x="128" y="0"/>
                      <a:pt x="136" y="8"/>
                      <a:pt x="136" y="18"/>
                    </a:cubicBezTo>
                    <a:cubicBezTo>
                      <a:pt x="136" y="24"/>
                      <a:pt x="136" y="24"/>
                      <a:pt x="136" y="24"/>
                    </a:cubicBezTo>
                    <a:cubicBezTo>
                      <a:pt x="0" y="24"/>
                      <a:pt x="0" y="24"/>
                      <a:pt x="0" y="24"/>
                    </a:cubicBezTo>
                    <a:cubicBezTo>
                      <a:pt x="0" y="18"/>
                      <a:pt x="0" y="18"/>
                      <a:pt x="0" y="18"/>
                    </a:cubicBezTo>
                    <a:cubicBezTo>
                      <a:pt x="0" y="8"/>
                      <a:pt x="8" y="0"/>
                      <a:pt x="18" y="0"/>
                    </a:cubicBezTo>
                    <a:close/>
                    <a:moveTo>
                      <a:pt x="124" y="8"/>
                    </a:moveTo>
                    <a:cubicBezTo>
                      <a:pt x="124" y="8"/>
                      <a:pt x="124" y="8"/>
                      <a:pt x="124" y="8"/>
                    </a:cubicBezTo>
                    <a:cubicBezTo>
                      <a:pt x="122" y="8"/>
                      <a:pt x="120" y="10"/>
                      <a:pt x="120" y="11"/>
                    </a:cubicBezTo>
                    <a:cubicBezTo>
                      <a:pt x="120" y="12"/>
                      <a:pt x="120" y="12"/>
                      <a:pt x="120" y="12"/>
                    </a:cubicBezTo>
                    <a:cubicBezTo>
                      <a:pt x="120" y="14"/>
                      <a:pt x="122" y="16"/>
                      <a:pt x="124" y="16"/>
                    </a:cubicBezTo>
                    <a:cubicBezTo>
                      <a:pt x="124" y="16"/>
                      <a:pt x="124" y="16"/>
                      <a:pt x="124" y="16"/>
                    </a:cubicBezTo>
                    <a:cubicBezTo>
                      <a:pt x="126" y="16"/>
                      <a:pt x="128" y="14"/>
                      <a:pt x="128" y="12"/>
                    </a:cubicBezTo>
                    <a:cubicBezTo>
                      <a:pt x="128" y="11"/>
                      <a:pt x="128" y="11"/>
                      <a:pt x="128" y="11"/>
                    </a:cubicBezTo>
                    <a:cubicBezTo>
                      <a:pt x="128" y="10"/>
                      <a:pt x="126" y="8"/>
                      <a:pt x="124" y="8"/>
                    </a:cubicBezTo>
                    <a:close/>
                    <a:moveTo>
                      <a:pt x="92" y="8"/>
                    </a:moveTo>
                    <a:cubicBezTo>
                      <a:pt x="92" y="8"/>
                      <a:pt x="92" y="8"/>
                      <a:pt x="92" y="8"/>
                    </a:cubicBezTo>
                    <a:cubicBezTo>
                      <a:pt x="90" y="8"/>
                      <a:pt x="88" y="10"/>
                      <a:pt x="88" y="11"/>
                    </a:cubicBezTo>
                    <a:cubicBezTo>
                      <a:pt x="88" y="12"/>
                      <a:pt x="88" y="12"/>
                      <a:pt x="88" y="12"/>
                    </a:cubicBezTo>
                    <a:cubicBezTo>
                      <a:pt x="88" y="14"/>
                      <a:pt x="90" y="16"/>
                      <a:pt x="92" y="16"/>
                    </a:cubicBezTo>
                    <a:cubicBezTo>
                      <a:pt x="92" y="16"/>
                      <a:pt x="92" y="16"/>
                      <a:pt x="92" y="16"/>
                    </a:cubicBezTo>
                    <a:cubicBezTo>
                      <a:pt x="94" y="16"/>
                      <a:pt x="96" y="14"/>
                      <a:pt x="96" y="12"/>
                    </a:cubicBezTo>
                    <a:cubicBezTo>
                      <a:pt x="96" y="11"/>
                      <a:pt x="96" y="11"/>
                      <a:pt x="96" y="11"/>
                    </a:cubicBezTo>
                    <a:cubicBezTo>
                      <a:pt x="96" y="10"/>
                      <a:pt x="94" y="8"/>
                      <a:pt x="92" y="8"/>
                    </a:cubicBezTo>
                    <a:close/>
                    <a:moveTo>
                      <a:pt x="108" y="8"/>
                    </a:moveTo>
                    <a:cubicBezTo>
                      <a:pt x="108" y="8"/>
                      <a:pt x="108" y="8"/>
                      <a:pt x="108" y="8"/>
                    </a:cubicBezTo>
                    <a:cubicBezTo>
                      <a:pt x="106" y="8"/>
                      <a:pt x="104" y="10"/>
                      <a:pt x="104" y="11"/>
                    </a:cubicBezTo>
                    <a:cubicBezTo>
                      <a:pt x="104" y="12"/>
                      <a:pt x="104" y="12"/>
                      <a:pt x="104" y="12"/>
                    </a:cubicBezTo>
                    <a:cubicBezTo>
                      <a:pt x="104" y="14"/>
                      <a:pt x="106" y="16"/>
                      <a:pt x="108" y="16"/>
                    </a:cubicBezTo>
                    <a:cubicBezTo>
                      <a:pt x="108" y="16"/>
                      <a:pt x="108" y="16"/>
                      <a:pt x="108" y="16"/>
                    </a:cubicBezTo>
                    <a:cubicBezTo>
                      <a:pt x="110" y="16"/>
                      <a:pt x="112" y="14"/>
                      <a:pt x="112" y="12"/>
                    </a:cubicBezTo>
                    <a:cubicBezTo>
                      <a:pt x="112" y="11"/>
                      <a:pt x="112" y="11"/>
                      <a:pt x="112" y="11"/>
                    </a:cubicBezTo>
                    <a:cubicBezTo>
                      <a:pt x="112" y="10"/>
                      <a:pt x="110" y="8"/>
                      <a:pt x="108" y="8"/>
                    </a:cubicBezTo>
                    <a:close/>
                    <a:moveTo>
                      <a:pt x="20" y="52"/>
                    </a:moveTo>
                    <a:cubicBezTo>
                      <a:pt x="20" y="52"/>
                      <a:pt x="20" y="52"/>
                      <a:pt x="20" y="52"/>
                    </a:cubicBezTo>
                    <a:cubicBezTo>
                      <a:pt x="18" y="54"/>
                      <a:pt x="18" y="58"/>
                      <a:pt x="20" y="60"/>
                    </a:cubicBezTo>
                    <a:cubicBezTo>
                      <a:pt x="32" y="72"/>
                      <a:pt x="32" y="72"/>
                      <a:pt x="32" y="72"/>
                    </a:cubicBezTo>
                    <a:cubicBezTo>
                      <a:pt x="20" y="84"/>
                      <a:pt x="20" y="84"/>
                      <a:pt x="20" y="84"/>
                    </a:cubicBezTo>
                    <a:cubicBezTo>
                      <a:pt x="18" y="86"/>
                      <a:pt x="18" y="90"/>
                      <a:pt x="20" y="92"/>
                    </a:cubicBezTo>
                    <a:cubicBezTo>
                      <a:pt x="20" y="92"/>
                      <a:pt x="20" y="92"/>
                      <a:pt x="20" y="92"/>
                    </a:cubicBezTo>
                    <a:cubicBezTo>
                      <a:pt x="22" y="94"/>
                      <a:pt x="26" y="94"/>
                      <a:pt x="28" y="92"/>
                    </a:cubicBezTo>
                    <a:cubicBezTo>
                      <a:pt x="48" y="72"/>
                      <a:pt x="48" y="72"/>
                      <a:pt x="48" y="72"/>
                    </a:cubicBezTo>
                    <a:cubicBezTo>
                      <a:pt x="28" y="52"/>
                      <a:pt x="28" y="52"/>
                      <a:pt x="28" y="52"/>
                    </a:cubicBezTo>
                    <a:cubicBezTo>
                      <a:pt x="26" y="50"/>
                      <a:pt x="22" y="50"/>
                      <a:pt x="20" y="52"/>
                    </a:cubicBezTo>
                    <a:close/>
                    <a:moveTo>
                      <a:pt x="61" y="84"/>
                    </a:moveTo>
                    <a:cubicBezTo>
                      <a:pt x="58" y="84"/>
                      <a:pt x="56" y="86"/>
                      <a:pt x="56" y="89"/>
                    </a:cubicBezTo>
                    <a:cubicBezTo>
                      <a:pt x="56" y="91"/>
                      <a:pt x="56" y="91"/>
                      <a:pt x="56" y="91"/>
                    </a:cubicBezTo>
                    <a:cubicBezTo>
                      <a:pt x="56" y="94"/>
                      <a:pt x="58" y="96"/>
                      <a:pt x="61" y="96"/>
                    </a:cubicBezTo>
                    <a:cubicBezTo>
                      <a:pt x="79" y="96"/>
                      <a:pt x="79" y="96"/>
                      <a:pt x="79" y="96"/>
                    </a:cubicBezTo>
                    <a:cubicBezTo>
                      <a:pt x="82" y="96"/>
                      <a:pt x="84" y="94"/>
                      <a:pt x="84" y="91"/>
                    </a:cubicBezTo>
                    <a:cubicBezTo>
                      <a:pt x="84" y="89"/>
                      <a:pt x="84" y="89"/>
                      <a:pt x="84" y="89"/>
                    </a:cubicBezTo>
                    <a:cubicBezTo>
                      <a:pt x="84" y="86"/>
                      <a:pt x="82" y="84"/>
                      <a:pt x="79" y="84"/>
                    </a:cubicBezTo>
                    <a:lnTo>
                      <a:pt x="61" y="8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73" name="Group 472"/>
          <p:cNvGrpSpPr/>
          <p:nvPr/>
        </p:nvGrpSpPr>
        <p:grpSpPr>
          <a:xfrm>
            <a:off x="4115140" y="3497262"/>
            <a:ext cx="2087862" cy="1184402"/>
            <a:chOff x="4115140" y="3497262"/>
            <a:chExt cx="2087862" cy="1184402"/>
          </a:xfrm>
        </p:grpSpPr>
        <p:sp>
          <p:nvSpPr>
            <p:cNvPr id="86" name="Freeform 33"/>
            <p:cNvSpPr>
              <a:spLocks/>
            </p:cNvSpPr>
            <p:nvPr/>
          </p:nvSpPr>
          <p:spPr bwMode="auto">
            <a:xfrm flipH="1">
              <a:off x="4115140" y="3497262"/>
              <a:ext cx="817588" cy="45281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5">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4221662" y="3584319"/>
              <a:ext cx="1981340" cy="109734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6309676" y="3846779"/>
            <a:ext cx="2743170" cy="406265"/>
            <a:chOff x="6101339" y="3779030"/>
            <a:chExt cx="2743170" cy="406265"/>
          </a:xfrm>
        </p:grpSpPr>
        <p:sp>
          <p:nvSpPr>
            <p:cNvPr id="89" name="Text Placeholder 4"/>
            <p:cNvSpPr txBox="1">
              <a:spLocks/>
            </p:cNvSpPr>
            <p:nvPr/>
          </p:nvSpPr>
          <p:spPr>
            <a:xfrm>
              <a:off x="6101339" y="3779030"/>
              <a:ext cx="1072795" cy="4062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gradFill>
                    <a:gsLst>
                      <a:gs pos="12500">
                        <a:schemeClr val="bg1"/>
                      </a:gs>
                      <a:gs pos="52000">
                        <a:schemeClr val="bg1"/>
                      </a:gs>
                    </a:gsLst>
                    <a:lin ang="5400000" scaled="0"/>
                  </a:gradFill>
                  <a:latin typeface="+mn-lt"/>
                </a:rPr>
                <a:t>Cloud</a:t>
              </a:r>
            </a:p>
          </p:txBody>
        </p:sp>
        <p:sp>
          <p:nvSpPr>
            <p:cNvPr id="90" name="Text Placeholder 4"/>
            <p:cNvSpPr txBox="1">
              <a:spLocks/>
            </p:cNvSpPr>
            <p:nvPr/>
          </p:nvSpPr>
          <p:spPr>
            <a:xfrm>
              <a:off x="7244871" y="3779030"/>
              <a:ext cx="1599638" cy="4062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gradFill>
                    <a:gsLst>
                      <a:gs pos="12500">
                        <a:schemeClr val="bg1"/>
                      </a:gs>
                      <a:gs pos="52000">
                        <a:schemeClr val="bg1"/>
                      </a:gs>
                    </a:gsLst>
                    <a:lin ang="5400000" scaled="0"/>
                  </a:gradFill>
                  <a:latin typeface="+mn-lt"/>
                </a:rPr>
                <a:t>On-premises</a:t>
              </a:r>
            </a:p>
          </p:txBody>
        </p:sp>
        <p:sp>
          <p:nvSpPr>
            <p:cNvPr id="91" name="Freeform 29"/>
            <p:cNvSpPr>
              <a:spLocks/>
            </p:cNvSpPr>
            <p:nvPr/>
          </p:nvSpPr>
          <p:spPr bwMode="auto">
            <a:xfrm>
              <a:off x="7098377" y="3858775"/>
              <a:ext cx="222250" cy="219075"/>
            </a:xfrm>
            <a:custGeom>
              <a:avLst/>
              <a:gdLst>
                <a:gd name="T0" fmla="*/ 60 w 140"/>
                <a:gd name="T1" fmla="*/ 138 h 138"/>
                <a:gd name="T2" fmla="*/ 80 w 140"/>
                <a:gd name="T3" fmla="*/ 138 h 138"/>
                <a:gd name="T4" fmla="*/ 80 w 140"/>
                <a:gd name="T5" fmla="*/ 79 h 138"/>
                <a:gd name="T6" fmla="*/ 140 w 140"/>
                <a:gd name="T7" fmla="*/ 79 h 138"/>
                <a:gd name="T8" fmla="*/ 140 w 140"/>
                <a:gd name="T9" fmla="*/ 59 h 138"/>
                <a:gd name="T10" fmla="*/ 80 w 140"/>
                <a:gd name="T11" fmla="*/ 59 h 138"/>
                <a:gd name="T12" fmla="*/ 80 w 140"/>
                <a:gd name="T13" fmla="*/ 0 h 138"/>
                <a:gd name="T14" fmla="*/ 60 w 140"/>
                <a:gd name="T15" fmla="*/ 0 h 138"/>
                <a:gd name="T16" fmla="*/ 60 w 140"/>
                <a:gd name="T17" fmla="*/ 59 h 138"/>
                <a:gd name="T18" fmla="*/ 0 w 140"/>
                <a:gd name="T19" fmla="*/ 59 h 138"/>
                <a:gd name="T20" fmla="*/ 0 w 140"/>
                <a:gd name="T21" fmla="*/ 79 h 138"/>
                <a:gd name="T22" fmla="*/ 60 w 140"/>
                <a:gd name="T23" fmla="*/ 79 h 138"/>
                <a:gd name="T24" fmla="*/ 60 w 14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8">
                  <a:moveTo>
                    <a:pt x="60" y="138"/>
                  </a:moveTo>
                  <a:lnTo>
                    <a:pt x="80" y="138"/>
                  </a:lnTo>
                  <a:lnTo>
                    <a:pt x="80" y="79"/>
                  </a:lnTo>
                  <a:lnTo>
                    <a:pt x="140" y="79"/>
                  </a:lnTo>
                  <a:lnTo>
                    <a:pt x="140" y="59"/>
                  </a:lnTo>
                  <a:lnTo>
                    <a:pt x="80" y="59"/>
                  </a:lnTo>
                  <a:lnTo>
                    <a:pt x="80" y="0"/>
                  </a:lnTo>
                  <a:lnTo>
                    <a:pt x="60" y="0"/>
                  </a:lnTo>
                  <a:lnTo>
                    <a:pt x="60" y="59"/>
                  </a:lnTo>
                  <a:lnTo>
                    <a:pt x="0" y="59"/>
                  </a:lnTo>
                  <a:lnTo>
                    <a:pt x="0" y="79"/>
                  </a:lnTo>
                  <a:lnTo>
                    <a:pt x="60" y="79"/>
                  </a:lnTo>
                  <a:lnTo>
                    <a:pt x="60" y="1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9" name="AutoShape 371"/>
          <p:cNvSpPr>
            <a:spLocks noChangeAspect="1" noChangeArrowheads="1" noTextEdit="1"/>
          </p:cNvSpPr>
          <p:nvPr/>
        </p:nvSpPr>
        <p:spPr bwMode="auto">
          <a:xfrm flipH="1">
            <a:off x="885825" y="2325688"/>
            <a:ext cx="5746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143" y="5348847"/>
            <a:ext cx="863686" cy="86368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44" y="5463633"/>
            <a:ext cx="645303" cy="63411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9515" r="9780" b="19960"/>
          <a:stretch/>
        </p:blipFill>
        <p:spPr>
          <a:xfrm>
            <a:off x="1183931" y="5956821"/>
            <a:ext cx="650680" cy="436516"/>
          </a:xfrm>
          <a:prstGeom prst="rect">
            <a:avLst/>
          </a:prstGeom>
        </p:spPr>
      </p:pic>
      <p:grpSp>
        <p:nvGrpSpPr>
          <p:cNvPr id="474" name="Group 473"/>
          <p:cNvGrpSpPr/>
          <p:nvPr/>
        </p:nvGrpSpPr>
        <p:grpSpPr>
          <a:xfrm>
            <a:off x="8607860" y="2918751"/>
            <a:ext cx="2132575" cy="2224413"/>
            <a:chOff x="8607860" y="2918751"/>
            <a:chExt cx="2132575" cy="2224413"/>
          </a:xfrm>
        </p:grpSpPr>
        <p:grpSp>
          <p:nvGrpSpPr>
            <p:cNvPr id="103" name="Group 102"/>
            <p:cNvGrpSpPr/>
            <p:nvPr/>
          </p:nvGrpSpPr>
          <p:grpSpPr>
            <a:xfrm>
              <a:off x="8607860" y="4547811"/>
              <a:ext cx="2130966" cy="595353"/>
              <a:chOff x="8607860" y="3874981"/>
              <a:chExt cx="2130966" cy="595353"/>
            </a:xfrm>
          </p:grpSpPr>
          <p:grpSp>
            <p:nvGrpSpPr>
              <p:cNvPr id="97" name="Group 96"/>
              <p:cNvGrpSpPr/>
              <p:nvPr/>
            </p:nvGrpSpPr>
            <p:grpSpPr>
              <a:xfrm>
                <a:off x="8607860" y="3874981"/>
                <a:ext cx="2130966" cy="349980"/>
                <a:chOff x="8609677" y="3874981"/>
                <a:chExt cx="1440439" cy="236571"/>
              </a:xfrm>
            </p:grpSpPr>
            <p:sp>
              <p:nvSpPr>
                <p:cNvPr id="93" name="Freeform 127"/>
                <p:cNvSpPr>
                  <a:spLocks noChangeAspect="1" noEditPoints="1"/>
                </p:cNvSpPr>
                <p:nvPr/>
              </p:nvSpPr>
              <p:spPr bwMode="auto">
                <a:xfrm>
                  <a:off x="8609677"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127"/>
                <p:cNvSpPr>
                  <a:spLocks noChangeAspect="1" noEditPoints="1"/>
                </p:cNvSpPr>
                <p:nvPr/>
              </p:nvSpPr>
              <p:spPr bwMode="auto">
                <a:xfrm>
                  <a:off x="8987668"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127"/>
                <p:cNvSpPr>
                  <a:spLocks noChangeAspect="1" noEditPoints="1"/>
                </p:cNvSpPr>
                <p:nvPr/>
              </p:nvSpPr>
              <p:spPr bwMode="auto">
                <a:xfrm>
                  <a:off x="936565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Freeform 127"/>
                <p:cNvSpPr>
                  <a:spLocks noChangeAspect="1" noEditPoints="1"/>
                </p:cNvSpPr>
                <p:nvPr/>
              </p:nvSpPr>
              <p:spPr bwMode="auto">
                <a:xfrm>
                  <a:off x="974364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8607860" y="4120354"/>
                <a:ext cx="2130966" cy="349980"/>
                <a:chOff x="8609677" y="3874981"/>
                <a:chExt cx="1440439" cy="236571"/>
              </a:xfrm>
            </p:grpSpPr>
            <p:sp>
              <p:nvSpPr>
                <p:cNvPr id="99" name="Freeform 127"/>
                <p:cNvSpPr>
                  <a:spLocks noChangeAspect="1" noEditPoints="1"/>
                </p:cNvSpPr>
                <p:nvPr/>
              </p:nvSpPr>
              <p:spPr bwMode="auto">
                <a:xfrm>
                  <a:off x="8609677"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127"/>
                <p:cNvSpPr>
                  <a:spLocks noChangeAspect="1" noEditPoints="1"/>
                </p:cNvSpPr>
                <p:nvPr/>
              </p:nvSpPr>
              <p:spPr bwMode="auto">
                <a:xfrm>
                  <a:off x="8987668"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1" name="Freeform 127"/>
                <p:cNvSpPr>
                  <a:spLocks noChangeAspect="1" noEditPoints="1"/>
                </p:cNvSpPr>
                <p:nvPr/>
              </p:nvSpPr>
              <p:spPr bwMode="auto">
                <a:xfrm>
                  <a:off x="936565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2" name="Freeform 127"/>
                <p:cNvSpPr>
                  <a:spLocks noChangeAspect="1" noEditPoints="1"/>
                </p:cNvSpPr>
                <p:nvPr/>
              </p:nvSpPr>
              <p:spPr bwMode="auto">
                <a:xfrm>
                  <a:off x="974364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442" name="Group 441"/>
            <p:cNvGrpSpPr/>
            <p:nvPr/>
          </p:nvGrpSpPr>
          <p:grpSpPr>
            <a:xfrm>
              <a:off x="9164967" y="2918751"/>
              <a:ext cx="1575468" cy="1565276"/>
              <a:chOff x="1808160" y="2424113"/>
              <a:chExt cx="1575468" cy="1565276"/>
            </a:xfrm>
          </p:grpSpPr>
          <p:grpSp>
            <p:nvGrpSpPr>
              <p:cNvPr id="437" name="Group 436"/>
              <p:cNvGrpSpPr/>
              <p:nvPr/>
            </p:nvGrpSpPr>
            <p:grpSpPr>
              <a:xfrm flipH="1">
                <a:off x="2996277" y="2424113"/>
                <a:ext cx="387351" cy="1565275"/>
                <a:chOff x="1350375" y="2424113"/>
                <a:chExt cx="387351" cy="1565275"/>
              </a:xfrm>
            </p:grpSpPr>
            <p:sp>
              <p:nvSpPr>
                <p:cNvPr id="380" name="Rectangle 314"/>
                <p:cNvSpPr>
                  <a:spLocks noChangeArrowheads="1"/>
                </p:cNvSpPr>
                <p:nvPr/>
              </p:nvSpPr>
              <p:spPr bwMode="auto">
                <a:xfrm>
                  <a:off x="1350375" y="3278188"/>
                  <a:ext cx="155575" cy="71120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315"/>
                <p:cNvSpPr>
                  <a:spLocks noChangeArrowheads="1"/>
                </p:cNvSpPr>
                <p:nvPr/>
              </p:nvSpPr>
              <p:spPr bwMode="auto">
                <a:xfrm>
                  <a:off x="1428163" y="2874963"/>
                  <a:ext cx="309563" cy="111442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316"/>
                <p:cNvSpPr>
                  <a:spLocks/>
                </p:cNvSpPr>
                <p:nvPr/>
              </p:nvSpPr>
              <p:spPr bwMode="auto">
                <a:xfrm>
                  <a:off x="1502775" y="2762251"/>
                  <a:ext cx="160338" cy="112713"/>
                </a:xfrm>
                <a:custGeom>
                  <a:avLst/>
                  <a:gdLst>
                    <a:gd name="T0" fmla="*/ 75 w 101"/>
                    <a:gd name="T1" fmla="*/ 0 h 71"/>
                    <a:gd name="T2" fmla="*/ 26 w 101"/>
                    <a:gd name="T3" fmla="*/ 0 h 71"/>
                    <a:gd name="T4" fmla="*/ 0 w 101"/>
                    <a:gd name="T5" fmla="*/ 71 h 71"/>
                    <a:gd name="T6" fmla="*/ 101 w 101"/>
                    <a:gd name="T7" fmla="*/ 71 h 71"/>
                    <a:gd name="T8" fmla="*/ 75 w 101"/>
                    <a:gd name="T9" fmla="*/ 0 h 71"/>
                  </a:gdLst>
                  <a:ahLst/>
                  <a:cxnLst>
                    <a:cxn ang="0">
                      <a:pos x="T0" y="T1"/>
                    </a:cxn>
                    <a:cxn ang="0">
                      <a:pos x="T2" y="T3"/>
                    </a:cxn>
                    <a:cxn ang="0">
                      <a:pos x="T4" y="T5"/>
                    </a:cxn>
                    <a:cxn ang="0">
                      <a:pos x="T6" y="T7"/>
                    </a:cxn>
                    <a:cxn ang="0">
                      <a:pos x="T8" y="T9"/>
                    </a:cxn>
                  </a:cxnLst>
                  <a:rect l="0" t="0" r="r" b="b"/>
                  <a:pathLst>
                    <a:path w="101" h="71">
                      <a:moveTo>
                        <a:pt x="75" y="0"/>
                      </a:moveTo>
                      <a:lnTo>
                        <a:pt x="26" y="0"/>
                      </a:lnTo>
                      <a:lnTo>
                        <a:pt x="0" y="71"/>
                      </a:lnTo>
                      <a:lnTo>
                        <a:pt x="101" y="71"/>
                      </a:lnTo>
                      <a:lnTo>
                        <a:pt x="75" y="0"/>
                      </a:ln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317"/>
                <p:cNvSpPr>
                  <a:spLocks noChangeArrowheads="1"/>
                </p:cNvSpPr>
                <p:nvPr/>
              </p:nvSpPr>
              <p:spPr bwMode="auto">
                <a:xfrm>
                  <a:off x="1569450" y="2424113"/>
                  <a:ext cx="26988" cy="3873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318"/>
                <p:cNvSpPr>
                  <a:spLocks noChangeArrowheads="1"/>
                </p:cNvSpPr>
                <p:nvPr/>
              </p:nvSpPr>
              <p:spPr bwMode="auto">
                <a:xfrm>
                  <a:off x="1469438" y="29130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319"/>
                <p:cNvSpPr>
                  <a:spLocks noChangeArrowheads="1"/>
                </p:cNvSpPr>
                <p:nvPr/>
              </p:nvSpPr>
              <p:spPr bwMode="auto">
                <a:xfrm>
                  <a:off x="1534525" y="2913063"/>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320"/>
                <p:cNvSpPr>
                  <a:spLocks noChangeArrowheads="1"/>
                </p:cNvSpPr>
                <p:nvPr/>
              </p:nvSpPr>
              <p:spPr bwMode="auto">
                <a:xfrm>
                  <a:off x="1599613" y="2913063"/>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321"/>
                <p:cNvSpPr>
                  <a:spLocks noChangeArrowheads="1"/>
                </p:cNvSpPr>
                <p:nvPr/>
              </p:nvSpPr>
              <p:spPr bwMode="auto">
                <a:xfrm>
                  <a:off x="1666288" y="29130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322"/>
                <p:cNvSpPr>
                  <a:spLocks noChangeArrowheads="1"/>
                </p:cNvSpPr>
                <p:nvPr/>
              </p:nvSpPr>
              <p:spPr bwMode="auto">
                <a:xfrm>
                  <a:off x="1469438" y="30162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323"/>
                <p:cNvSpPr>
                  <a:spLocks noChangeArrowheads="1"/>
                </p:cNvSpPr>
                <p:nvPr/>
              </p:nvSpPr>
              <p:spPr bwMode="auto">
                <a:xfrm>
                  <a:off x="1534525" y="3016251"/>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324"/>
                <p:cNvSpPr>
                  <a:spLocks noChangeArrowheads="1"/>
                </p:cNvSpPr>
                <p:nvPr/>
              </p:nvSpPr>
              <p:spPr bwMode="auto">
                <a:xfrm>
                  <a:off x="1599613" y="301625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325"/>
                <p:cNvSpPr>
                  <a:spLocks noChangeArrowheads="1"/>
                </p:cNvSpPr>
                <p:nvPr/>
              </p:nvSpPr>
              <p:spPr bwMode="auto">
                <a:xfrm>
                  <a:off x="1666288" y="30162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326"/>
                <p:cNvSpPr>
                  <a:spLocks noChangeArrowheads="1"/>
                </p:cNvSpPr>
                <p:nvPr/>
              </p:nvSpPr>
              <p:spPr bwMode="auto">
                <a:xfrm>
                  <a:off x="1469438" y="3119438"/>
                  <a:ext cx="30163"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327"/>
                <p:cNvSpPr>
                  <a:spLocks noChangeArrowheads="1"/>
                </p:cNvSpPr>
                <p:nvPr/>
              </p:nvSpPr>
              <p:spPr bwMode="auto">
                <a:xfrm>
                  <a:off x="1534525" y="3119438"/>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328"/>
                <p:cNvSpPr>
                  <a:spLocks noChangeArrowheads="1"/>
                </p:cNvSpPr>
                <p:nvPr/>
              </p:nvSpPr>
              <p:spPr bwMode="auto">
                <a:xfrm>
                  <a:off x="1599613" y="311943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329"/>
                <p:cNvSpPr>
                  <a:spLocks noChangeArrowheads="1"/>
                </p:cNvSpPr>
                <p:nvPr/>
              </p:nvSpPr>
              <p:spPr bwMode="auto">
                <a:xfrm>
                  <a:off x="1666288" y="3119438"/>
                  <a:ext cx="30163"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330"/>
                <p:cNvSpPr>
                  <a:spLocks noChangeArrowheads="1"/>
                </p:cNvSpPr>
                <p:nvPr/>
              </p:nvSpPr>
              <p:spPr bwMode="auto">
                <a:xfrm>
                  <a:off x="1469438" y="322262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331"/>
                <p:cNvSpPr>
                  <a:spLocks noChangeArrowheads="1"/>
                </p:cNvSpPr>
                <p:nvPr/>
              </p:nvSpPr>
              <p:spPr bwMode="auto">
                <a:xfrm>
                  <a:off x="1534525" y="3222626"/>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332"/>
                <p:cNvSpPr>
                  <a:spLocks noChangeArrowheads="1"/>
                </p:cNvSpPr>
                <p:nvPr/>
              </p:nvSpPr>
              <p:spPr bwMode="auto">
                <a:xfrm>
                  <a:off x="1599613" y="3222626"/>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333"/>
                <p:cNvSpPr>
                  <a:spLocks noChangeArrowheads="1"/>
                </p:cNvSpPr>
                <p:nvPr/>
              </p:nvSpPr>
              <p:spPr bwMode="auto">
                <a:xfrm>
                  <a:off x="1666288" y="322262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334"/>
                <p:cNvSpPr>
                  <a:spLocks noChangeArrowheads="1"/>
                </p:cNvSpPr>
                <p:nvPr/>
              </p:nvSpPr>
              <p:spPr bwMode="auto">
                <a:xfrm>
                  <a:off x="1469438" y="332898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335"/>
                <p:cNvSpPr>
                  <a:spLocks noChangeArrowheads="1"/>
                </p:cNvSpPr>
                <p:nvPr/>
              </p:nvSpPr>
              <p:spPr bwMode="auto">
                <a:xfrm>
                  <a:off x="1534525" y="3328988"/>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336"/>
                <p:cNvSpPr>
                  <a:spLocks noChangeArrowheads="1"/>
                </p:cNvSpPr>
                <p:nvPr/>
              </p:nvSpPr>
              <p:spPr bwMode="auto">
                <a:xfrm>
                  <a:off x="1599613" y="332898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337"/>
                <p:cNvSpPr>
                  <a:spLocks noChangeArrowheads="1"/>
                </p:cNvSpPr>
                <p:nvPr/>
              </p:nvSpPr>
              <p:spPr bwMode="auto">
                <a:xfrm>
                  <a:off x="1666288" y="332898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338"/>
                <p:cNvSpPr>
                  <a:spLocks noChangeArrowheads="1"/>
                </p:cNvSpPr>
                <p:nvPr/>
              </p:nvSpPr>
              <p:spPr bwMode="auto">
                <a:xfrm>
                  <a:off x="1469438" y="343217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339"/>
                <p:cNvSpPr>
                  <a:spLocks noChangeArrowheads="1"/>
                </p:cNvSpPr>
                <p:nvPr/>
              </p:nvSpPr>
              <p:spPr bwMode="auto">
                <a:xfrm>
                  <a:off x="1534525" y="3432176"/>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340"/>
                <p:cNvSpPr>
                  <a:spLocks noChangeArrowheads="1"/>
                </p:cNvSpPr>
                <p:nvPr/>
              </p:nvSpPr>
              <p:spPr bwMode="auto">
                <a:xfrm>
                  <a:off x="1599613" y="3432176"/>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341"/>
                <p:cNvSpPr>
                  <a:spLocks noChangeArrowheads="1"/>
                </p:cNvSpPr>
                <p:nvPr/>
              </p:nvSpPr>
              <p:spPr bwMode="auto">
                <a:xfrm>
                  <a:off x="1666288" y="343217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42"/>
                <p:cNvSpPr>
                  <a:spLocks noChangeArrowheads="1"/>
                </p:cNvSpPr>
                <p:nvPr/>
              </p:nvSpPr>
              <p:spPr bwMode="auto">
                <a:xfrm>
                  <a:off x="1469438" y="35353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343"/>
                <p:cNvSpPr>
                  <a:spLocks noChangeArrowheads="1"/>
                </p:cNvSpPr>
                <p:nvPr/>
              </p:nvSpPr>
              <p:spPr bwMode="auto">
                <a:xfrm>
                  <a:off x="1534525" y="3535363"/>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344"/>
                <p:cNvSpPr>
                  <a:spLocks noChangeArrowheads="1"/>
                </p:cNvSpPr>
                <p:nvPr/>
              </p:nvSpPr>
              <p:spPr bwMode="auto">
                <a:xfrm>
                  <a:off x="1599613" y="3535363"/>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345"/>
                <p:cNvSpPr>
                  <a:spLocks noChangeArrowheads="1"/>
                </p:cNvSpPr>
                <p:nvPr/>
              </p:nvSpPr>
              <p:spPr bwMode="auto">
                <a:xfrm>
                  <a:off x="1666288" y="35353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346"/>
                <p:cNvSpPr>
                  <a:spLocks noChangeArrowheads="1"/>
                </p:cNvSpPr>
                <p:nvPr/>
              </p:nvSpPr>
              <p:spPr bwMode="auto">
                <a:xfrm>
                  <a:off x="1469438" y="36385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347"/>
                <p:cNvSpPr>
                  <a:spLocks noChangeArrowheads="1"/>
                </p:cNvSpPr>
                <p:nvPr/>
              </p:nvSpPr>
              <p:spPr bwMode="auto">
                <a:xfrm>
                  <a:off x="1534525" y="363855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348"/>
                <p:cNvSpPr>
                  <a:spLocks noChangeArrowheads="1"/>
                </p:cNvSpPr>
                <p:nvPr/>
              </p:nvSpPr>
              <p:spPr bwMode="auto">
                <a:xfrm>
                  <a:off x="1599613" y="363855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349"/>
                <p:cNvSpPr>
                  <a:spLocks noChangeArrowheads="1"/>
                </p:cNvSpPr>
                <p:nvPr/>
              </p:nvSpPr>
              <p:spPr bwMode="auto">
                <a:xfrm>
                  <a:off x="1666288" y="36385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50"/>
                <p:cNvSpPr>
                  <a:spLocks noChangeArrowheads="1"/>
                </p:cNvSpPr>
                <p:nvPr/>
              </p:nvSpPr>
              <p:spPr bwMode="auto">
                <a:xfrm>
                  <a:off x="1469438" y="374173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351"/>
                <p:cNvSpPr>
                  <a:spLocks noChangeArrowheads="1"/>
                </p:cNvSpPr>
                <p:nvPr/>
              </p:nvSpPr>
              <p:spPr bwMode="auto">
                <a:xfrm>
                  <a:off x="1534525" y="374173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52"/>
                <p:cNvSpPr>
                  <a:spLocks noChangeArrowheads="1"/>
                </p:cNvSpPr>
                <p:nvPr/>
              </p:nvSpPr>
              <p:spPr bwMode="auto">
                <a:xfrm>
                  <a:off x="1599613" y="374173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353"/>
                <p:cNvSpPr>
                  <a:spLocks noChangeArrowheads="1"/>
                </p:cNvSpPr>
                <p:nvPr/>
              </p:nvSpPr>
              <p:spPr bwMode="auto">
                <a:xfrm>
                  <a:off x="1666288" y="374173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354"/>
                <p:cNvSpPr>
                  <a:spLocks noChangeArrowheads="1"/>
                </p:cNvSpPr>
                <p:nvPr/>
              </p:nvSpPr>
              <p:spPr bwMode="auto">
                <a:xfrm>
                  <a:off x="1469438" y="384810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55"/>
                <p:cNvSpPr>
                  <a:spLocks noChangeArrowheads="1"/>
                </p:cNvSpPr>
                <p:nvPr/>
              </p:nvSpPr>
              <p:spPr bwMode="auto">
                <a:xfrm>
                  <a:off x="1534525" y="384810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56"/>
                <p:cNvSpPr>
                  <a:spLocks noChangeArrowheads="1"/>
                </p:cNvSpPr>
                <p:nvPr/>
              </p:nvSpPr>
              <p:spPr bwMode="auto">
                <a:xfrm>
                  <a:off x="1599613" y="384810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57"/>
                <p:cNvSpPr>
                  <a:spLocks noChangeArrowheads="1"/>
                </p:cNvSpPr>
                <p:nvPr/>
              </p:nvSpPr>
              <p:spPr bwMode="auto">
                <a:xfrm>
                  <a:off x="1666288" y="384810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6" name="Group 435"/>
              <p:cNvGrpSpPr/>
              <p:nvPr/>
            </p:nvGrpSpPr>
            <p:grpSpPr>
              <a:xfrm>
                <a:off x="1808160" y="2824164"/>
                <a:ext cx="1094873" cy="1165225"/>
                <a:chOff x="1819157" y="2439988"/>
                <a:chExt cx="1455857" cy="1549401"/>
              </a:xfrm>
            </p:grpSpPr>
            <p:sp>
              <p:nvSpPr>
                <p:cNvPr id="273" name="Rectangle 207"/>
                <p:cNvSpPr>
                  <a:spLocks noChangeArrowheads="1"/>
                </p:cNvSpPr>
                <p:nvPr/>
              </p:nvSpPr>
              <p:spPr bwMode="auto">
                <a:xfrm>
                  <a:off x="2797176" y="3033713"/>
                  <a:ext cx="477838" cy="9556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08"/>
                <p:cNvSpPr>
                  <a:spLocks noChangeArrowheads="1"/>
                </p:cNvSpPr>
                <p:nvPr/>
              </p:nvSpPr>
              <p:spPr bwMode="auto">
                <a:xfrm>
                  <a:off x="3171826" y="3103563"/>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209"/>
                <p:cNvSpPr>
                  <a:spLocks noChangeArrowheads="1"/>
                </p:cNvSpPr>
                <p:nvPr/>
              </p:nvSpPr>
              <p:spPr bwMode="auto">
                <a:xfrm>
                  <a:off x="3068638" y="3103563"/>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10"/>
                <p:cNvSpPr>
                  <a:spLocks noChangeArrowheads="1"/>
                </p:cNvSpPr>
                <p:nvPr/>
              </p:nvSpPr>
              <p:spPr bwMode="auto">
                <a:xfrm>
                  <a:off x="2962276" y="3103563"/>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211"/>
                <p:cNvSpPr>
                  <a:spLocks noChangeArrowheads="1"/>
                </p:cNvSpPr>
                <p:nvPr/>
              </p:nvSpPr>
              <p:spPr bwMode="auto">
                <a:xfrm>
                  <a:off x="2859088" y="3103563"/>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12"/>
                <p:cNvSpPr>
                  <a:spLocks noChangeArrowheads="1"/>
                </p:cNvSpPr>
                <p:nvPr/>
              </p:nvSpPr>
              <p:spPr bwMode="auto">
                <a:xfrm>
                  <a:off x="3171826" y="3206751"/>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213"/>
                <p:cNvSpPr>
                  <a:spLocks noChangeArrowheads="1"/>
                </p:cNvSpPr>
                <p:nvPr/>
              </p:nvSpPr>
              <p:spPr bwMode="auto">
                <a:xfrm>
                  <a:off x="3068638" y="3206751"/>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14"/>
                <p:cNvSpPr>
                  <a:spLocks noChangeArrowheads="1"/>
                </p:cNvSpPr>
                <p:nvPr/>
              </p:nvSpPr>
              <p:spPr bwMode="auto">
                <a:xfrm>
                  <a:off x="2962276" y="3206751"/>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215"/>
                <p:cNvSpPr>
                  <a:spLocks noChangeArrowheads="1"/>
                </p:cNvSpPr>
                <p:nvPr/>
              </p:nvSpPr>
              <p:spPr bwMode="auto">
                <a:xfrm>
                  <a:off x="2859088" y="3206751"/>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216"/>
                <p:cNvSpPr>
                  <a:spLocks noChangeArrowheads="1"/>
                </p:cNvSpPr>
                <p:nvPr/>
              </p:nvSpPr>
              <p:spPr bwMode="auto">
                <a:xfrm>
                  <a:off x="3171826" y="3309938"/>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217"/>
                <p:cNvSpPr>
                  <a:spLocks noChangeArrowheads="1"/>
                </p:cNvSpPr>
                <p:nvPr/>
              </p:nvSpPr>
              <p:spPr bwMode="auto">
                <a:xfrm>
                  <a:off x="3068638" y="3309938"/>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18"/>
                <p:cNvSpPr>
                  <a:spLocks noChangeArrowheads="1"/>
                </p:cNvSpPr>
                <p:nvPr/>
              </p:nvSpPr>
              <p:spPr bwMode="auto">
                <a:xfrm>
                  <a:off x="2962276" y="3309938"/>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219"/>
                <p:cNvSpPr>
                  <a:spLocks noChangeArrowheads="1"/>
                </p:cNvSpPr>
                <p:nvPr/>
              </p:nvSpPr>
              <p:spPr bwMode="auto">
                <a:xfrm>
                  <a:off x="2859088" y="3309938"/>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220"/>
                <p:cNvSpPr>
                  <a:spLocks noChangeArrowheads="1"/>
                </p:cNvSpPr>
                <p:nvPr/>
              </p:nvSpPr>
              <p:spPr bwMode="auto">
                <a:xfrm>
                  <a:off x="3171826" y="3413126"/>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221"/>
                <p:cNvSpPr>
                  <a:spLocks noChangeArrowheads="1"/>
                </p:cNvSpPr>
                <p:nvPr/>
              </p:nvSpPr>
              <p:spPr bwMode="auto">
                <a:xfrm>
                  <a:off x="3068638" y="3413126"/>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22"/>
                <p:cNvSpPr>
                  <a:spLocks noChangeArrowheads="1"/>
                </p:cNvSpPr>
                <p:nvPr/>
              </p:nvSpPr>
              <p:spPr bwMode="auto">
                <a:xfrm>
                  <a:off x="2962276" y="3413126"/>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223"/>
                <p:cNvSpPr>
                  <a:spLocks noChangeArrowheads="1"/>
                </p:cNvSpPr>
                <p:nvPr/>
              </p:nvSpPr>
              <p:spPr bwMode="auto">
                <a:xfrm>
                  <a:off x="2859088" y="3413126"/>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224"/>
                <p:cNvSpPr>
                  <a:spLocks noChangeArrowheads="1"/>
                </p:cNvSpPr>
                <p:nvPr/>
              </p:nvSpPr>
              <p:spPr bwMode="auto">
                <a:xfrm>
                  <a:off x="3171826" y="3519488"/>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225"/>
                <p:cNvSpPr>
                  <a:spLocks noChangeArrowheads="1"/>
                </p:cNvSpPr>
                <p:nvPr/>
              </p:nvSpPr>
              <p:spPr bwMode="auto">
                <a:xfrm>
                  <a:off x="3068638" y="3519488"/>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226"/>
                <p:cNvSpPr>
                  <a:spLocks noChangeArrowheads="1"/>
                </p:cNvSpPr>
                <p:nvPr/>
              </p:nvSpPr>
              <p:spPr bwMode="auto">
                <a:xfrm>
                  <a:off x="2962276" y="3519488"/>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227"/>
                <p:cNvSpPr>
                  <a:spLocks noChangeArrowheads="1"/>
                </p:cNvSpPr>
                <p:nvPr/>
              </p:nvSpPr>
              <p:spPr bwMode="auto">
                <a:xfrm>
                  <a:off x="2859088" y="3519488"/>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228"/>
                <p:cNvSpPr>
                  <a:spLocks noChangeArrowheads="1"/>
                </p:cNvSpPr>
                <p:nvPr/>
              </p:nvSpPr>
              <p:spPr bwMode="auto">
                <a:xfrm>
                  <a:off x="3171826" y="3622676"/>
                  <a:ext cx="38100"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229"/>
                <p:cNvSpPr>
                  <a:spLocks noChangeArrowheads="1"/>
                </p:cNvSpPr>
                <p:nvPr/>
              </p:nvSpPr>
              <p:spPr bwMode="auto">
                <a:xfrm>
                  <a:off x="3068638" y="3622676"/>
                  <a:ext cx="38100"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230"/>
                <p:cNvSpPr>
                  <a:spLocks noChangeArrowheads="1"/>
                </p:cNvSpPr>
                <p:nvPr/>
              </p:nvSpPr>
              <p:spPr bwMode="auto">
                <a:xfrm>
                  <a:off x="2962276" y="3622676"/>
                  <a:ext cx="41275"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231"/>
                <p:cNvSpPr>
                  <a:spLocks noChangeArrowheads="1"/>
                </p:cNvSpPr>
                <p:nvPr/>
              </p:nvSpPr>
              <p:spPr bwMode="auto">
                <a:xfrm>
                  <a:off x="2859088" y="3622676"/>
                  <a:ext cx="41275"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232"/>
                <p:cNvSpPr>
                  <a:spLocks noChangeArrowheads="1"/>
                </p:cNvSpPr>
                <p:nvPr/>
              </p:nvSpPr>
              <p:spPr bwMode="auto">
                <a:xfrm>
                  <a:off x="3171826" y="3725863"/>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233"/>
                <p:cNvSpPr>
                  <a:spLocks noChangeArrowheads="1"/>
                </p:cNvSpPr>
                <p:nvPr/>
              </p:nvSpPr>
              <p:spPr bwMode="auto">
                <a:xfrm>
                  <a:off x="3068638" y="3725863"/>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234"/>
                <p:cNvSpPr>
                  <a:spLocks noChangeArrowheads="1"/>
                </p:cNvSpPr>
                <p:nvPr/>
              </p:nvSpPr>
              <p:spPr bwMode="auto">
                <a:xfrm>
                  <a:off x="2962276" y="3725863"/>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235"/>
                <p:cNvSpPr>
                  <a:spLocks noChangeArrowheads="1"/>
                </p:cNvSpPr>
                <p:nvPr/>
              </p:nvSpPr>
              <p:spPr bwMode="auto">
                <a:xfrm>
                  <a:off x="2859088" y="3725863"/>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236"/>
                <p:cNvSpPr>
                  <a:spLocks noChangeArrowheads="1"/>
                </p:cNvSpPr>
                <p:nvPr/>
              </p:nvSpPr>
              <p:spPr bwMode="auto">
                <a:xfrm>
                  <a:off x="3171826" y="3829051"/>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237"/>
                <p:cNvSpPr>
                  <a:spLocks noChangeArrowheads="1"/>
                </p:cNvSpPr>
                <p:nvPr/>
              </p:nvSpPr>
              <p:spPr bwMode="auto">
                <a:xfrm>
                  <a:off x="3068638" y="3829051"/>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238"/>
                <p:cNvSpPr>
                  <a:spLocks noChangeArrowheads="1"/>
                </p:cNvSpPr>
                <p:nvPr/>
              </p:nvSpPr>
              <p:spPr bwMode="auto">
                <a:xfrm>
                  <a:off x="2962276" y="3829051"/>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239"/>
                <p:cNvSpPr>
                  <a:spLocks noChangeArrowheads="1"/>
                </p:cNvSpPr>
                <p:nvPr/>
              </p:nvSpPr>
              <p:spPr bwMode="auto">
                <a:xfrm>
                  <a:off x="2859088" y="3829051"/>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240"/>
                <p:cNvSpPr>
                  <a:spLocks noChangeArrowheads="1"/>
                </p:cNvSpPr>
                <p:nvPr/>
              </p:nvSpPr>
              <p:spPr bwMode="auto">
                <a:xfrm>
                  <a:off x="1819157" y="3500438"/>
                  <a:ext cx="277814" cy="4889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241"/>
                <p:cNvSpPr>
                  <a:spLocks noChangeArrowheads="1"/>
                </p:cNvSpPr>
                <p:nvPr/>
              </p:nvSpPr>
              <p:spPr bwMode="auto">
                <a:xfrm>
                  <a:off x="2600326" y="3241676"/>
                  <a:ext cx="277813" cy="74771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242"/>
                <p:cNvSpPr>
                  <a:spLocks noChangeArrowheads="1"/>
                </p:cNvSpPr>
                <p:nvPr/>
              </p:nvSpPr>
              <p:spPr bwMode="auto">
                <a:xfrm>
                  <a:off x="1931988" y="3244851"/>
                  <a:ext cx="468313" cy="37465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43"/>
                <p:cNvSpPr>
                  <a:spLocks/>
                </p:cNvSpPr>
                <p:nvPr/>
              </p:nvSpPr>
              <p:spPr bwMode="auto">
                <a:xfrm>
                  <a:off x="2200276" y="2562226"/>
                  <a:ext cx="400050" cy="1427163"/>
                </a:xfrm>
                <a:custGeom>
                  <a:avLst/>
                  <a:gdLst>
                    <a:gd name="T0" fmla="*/ 0 w 252"/>
                    <a:gd name="T1" fmla="*/ 0 h 899"/>
                    <a:gd name="T2" fmla="*/ 252 w 252"/>
                    <a:gd name="T3" fmla="*/ 0 h 899"/>
                    <a:gd name="T4" fmla="*/ 252 w 252"/>
                    <a:gd name="T5" fmla="*/ 899 h 899"/>
                    <a:gd name="T6" fmla="*/ 0 w 252"/>
                    <a:gd name="T7" fmla="*/ 899 h 899"/>
                    <a:gd name="T8" fmla="*/ 0 w 252"/>
                    <a:gd name="T9" fmla="*/ 585 h 899"/>
                    <a:gd name="T10" fmla="*/ 0 w 252"/>
                    <a:gd name="T11" fmla="*/ 0 h 899"/>
                  </a:gdLst>
                  <a:ahLst/>
                  <a:cxnLst>
                    <a:cxn ang="0">
                      <a:pos x="T0" y="T1"/>
                    </a:cxn>
                    <a:cxn ang="0">
                      <a:pos x="T2" y="T3"/>
                    </a:cxn>
                    <a:cxn ang="0">
                      <a:pos x="T4" y="T5"/>
                    </a:cxn>
                    <a:cxn ang="0">
                      <a:pos x="T6" y="T7"/>
                    </a:cxn>
                    <a:cxn ang="0">
                      <a:pos x="T8" y="T9"/>
                    </a:cxn>
                    <a:cxn ang="0">
                      <a:pos x="T10" y="T11"/>
                    </a:cxn>
                  </a:cxnLst>
                  <a:rect l="0" t="0" r="r" b="b"/>
                  <a:pathLst>
                    <a:path w="252" h="899">
                      <a:moveTo>
                        <a:pt x="0" y="0"/>
                      </a:moveTo>
                      <a:lnTo>
                        <a:pt x="252" y="0"/>
                      </a:lnTo>
                      <a:lnTo>
                        <a:pt x="252" y="899"/>
                      </a:lnTo>
                      <a:lnTo>
                        <a:pt x="0" y="899"/>
                      </a:lnTo>
                      <a:lnTo>
                        <a:pt x="0" y="585"/>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4"/>
                <p:cNvSpPr>
                  <a:spLocks/>
                </p:cNvSpPr>
                <p:nvPr/>
              </p:nvSpPr>
              <p:spPr bwMode="auto">
                <a:xfrm>
                  <a:off x="1931988" y="3249613"/>
                  <a:ext cx="268288" cy="739775"/>
                </a:xfrm>
                <a:custGeom>
                  <a:avLst/>
                  <a:gdLst>
                    <a:gd name="T0" fmla="*/ 0 w 169"/>
                    <a:gd name="T1" fmla="*/ 233 h 466"/>
                    <a:gd name="T2" fmla="*/ 0 w 169"/>
                    <a:gd name="T3" fmla="*/ 466 h 466"/>
                    <a:gd name="T4" fmla="*/ 169 w 169"/>
                    <a:gd name="T5" fmla="*/ 466 h 466"/>
                    <a:gd name="T6" fmla="*/ 169 w 169"/>
                    <a:gd name="T7" fmla="*/ 0 h 466"/>
                    <a:gd name="T8" fmla="*/ 0 w 169"/>
                    <a:gd name="T9" fmla="*/ 233 h 466"/>
                  </a:gdLst>
                  <a:ahLst/>
                  <a:cxnLst>
                    <a:cxn ang="0">
                      <a:pos x="T0" y="T1"/>
                    </a:cxn>
                    <a:cxn ang="0">
                      <a:pos x="T2" y="T3"/>
                    </a:cxn>
                    <a:cxn ang="0">
                      <a:pos x="T4" y="T5"/>
                    </a:cxn>
                    <a:cxn ang="0">
                      <a:pos x="T6" y="T7"/>
                    </a:cxn>
                    <a:cxn ang="0">
                      <a:pos x="T8" y="T9"/>
                    </a:cxn>
                  </a:cxnLst>
                  <a:rect l="0" t="0" r="r" b="b"/>
                  <a:pathLst>
                    <a:path w="169" h="466">
                      <a:moveTo>
                        <a:pt x="0" y="233"/>
                      </a:moveTo>
                      <a:lnTo>
                        <a:pt x="0" y="466"/>
                      </a:lnTo>
                      <a:lnTo>
                        <a:pt x="169" y="466"/>
                      </a:lnTo>
                      <a:lnTo>
                        <a:pt x="169" y="0"/>
                      </a:lnTo>
                      <a:lnTo>
                        <a:pt x="0" y="233"/>
                      </a:lnTo>
                      <a:close/>
                    </a:path>
                  </a:pathLst>
                </a:custGeom>
                <a:solidFill>
                  <a:srgbClr val="E94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245"/>
                <p:cNvSpPr>
                  <a:spLocks noChangeArrowheads="1"/>
                </p:cNvSpPr>
                <p:nvPr/>
              </p:nvSpPr>
              <p:spPr bwMode="auto">
                <a:xfrm>
                  <a:off x="2249488" y="26400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246"/>
                <p:cNvSpPr>
                  <a:spLocks noChangeArrowheads="1"/>
                </p:cNvSpPr>
                <p:nvPr/>
              </p:nvSpPr>
              <p:spPr bwMode="auto">
                <a:xfrm>
                  <a:off x="2338388" y="26400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247"/>
                <p:cNvSpPr>
                  <a:spLocks noChangeArrowheads="1"/>
                </p:cNvSpPr>
                <p:nvPr/>
              </p:nvSpPr>
              <p:spPr bwMode="auto">
                <a:xfrm>
                  <a:off x="2422526" y="26400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248"/>
                <p:cNvSpPr>
                  <a:spLocks noChangeArrowheads="1"/>
                </p:cNvSpPr>
                <p:nvPr/>
              </p:nvSpPr>
              <p:spPr bwMode="auto">
                <a:xfrm>
                  <a:off x="2509838" y="26400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249"/>
                <p:cNvSpPr>
                  <a:spLocks noChangeArrowheads="1"/>
                </p:cNvSpPr>
                <p:nvPr/>
              </p:nvSpPr>
              <p:spPr bwMode="auto">
                <a:xfrm>
                  <a:off x="2249488" y="2752726"/>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250"/>
                <p:cNvSpPr>
                  <a:spLocks noChangeArrowheads="1"/>
                </p:cNvSpPr>
                <p:nvPr/>
              </p:nvSpPr>
              <p:spPr bwMode="auto">
                <a:xfrm>
                  <a:off x="2338388" y="2752726"/>
                  <a:ext cx="39688"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251"/>
                <p:cNvSpPr>
                  <a:spLocks noChangeArrowheads="1"/>
                </p:cNvSpPr>
                <p:nvPr/>
              </p:nvSpPr>
              <p:spPr bwMode="auto">
                <a:xfrm>
                  <a:off x="2422526" y="2752726"/>
                  <a:ext cx="39688"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252"/>
                <p:cNvSpPr>
                  <a:spLocks noChangeArrowheads="1"/>
                </p:cNvSpPr>
                <p:nvPr/>
              </p:nvSpPr>
              <p:spPr bwMode="auto">
                <a:xfrm>
                  <a:off x="2509838" y="2752726"/>
                  <a:ext cx="39688"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253"/>
                <p:cNvSpPr>
                  <a:spLocks noChangeArrowheads="1"/>
                </p:cNvSpPr>
                <p:nvPr/>
              </p:nvSpPr>
              <p:spPr bwMode="auto">
                <a:xfrm>
                  <a:off x="2249488" y="286226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254"/>
                <p:cNvSpPr>
                  <a:spLocks noChangeArrowheads="1"/>
                </p:cNvSpPr>
                <p:nvPr/>
              </p:nvSpPr>
              <p:spPr bwMode="auto">
                <a:xfrm>
                  <a:off x="2338388" y="286226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255"/>
                <p:cNvSpPr>
                  <a:spLocks noChangeArrowheads="1"/>
                </p:cNvSpPr>
                <p:nvPr/>
              </p:nvSpPr>
              <p:spPr bwMode="auto">
                <a:xfrm>
                  <a:off x="2422526" y="286226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256"/>
                <p:cNvSpPr>
                  <a:spLocks noChangeArrowheads="1"/>
                </p:cNvSpPr>
                <p:nvPr/>
              </p:nvSpPr>
              <p:spPr bwMode="auto">
                <a:xfrm>
                  <a:off x="2509838" y="286226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257"/>
                <p:cNvSpPr>
                  <a:spLocks noChangeArrowheads="1"/>
                </p:cNvSpPr>
                <p:nvPr/>
              </p:nvSpPr>
              <p:spPr bwMode="auto">
                <a:xfrm>
                  <a:off x="2249488" y="2974976"/>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258"/>
                <p:cNvSpPr>
                  <a:spLocks noChangeArrowheads="1"/>
                </p:cNvSpPr>
                <p:nvPr/>
              </p:nvSpPr>
              <p:spPr bwMode="auto">
                <a:xfrm>
                  <a:off x="2338388" y="297497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259"/>
                <p:cNvSpPr>
                  <a:spLocks noChangeArrowheads="1"/>
                </p:cNvSpPr>
                <p:nvPr/>
              </p:nvSpPr>
              <p:spPr bwMode="auto">
                <a:xfrm>
                  <a:off x="2422526" y="297497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260"/>
                <p:cNvSpPr>
                  <a:spLocks noChangeArrowheads="1"/>
                </p:cNvSpPr>
                <p:nvPr/>
              </p:nvSpPr>
              <p:spPr bwMode="auto">
                <a:xfrm>
                  <a:off x="2509838" y="297497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261"/>
                <p:cNvSpPr>
                  <a:spLocks noChangeArrowheads="1"/>
                </p:cNvSpPr>
                <p:nvPr/>
              </p:nvSpPr>
              <p:spPr bwMode="auto">
                <a:xfrm>
                  <a:off x="2249488" y="3087688"/>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262"/>
                <p:cNvSpPr>
                  <a:spLocks noChangeArrowheads="1"/>
                </p:cNvSpPr>
                <p:nvPr/>
              </p:nvSpPr>
              <p:spPr bwMode="auto">
                <a:xfrm>
                  <a:off x="2338388" y="30876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263"/>
                <p:cNvSpPr>
                  <a:spLocks noChangeArrowheads="1"/>
                </p:cNvSpPr>
                <p:nvPr/>
              </p:nvSpPr>
              <p:spPr bwMode="auto">
                <a:xfrm>
                  <a:off x="2422526" y="30876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264"/>
                <p:cNvSpPr>
                  <a:spLocks noChangeArrowheads="1"/>
                </p:cNvSpPr>
                <p:nvPr/>
              </p:nvSpPr>
              <p:spPr bwMode="auto">
                <a:xfrm>
                  <a:off x="2509838" y="30876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265"/>
                <p:cNvSpPr>
                  <a:spLocks noChangeArrowheads="1"/>
                </p:cNvSpPr>
                <p:nvPr/>
              </p:nvSpPr>
              <p:spPr bwMode="auto">
                <a:xfrm>
                  <a:off x="2249488" y="32004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66"/>
                <p:cNvSpPr>
                  <a:spLocks noChangeArrowheads="1"/>
                </p:cNvSpPr>
                <p:nvPr/>
              </p:nvSpPr>
              <p:spPr bwMode="auto">
                <a:xfrm>
                  <a:off x="2338388" y="32004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267"/>
                <p:cNvSpPr>
                  <a:spLocks noChangeArrowheads="1"/>
                </p:cNvSpPr>
                <p:nvPr/>
              </p:nvSpPr>
              <p:spPr bwMode="auto">
                <a:xfrm>
                  <a:off x="2422526" y="32004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268"/>
                <p:cNvSpPr>
                  <a:spLocks noChangeArrowheads="1"/>
                </p:cNvSpPr>
                <p:nvPr/>
              </p:nvSpPr>
              <p:spPr bwMode="auto">
                <a:xfrm>
                  <a:off x="2509838" y="32004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269"/>
                <p:cNvSpPr>
                  <a:spLocks noChangeArrowheads="1"/>
                </p:cNvSpPr>
                <p:nvPr/>
              </p:nvSpPr>
              <p:spPr bwMode="auto">
                <a:xfrm>
                  <a:off x="2249488" y="33131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270"/>
                <p:cNvSpPr>
                  <a:spLocks noChangeArrowheads="1"/>
                </p:cNvSpPr>
                <p:nvPr/>
              </p:nvSpPr>
              <p:spPr bwMode="auto">
                <a:xfrm>
                  <a:off x="2338388"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271"/>
                <p:cNvSpPr>
                  <a:spLocks noChangeArrowheads="1"/>
                </p:cNvSpPr>
                <p:nvPr/>
              </p:nvSpPr>
              <p:spPr bwMode="auto">
                <a:xfrm>
                  <a:off x="2422526"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272"/>
                <p:cNvSpPr>
                  <a:spLocks noChangeArrowheads="1"/>
                </p:cNvSpPr>
                <p:nvPr/>
              </p:nvSpPr>
              <p:spPr bwMode="auto">
                <a:xfrm>
                  <a:off x="2509838"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273"/>
                <p:cNvSpPr>
                  <a:spLocks noChangeArrowheads="1"/>
                </p:cNvSpPr>
                <p:nvPr/>
              </p:nvSpPr>
              <p:spPr bwMode="auto">
                <a:xfrm>
                  <a:off x="2249488" y="3532188"/>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274"/>
                <p:cNvSpPr>
                  <a:spLocks noChangeArrowheads="1"/>
                </p:cNvSpPr>
                <p:nvPr/>
              </p:nvSpPr>
              <p:spPr bwMode="auto">
                <a:xfrm>
                  <a:off x="2338388" y="35321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275"/>
                <p:cNvSpPr>
                  <a:spLocks noChangeArrowheads="1"/>
                </p:cNvSpPr>
                <p:nvPr/>
              </p:nvSpPr>
              <p:spPr bwMode="auto">
                <a:xfrm>
                  <a:off x="2422526" y="35321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276"/>
                <p:cNvSpPr>
                  <a:spLocks noChangeArrowheads="1"/>
                </p:cNvSpPr>
                <p:nvPr/>
              </p:nvSpPr>
              <p:spPr bwMode="auto">
                <a:xfrm>
                  <a:off x="2509838" y="35321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277"/>
                <p:cNvSpPr>
                  <a:spLocks noChangeArrowheads="1"/>
                </p:cNvSpPr>
                <p:nvPr/>
              </p:nvSpPr>
              <p:spPr bwMode="auto">
                <a:xfrm>
                  <a:off x="2249488" y="34163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278"/>
                <p:cNvSpPr>
                  <a:spLocks noChangeArrowheads="1"/>
                </p:cNvSpPr>
                <p:nvPr/>
              </p:nvSpPr>
              <p:spPr bwMode="auto">
                <a:xfrm>
                  <a:off x="2338388" y="34163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279"/>
                <p:cNvSpPr>
                  <a:spLocks noChangeArrowheads="1"/>
                </p:cNvSpPr>
                <p:nvPr/>
              </p:nvSpPr>
              <p:spPr bwMode="auto">
                <a:xfrm>
                  <a:off x="2422526" y="34163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280"/>
                <p:cNvSpPr>
                  <a:spLocks noChangeArrowheads="1"/>
                </p:cNvSpPr>
                <p:nvPr/>
              </p:nvSpPr>
              <p:spPr bwMode="auto">
                <a:xfrm>
                  <a:off x="2509838" y="34163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281"/>
                <p:cNvSpPr>
                  <a:spLocks noChangeArrowheads="1"/>
                </p:cNvSpPr>
                <p:nvPr/>
              </p:nvSpPr>
              <p:spPr bwMode="auto">
                <a:xfrm>
                  <a:off x="2249488" y="36449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282"/>
                <p:cNvSpPr>
                  <a:spLocks noChangeArrowheads="1"/>
                </p:cNvSpPr>
                <p:nvPr/>
              </p:nvSpPr>
              <p:spPr bwMode="auto">
                <a:xfrm>
                  <a:off x="2338388" y="36449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283"/>
                <p:cNvSpPr>
                  <a:spLocks noChangeArrowheads="1"/>
                </p:cNvSpPr>
                <p:nvPr/>
              </p:nvSpPr>
              <p:spPr bwMode="auto">
                <a:xfrm>
                  <a:off x="2422526" y="36449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284"/>
                <p:cNvSpPr>
                  <a:spLocks noChangeArrowheads="1"/>
                </p:cNvSpPr>
                <p:nvPr/>
              </p:nvSpPr>
              <p:spPr bwMode="auto">
                <a:xfrm>
                  <a:off x="2509838" y="36449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285"/>
                <p:cNvSpPr>
                  <a:spLocks noChangeArrowheads="1"/>
                </p:cNvSpPr>
                <p:nvPr/>
              </p:nvSpPr>
              <p:spPr bwMode="auto">
                <a:xfrm>
                  <a:off x="2249488" y="3760788"/>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286"/>
                <p:cNvSpPr>
                  <a:spLocks noChangeArrowheads="1"/>
                </p:cNvSpPr>
                <p:nvPr/>
              </p:nvSpPr>
              <p:spPr bwMode="auto">
                <a:xfrm>
                  <a:off x="2338388" y="37607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287"/>
                <p:cNvSpPr>
                  <a:spLocks noChangeArrowheads="1"/>
                </p:cNvSpPr>
                <p:nvPr/>
              </p:nvSpPr>
              <p:spPr bwMode="auto">
                <a:xfrm>
                  <a:off x="2422526" y="37607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288"/>
                <p:cNvSpPr>
                  <a:spLocks noChangeArrowheads="1"/>
                </p:cNvSpPr>
                <p:nvPr/>
              </p:nvSpPr>
              <p:spPr bwMode="auto">
                <a:xfrm>
                  <a:off x="2509838" y="37607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289"/>
                <p:cNvSpPr>
                  <a:spLocks noChangeArrowheads="1"/>
                </p:cNvSpPr>
                <p:nvPr/>
              </p:nvSpPr>
              <p:spPr bwMode="auto">
                <a:xfrm>
                  <a:off x="2249488" y="38735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290"/>
                <p:cNvSpPr>
                  <a:spLocks noChangeArrowheads="1"/>
                </p:cNvSpPr>
                <p:nvPr/>
              </p:nvSpPr>
              <p:spPr bwMode="auto">
                <a:xfrm>
                  <a:off x="2338388" y="38735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291"/>
                <p:cNvSpPr>
                  <a:spLocks noChangeArrowheads="1"/>
                </p:cNvSpPr>
                <p:nvPr/>
              </p:nvSpPr>
              <p:spPr bwMode="auto">
                <a:xfrm>
                  <a:off x="2422526" y="38735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292"/>
                <p:cNvSpPr>
                  <a:spLocks noChangeArrowheads="1"/>
                </p:cNvSpPr>
                <p:nvPr/>
              </p:nvSpPr>
              <p:spPr bwMode="auto">
                <a:xfrm>
                  <a:off x="2509838" y="38735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293"/>
                <p:cNvSpPr>
                  <a:spLocks noChangeArrowheads="1"/>
                </p:cNvSpPr>
                <p:nvPr/>
              </p:nvSpPr>
              <p:spPr bwMode="auto">
                <a:xfrm>
                  <a:off x="1958976" y="33131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294"/>
                <p:cNvSpPr>
                  <a:spLocks noChangeArrowheads="1"/>
                </p:cNvSpPr>
                <p:nvPr/>
              </p:nvSpPr>
              <p:spPr bwMode="auto">
                <a:xfrm>
                  <a:off x="2047876" y="3313113"/>
                  <a:ext cx="36513"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295"/>
                <p:cNvSpPr>
                  <a:spLocks noChangeArrowheads="1"/>
                </p:cNvSpPr>
                <p:nvPr/>
              </p:nvSpPr>
              <p:spPr bwMode="auto">
                <a:xfrm>
                  <a:off x="2132013"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296"/>
                <p:cNvSpPr>
                  <a:spLocks noChangeArrowheads="1"/>
                </p:cNvSpPr>
                <p:nvPr/>
              </p:nvSpPr>
              <p:spPr bwMode="auto">
                <a:xfrm>
                  <a:off x="1958976" y="3425826"/>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297"/>
                <p:cNvSpPr>
                  <a:spLocks noChangeArrowheads="1"/>
                </p:cNvSpPr>
                <p:nvPr/>
              </p:nvSpPr>
              <p:spPr bwMode="auto">
                <a:xfrm>
                  <a:off x="2047876" y="3425826"/>
                  <a:ext cx="36513"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298"/>
                <p:cNvSpPr>
                  <a:spLocks noChangeArrowheads="1"/>
                </p:cNvSpPr>
                <p:nvPr/>
              </p:nvSpPr>
              <p:spPr bwMode="auto">
                <a:xfrm>
                  <a:off x="2132013" y="342582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299"/>
                <p:cNvSpPr>
                  <a:spLocks noChangeArrowheads="1"/>
                </p:cNvSpPr>
                <p:nvPr/>
              </p:nvSpPr>
              <p:spPr bwMode="auto">
                <a:xfrm>
                  <a:off x="1958976" y="35290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300"/>
                <p:cNvSpPr>
                  <a:spLocks noChangeArrowheads="1"/>
                </p:cNvSpPr>
                <p:nvPr/>
              </p:nvSpPr>
              <p:spPr bwMode="auto">
                <a:xfrm>
                  <a:off x="2047876" y="3529013"/>
                  <a:ext cx="36513"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301"/>
                <p:cNvSpPr>
                  <a:spLocks noChangeArrowheads="1"/>
                </p:cNvSpPr>
                <p:nvPr/>
              </p:nvSpPr>
              <p:spPr bwMode="auto">
                <a:xfrm>
                  <a:off x="2132013" y="3529013"/>
                  <a:ext cx="39688"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302"/>
                <p:cNvSpPr>
                  <a:spLocks noChangeArrowheads="1"/>
                </p:cNvSpPr>
                <p:nvPr/>
              </p:nvSpPr>
              <p:spPr bwMode="auto">
                <a:xfrm>
                  <a:off x="1958976" y="3632201"/>
                  <a:ext cx="41275"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303"/>
                <p:cNvSpPr>
                  <a:spLocks noChangeArrowheads="1"/>
                </p:cNvSpPr>
                <p:nvPr/>
              </p:nvSpPr>
              <p:spPr bwMode="auto">
                <a:xfrm>
                  <a:off x="2047876" y="3632201"/>
                  <a:ext cx="36513"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304"/>
                <p:cNvSpPr>
                  <a:spLocks noChangeArrowheads="1"/>
                </p:cNvSpPr>
                <p:nvPr/>
              </p:nvSpPr>
              <p:spPr bwMode="auto">
                <a:xfrm>
                  <a:off x="2132013" y="36322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305"/>
                <p:cNvSpPr>
                  <a:spLocks noChangeArrowheads="1"/>
                </p:cNvSpPr>
                <p:nvPr/>
              </p:nvSpPr>
              <p:spPr bwMode="auto">
                <a:xfrm>
                  <a:off x="1958976" y="3738563"/>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306"/>
                <p:cNvSpPr>
                  <a:spLocks noChangeArrowheads="1"/>
                </p:cNvSpPr>
                <p:nvPr/>
              </p:nvSpPr>
              <p:spPr bwMode="auto">
                <a:xfrm>
                  <a:off x="2047876" y="3738563"/>
                  <a:ext cx="36513"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307"/>
                <p:cNvSpPr>
                  <a:spLocks noChangeArrowheads="1"/>
                </p:cNvSpPr>
                <p:nvPr/>
              </p:nvSpPr>
              <p:spPr bwMode="auto">
                <a:xfrm>
                  <a:off x="2132013" y="3738563"/>
                  <a:ext cx="39688"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308"/>
                <p:cNvSpPr>
                  <a:spLocks noChangeArrowheads="1"/>
                </p:cNvSpPr>
                <p:nvPr/>
              </p:nvSpPr>
              <p:spPr bwMode="auto">
                <a:xfrm>
                  <a:off x="1958976" y="3841751"/>
                  <a:ext cx="41275"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309"/>
                <p:cNvSpPr>
                  <a:spLocks noChangeArrowheads="1"/>
                </p:cNvSpPr>
                <p:nvPr/>
              </p:nvSpPr>
              <p:spPr bwMode="auto">
                <a:xfrm>
                  <a:off x="2047876" y="3841751"/>
                  <a:ext cx="36513"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310"/>
                <p:cNvSpPr>
                  <a:spLocks noChangeArrowheads="1"/>
                </p:cNvSpPr>
                <p:nvPr/>
              </p:nvSpPr>
              <p:spPr bwMode="auto">
                <a:xfrm>
                  <a:off x="2132013" y="3841751"/>
                  <a:ext cx="39688"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311"/>
                <p:cNvSpPr>
                  <a:spLocks noChangeArrowheads="1"/>
                </p:cNvSpPr>
                <p:nvPr/>
              </p:nvSpPr>
              <p:spPr bwMode="auto">
                <a:xfrm>
                  <a:off x="2422526" y="2486026"/>
                  <a:ext cx="127000"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312"/>
                <p:cNvSpPr>
                  <a:spLocks noChangeArrowheads="1"/>
                </p:cNvSpPr>
                <p:nvPr/>
              </p:nvSpPr>
              <p:spPr bwMode="auto">
                <a:xfrm>
                  <a:off x="2290763" y="2439988"/>
                  <a:ext cx="25400" cy="1222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363"/>
                <p:cNvSpPr>
                  <a:spLocks noChangeArrowheads="1"/>
                </p:cNvSpPr>
                <p:nvPr/>
              </p:nvSpPr>
              <p:spPr bwMode="auto">
                <a:xfrm>
                  <a:off x="2600326" y="3278188"/>
                  <a:ext cx="277813" cy="6032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364"/>
                <p:cNvSpPr>
                  <a:spLocks noChangeArrowheads="1"/>
                </p:cNvSpPr>
                <p:nvPr/>
              </p:nvSpPr>
              <p:spPr bwMode="auto">
                <a:xfrm>
                  <a:off x="2600326" y="3381376"/>
                  <a:ext cx="277813" cy="6032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365"/>
                <p:cNvSpPr>
                  <a:spLocks noChangeArrowheads="1"/>
                </p:cNvSpPr>
                <p:nvPr/>
              </p:nvSpPr>
              <p:spPr bwMode="auto">
                <a:xfrm>
                  <a:off x="2600326" y="3487738"/>
                  <a:ext cx="277813" cy="5715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366"/>
                <p:cNvSpPr>
                  <a:spLocks noChangeArrowheads="1"/>
                </p:cNvSpPr>
                <p:nvPr/>
              </p:nvSpPr>
              <p:spPr bwMode="auto">
                <a:xfrm>
                  <a:off x="2600326" y="3590926"/>
                  <a:ext cx="277813" cy="6032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367"/>
                <p:cNvSpPr>
                  <a:spLocks noChangeArrowheads="1"/>
                </p:cNvSpPr>
                <p:nvPr/>
              </p:nvSpPr>
              <p:spPr bwMode="auto">
                <a:xfrm>
                  <a:off x="2600326" y="3695701"/>
                  <a:ext cx="277813" cy="587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368"/>
                <p:cNvSpPr>
                  <a:spLocks noChangeArrowheads="1"/>
                </p:cNvSpPr>
                <p:nvPr/>
              </p:nvSpPr>
              <p:spPr bwMode="auto">
                <a:xfrm>
                  <a:off x="2600326" y="3798888"/>
                  <a:ext cx="277813" cy="587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369"/>
                <p:cNvSpPr>
                  <a:spLocks noChangeArrowheads="1"/>
                </p:cNvSpPr>
                <p:nvPr/>
              </p:nvSpPr>
              <p:spPr bwMode="auto">
                <a:xfrm>
                  <a:off x="2600326" y="3905251"/>
                  <a:ext cx="277813" cy="5556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0" name="Freeform 373"/>
              <p:cNvSpPr>
                <a:spLocks/>
              </p:cNvSpPr>
              <p:nvPr/>
            </p:nvSpPr>
            <p:spPr bwMode="auto">
              <a:xfrm flipH="1">
                <a:off x="2543683" y="2431847"/>
                <a:ext cx="574830" cy="133756"/>
              </a:xfrm>
              <a:custGeom>
                <a:avLst/>
                <a:gdLst>
                  <a:gd name="T0" fmla="*/ 283 w 360"/>
                  <a:gd name="T1" fmla="*/ 77 h 152"/>
                  <a:gd name="T2" fmla="*/ 360 w 360"/>
                  <a:gd name="T3" fmla="*/ 0 h 152"/>
                  <a:gd name="T4" fmla="*/ 0 w 360"/>
                  <a:gd name="T5" fmla="*/ 0 h 152"/>
                  <a:gd name="T6" fmla="*/ 0 w 360"/>
                  <a:gd name="T7" fmla="*/ 152 h 152"/>
                  <a:gd name="T8" fmla="*/ 360 w 360"/>
                  <a:gd name="T9" fmla="*/ 152 h 152"/>
                  <a:gd name="T10" fmla="*/ 283 w 360"/>
                  <a:gd name="T11" fmla="*/ 77 h 152"/>
                </a:gdLst>
                <a:ahLst/>
                <a:cxnLst>
                  <a:cxn ang="0">
                    <a:pos x="T0" y="T1"/>
                  </a:cxn>
                  <a:cxn ang="0">
                    <a:pos x="T2" y="T3"/>
                  </a:cxn>
                  <a:cxn ang="0">
                    <a:pos x="T4" y="T5"/>
                  </a:cxn>
                  <a:cxn ang="0">
                    <a:pos x="T6" y="T7"/>
                  </a:cxn>
                  <a:cxn ang="0">
                    <a:pos x="T8" y="T9"/>
                  </a:cxn>
                  <a:cxn ang="0">
                    <a:pos x="T10" y="T11"/>
                  </a:cxn>
                </a:cxnLst>
                <a:rect l="0" t="0" r="r" b="b"/>
                <a:pathLst>
                  <a:path w="360" h="152">
                    <a:moveTo>
                      <a:pt x="283" y="77"/>
                    </a:moveTo>
                    <a:lnTo>
                      <a:pt x="360" y="0"/>
                    </a:lnTo>
                    <a:lnTo>
                      <a:pt x="0" y="0"/>
                    </a:lnTo>
                    <a:lnTo>
                      <a:pt x="0" y="152"/>
                    </a:lnTo>
                    <a:lnTo>
                      <a:pt x="360" y="152"/>
                    </a:lnTo>
                    <a:lnTo>
                      <a:pt x="283" y="77"/>
                    </a:lnTo>
                    <a:close/>
                  </a:path>
                </a:pathLst>
              </a:custGeom>
              <a:solidFill>
                <a:schemeClr val="accent1"/>
              </a:solidFill>
              <a:ln>
                <a:noFill/>
              </a:ln>
            </p:spPr>
            <p:txBody>
              <a:bodyPr vert="horz" wrap="square" lIns="0" tIns="0" rIns="0" bIns="0" numCol="1" anchor="ctr" anchorCtr="0" compatLnSpc="1">
                <a:prstTxWarp prst="textNoShape">
                  <a:avLst/>
                </a:prstTxWarp>
              </a:bodyPr>
              <a:lstStyle/>
              <a:p>
                <a:pPr algn="ctr">
                  <a:lnSpc>
                    <a:spcPct val="90000"/>
                  </a:lnSpc>
                </a:pPr>
                <a:r>
                  <a:rPr lang="en-US" sz="800" dirty="0"/>
                  <a:t>    </a:t>
                </a:r>
                <a:r>
                  <a:rPr lang="en-US" sz="800" dirty="0">
                    <a:gradFill>
                      <a:gsLst>
                        <a:gs pos="12500">
                          <a:schemeClr val="bg1"/>
                        </a:gs>
                        <a:gs pos="52000">
                          <a:schemeClr val="bg1"/>
                        </a:gs>
                      </a:gsLst>
                      <a:lin ang="5400000" scaled="0"/>
                    </a:gradFill>
                    <a:latin typeface="Segoe UI Semibold" panose="020B0702040204020203" pitchFamily="34" charset="0"/>
                    <a:cs typeface="Segoe UI Semibold" panose="020B0702040204020203" pitchFamily="34" charset="0"/>
                  </a:rPr>
                  <a:t>Contoso</a:t>
                </a:r>
              </a:p>
            </p:txBody>
          </p:sp>
        </p:grpSp>
      </p:grpSp>
      <p:sp>
        <p:nvSpPr>
          <p:cNvPr id="13" name="Title 5"/>
          <p:cNvSpPr>
            <a:spLocks noGrp="1"/>
          </p:cNvSpPr>
          <p:nvPr>
            <p:ph type="title"/>
          </p:nvPr>
        </p:nvSpPr>
        <p:spPr/>
        <p:txBody>
          <a:bodyPr/>
          <a:lstStyle/>
          <a:p>
            <a:r>
              <a:rPr lang="en-US" dirty="0"/>
              <a:t>Azure Resource Manager (ARM)</a:t>
            </a:r>
          </a:p>
        </p:txBody>
      </p:sp>
      <p:grpSp>
        <p:nvGrpSpPr>
          <p:cNvPr id="263" name="Group 262"/>
          <p:cNvGrpSpPr/>
          <p:nvPr/>
        </p:nvGrpSpPr>
        <p:grpSpPr>
          <a:xfrm>
            <a:off x="5395278" y="5783263"/>
            <a:ext cx="731520" cy="731512"/>
            <a:chOff x="5395278" y="5783263"/>
            <a:chExt cx="731520" cy="731512"/>
          </a:xfrm>
        </p:grpSpPr>
        <p:sp>
          <p:nvSpPr>
            <p:cNvPr id="52" name="Rectangle 51"/>
            <p:cNvSpPr/>
            <p:nvPr/>
          </p:nvSpPr>
          <p:spPr bwMode="auto">
            <a:xfrm>
              <a:off x="5395278"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34"/>
            <p:cNvSpPr>
              <a:spLocks noEditPoints="1"/>
            </p:cNvSpPr>
            <p:nvPr/>
          </p:nvSpPr>
          <p:spPr bwMode="auto">
            <a:xfrm>
              <a:off x="5514593" y="5902476"/>
              <a:ext cx="492890" cy="493086"/>
            </a:xfrm>
            <a:custGeom>
              <a:avLst/>
              <a:gdLst>
                <a:gd name="T0" fmla="*/ 1054 w 2120"/>
                <a:gd name="T1" fmla="*/ 0 h 2120"/>
                <a:gd name="T2" fmla="*/ 0 w 2120"/>
                <a:gd name="T3" fmla="*/ 1066 h 2120"/>
                <a:gd name="T4" fmla="*/ 1060 w 2120"/>
                <a:gd name="T5" fmla="*/ 2120 h 2120"/>
                <a:gd name="T6" fmla="*/ 1706 w 2120"/>
                <a:gd name="T7" fmla="*/ 1901 h 2120"/>
                <a:gd name="T8" fmla="*/ 1895 w 2120"/>
                <a:gd name="T9" fmla="*/ 415 h 2120"/>
                <a:gd name="T10" fmla="*/ 1724 w 2120"/>
                <a:gd name="T11" fmla="*/ 1279 h 2120"/>
                <a:gd name="T12" fmla="*/ 1795 w 2120"/>
                <a:gd name="T13" fmla="*/ 1593 h 2120"/>
                <a:gd name="T14" fmla="*/ 1161 w 2120"/>
                <a:gd name="T15" fmla="*/ 1961 h 2120"/>
                <a:gd name="T16" fmla="*/ 960 w 2120"/>
                <a:gd name="T17" fmla="*/ 1807 h 2120"/>
                <a:gd name="T18" fmla="*/ 456 w 2120"/>
                <a:gd name="T19" fmla="*/ 1741 h 2120"/>
                <a:gd name="T20" fmla="*/ 723 w 2120"/>
                <a:gd name="T21" fmla="*/ 1706 h 2120"/>
                <a:gd name="T22" fmla="*/ 462 w 2120"/>
                <a:gd name="T23" fmla="*/ 1647 h 2120"/>
                <a:gd name="T24" fmla="*/ 344 w 2120"/>
                <a:gd name="T25" fmla="*/ 1617 h 2120"/>
                <a:gd name="T26" fmla="*/ 255 w 2120"/>
                <a:gd name="T27" fmla="*/ 652 h 2120"/>
                <a:gd name="T28" fmla="*/ 622 w 2120"/>
                <a:gd name="T29" fmla="*/ 616 h 2120"/>
                <a:gd name="T30" fmla="*/ 486 w 2120"/>
                <a:gd name="T31" fmla="*/ 509 h 2120"/>
                <a:gd name="T32" fmla="*/ 503 w 2120"/>
                <a:gd name="T33" fmla="*/ 344 h 2120"/>
                <a:gd name="T34" fmla="*/ 865 w 2120"/>
                <a:gd name="T35" fmla="*/ 403 h 2120"/>
                <a:gd name="T36" fmla="*/ 1108 w 2120"/>
                <a:gd name="T37" fmla="*/ 160 h 2120"/>
                <a:gd name="T38" fmla="*/ 1801 w 2120"/>
                <a:gd name="T39" fmla="*/ 545 h 2120"/>
                <a:gd name="T40" fmla="*/ 1753 w 2120"/>
                <a:gd name="T41" fmla="*/ 954 h 2120"/>
                <a:gd name="T42" fmla="*/ 1966 w 2120"/>
                <a:gd name="T43" fmla="*/ 1060 h 2120"/>
                <a:gd name="T44" fmla="*/ 1759 w 2120"/>
                <a:gd name="T45" fmla="*/ 1244 h 2120"/>
                <a:gd name="T46" fmla="*/ 1089 w 2120"/>
                <a:gd name="T47" fmla="*/ 1453 h 2120"/>
                <a:gd name="T48" fmla="*/ 1398 w 2120"/>
                <a:gd name="T49" fmla="*/ 1345 h 2120"/>
                <a:gd name="T50" fmla="*/ 1404 w 2120"/>
                <a:gd name="T51" fmla="*/ 1237 h 2120"/>
                <a:gd name="T52" fmla="*/ 1339 w 2120"/>
                <a:gd name="T53" fmla="*/ 1273 h 2120"/>
                <a:gd name="T54" fmla="*/ 1062 w 2120"/>
                <a:gd name="T55" fmla="*/ 662 h 2120"/>
                <a:gd name="T56" fmla="*/ 1347 w 2120"/>
                <a:gd name="T57" fmla="*/ 955 h 2120"/>
                <a:gd name="T58" fmla="*/ 1442 w 2120"/>
                <a:gd name="T59" fmla="*/ 925 h 2120"/>
                <a:gd name="T60" fmla="*/ 1407 w 2120"/>
                <a:gd name="T61" fmla="*/ 883 h 2120"/>
                <a:gd name="T62" fmla="*/ 865 w 2120"/>
                <a:gd name="T63" fmla="*/ 849 h 2120"/>
                <a:gd name="T64" fmla="*/ 771 w 2120"/>
                <a:gd name="T65" fmla="*/ 837 h 2120"/>
                <a:gd name="T66" fmla="*/ 806 w 2120"/>
                <a:gd name="T67" fmla="*/ 1387 h 2120"/>
                <a:gd name="T68" fmla="*/ 859 w 2120"/>
                <a:gd name="T69" fmla="*/ 979 h 2120"/>
                <a:gd name="T70" fmla="*/ 1021 w 2120"/>
                <a:gd name="T71" fmla="*/ 1506 h 2120"/>
                <a:gd name="T72" fmla="*/ 836 w 2120"/>
                <a:gd name="T73" fmla="*/ 1482 h 2120"/>
                <a:gd name="T74" fmla="*/ 913 w 2120"/>
                <a:gd name="T75" fmla="*/ 1720 h 2120"/>
                <a:gd name="T76" fmla="*/ 1021 w 2120"/>
                <a:gd name="T77" fmla="*/ 1506 h 2120"/>
                <a:gd name="T78" fmla="*/ 1584 w 2120"/>
                <a:gd name="T79" fmla="*/ 972 h 2120"/>
                <a:gd name="T80" fmla="*/ 1482 w 2120"/>
                <a:gd name="T81" fmla="*/ 1186 h 2120"/>
                <a:gd name="T82" fmla="*/ 1668 w 2120"/>
                <a:gd name="T83" fmla="*/ 1210 h 2120"/>
                <a:gd name="T84" fmla="*/ 846 w 2120"/>
                <a:gd name="T85" fmla="*/ 752 h 2120"/>
                <a:gd name="T86" fmla="*/ 947 w 2120"/>
                <a:gd name="T87" fmla="*/ 548 h 2120"/>
                <a:gd name="T88" fmla="*/ 769 w 2120"/>
                <a:gd name="T89" fmla="*/ 524 h 2120"/>
                <a:gd name="T90" fmla="*/ 846 w 2120"/>
                <a:gd name="T91" fmla="*/ 75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0" h="2120">
                  <a:moveTo>
                    <a:pt x="1895" y="415"/>
                  </a:moveTo>
                  <a:cubicBezTo>
                    <a:pt x="1688" y="142"/>
                    <a:pt x="1374" y="0"/>
                    <a:pt x="1054" y="0"/>
                  </a:cubicBezTo>
                  <a:cubicBezTo>
                    <a:pt x="829" y="0"/>
                    <a:pt x="604" y="77"/>
                    <a:pt x="409" y="225"/>
                  </a:cubicBezTo>
                  <a:cubicBezTo>
                    <a:pt x="136" y="432"/>
                    <a:pt x="0" y="746"/>
                    <a:pt x="0" y="1066"/>
                  </a:cubicBezTo>
                  <a:cubicBezTo>
                    <a:pt x="0" y="1291"/>
                    <a:pt x="71" y="1516"/>
                    <a:pt x="219" y="1712"/>
                  </a:cubicBezTo>
                  <a:cubicBezTo>
                    <a:pt x="426" y="1984"/>
                    <a:pt x="740" y="2120"/>
                    <a:pt x="1060" y="2120"/>
                  </a:cubicBezTo>
                  <a:cubicBezTo>
                    <a:pt x="1060" y="2120"/>
                    <a:pt x="1060" y="2120"/>
                    <a:pt x="1060" y="2120"/>
                  </a:cubicBezTo>
                  <a:cubicBezTo>
                    <a:pt x="1285" y="2120"/>
                    <a:pt x="1516" y="2049"/>
                    <a:pt x="1706" y="1901"/>
                  </a:cubicBezTo>
                  <a:cubicBezTo>
                    <a:pt x="1978" y="1694"/>
                    <a:pt x="2120" y="1380"/>
                    <a:pt x="2120" y="1060"/>
                  </a:cubicBezTo>
                  <a:cubicBezTo>
                    <a:pt x="2120" y="835"/>
                    <a:pt x="2043" y="604"/>
                    <a:pt x="1895" y="415"/>
                  </a:cubicBezTo>
                  <a:close/>
                  <a:moveTo>
                    <a:pt x="1759" y="1244"/>
                  </a:moveTo>
                  <a:cubicBezTo>
                    <a:pt x="1747" y="1256"/>
                    <a:pt x="1735" y="1268"/>
                    <a:pt x="1724" y="1279"/>
                  </a:cubicBezTo>
                  <a:cubicBezTo>
                    <a:pt x="1712" y="1291"/>
                    <a:pt x="1694" y="1297"/>
                    <a:pt x="1682" y="1303"/>
                  </a:cubicBezTo>
                  <a:cubicBezTo>
                    <a:pt x="1747" y="1404"/>
                    <a:pt x="1789" y="1504"/>
                    <a:pt x="1795" y="1593"/>
                  </a:cubicBezTo>
                  <a:cubicBezTo>
                    <a:pt x="1741" y="1658"/>
                    <a:pt x="1682" y="1724"/>
                    <a:pt x="1611" y="1777"/>
                  </a:cubicBezTo>
                  <a:cubicBezTo>
                    <a:pt x="1475" y="1884"/>
                    <a:pt x="1321" y="1943"/>
                    <a:pt x="1161" y="1961"/>
                  </a:cubicBezTo>
                  <a:cubicBezTo>
                    <a:pt x="1119" y="1901"/>
                    <a:pt x="1078" y="1836"/>
                    <a:pt x="1042" y="1771"/>
                  </a:cubicBezTo>
                  <a:cubicBezTo>
                    <a:pt x="1019" y="1789"/>
                    <a:pt x="989" y="1801"/>
                    <a:pt x="960" y="1807"/>
                  </a:cubicBezTo>
                  <a:cubicBezTo>
                    <a:pt x="983" y="1860"/>
                    <a:pt x="1019" y="1919"/>
                    <a:pt x="1048" y="1966"/>
                  </a:cubicBezTo>
                  <a:cubicBezTo>
                    <a:pt x="835" y="1966"/>
                    <a:pt x="622" y="1889"/>
                    <a:pt x="456" y="1741"/>
                  </a:cubicBezTo>
                  <a:cubicBezTo>
                    <a:pt x="462" y="1741"/>
                    <a:pt x="462" y="1741"/>
                    <a:pt x="462" y="1741"/>
                  </a:cubicBezTo>
                  <a:cubicBezTo>
                    <a:pt x="545" y="1741"/>
                    <a:pt x="634" y="1724"/>
                    <a:pt x="723" y="1706"/>
                  </a:cubicBezTo>
                  <a:cubicBezTo>
                    <a:pt x="705" y="1676"/>
                    <a:pt x="693" y="1647"/>
                    <a:pt x="693" y="1611"/>
                  </a:cubicBezTo>
                  <a:cubicBezTo>
                    <a:pt x="610" y="1635"/>
                    <a:pt x="533" y="1647"/>
                    <a:pt x="462" y="1647"/>
                  </a:cubicBezTo>
                  <a:cubicBezTo>
                    <a:pt x="426" y="1647"/>
                    <a:pt x="391" y="1641"/>
                    <a:pt x="355" y="1635"/>
                  </a:cubicBezTo>
                  <a:cubicBezTo>
                    <a:pt x="349" y="1629"/>
                    <a:pt x="344" y="1623"/>
                    <a:pt x="344" y="1617"/>
                  </a:cubicBezTo>
                  <a:cubicBezTo>
                    <a:pt x="213" y="1451"/>
                    <a:pt x="154" y="1256"/>
                    <a:pt x="154" y="1066"/>
                  </a:cubicBezTo>
                  <a:cubicBezTo>
                    <a:pt x="154" y="918"/>
                    <a:pt x="184" y="776"/>
                    <a:pt x="255" y="652"/>
                  </a:cubicBezTo>
                  <a:cubicBezTo>
                    <a:pt x="320" y="616"/>
                    <a:pt x="403" y="604"/>
                    <a:pt x="486" y="604"/>
                  </a:cubicBezTo>
                  <a:cubicBezTo>
                    <a:pt x="533" y="604"/>
                    <a:pt x="575" y="610"/>
                    <a:pt x="622" y="616"/>
                  </a:cubicBezTo>
                  <a:cubicBezTo>
                    <a:pt x="622" y="586"/>
                    <a:pt x="634" y="551"/>
                    <a:pt x="646" y="521"/>
                  </a:cubicBezTo>
                  <a:cubicBezTo>
                    <a:pt x="592" y="515"/>
                    <a:pt x="539" y="509"/>
                    <a:pt x="486" y="509"/>
                  </a:cubicBezTo>
                  <a:cubicBezTo>
                    <a:pt x="432" y="509"/>
                    <a:pt x="379" y="515"/>
                    <a:pt x="326" y="527"/>
                  </a:cubicBezTo>
                  <a:cubicBezTo>
                    <a:pt x="379" y="462"/>
                    <a:pt x="432" y="397"/>
                    <a:pt x="503" y="344"/>
                  </a:cubicBezTo>
                  <a:cubicBezTo>
                    <a:pt x="652" y="231"/>
                    <a:pt x="817" y="172"/>
                    <a:pt x="989" y="160"/>
                  </a:cubicBezTo>
                  <a:cubicBezTo>
                    <a:pt x="942" y="237"/>
                    <a:pt x="900" y="314"/>
                    <a:pt x="865" y="403"/>
                  </a:cubicBezTo>
                  <a:cubicBezTo>
                    <a:pt x="900" y="403"/>
                    <a:pt x="930" y="415"/>
                    <a:pt x="960" y="426"/>
                  </a:cubicBezTo>
                  <a:cubicBezTo>
                    <a:pt x="995" y="332"/>
                    <a:pt x="1048" y="237"/>
                    <a:pt x="1108" y="160"/>
                  </a:cubicBezTo>
                  <a:cubicBezTo>
                    <a:pt x="1362" y="172"/>
                    <a:pt x="1605" y="290"/>
                    <a:pt x="1777" y="509"/>
                  </a:cubicBezTo>
                  <a:cubicBezTo>
                    <a:pt x="1783" y="521"/>
                    <a:pt x="1795" y="533"/>
                    <a:pt x="1801" y="545"/>
                  </a:cubicBezTo>
                  <a:cubicBezTo>
                    <a:pt x="1795" y="657"/>
                    <a:pt x="1753" y="782"/>
                    <a:pt x="1676" y="900"/>
                  </a:cubicBezTo>
                  <a:cubicBezTo>
                    <a:pt x="1706" y="912"/>
                    <a:pt x="1730" y="930"/>
                    <a:pt x="1753" y="954"/>
                  </a:cubicBezTo>
                  <a:cubicBezTo>
                    <a:pt x="1812" y="865"/>
                    <a:pt x="1854" y="770"/>
                    <a:pt x="1878" y="675"/>
                  </a:cubicBezTo>
                  <a:cubicBezTo>
                    <a:pt x="1937" y="800"/>
                    <a:pt x="1966" y="930"/>
                    <a:pt x="1966" y="1060"/>
                  </a:cubicBezTo>
                  <a:cubicBezTo>
                    <a:pt x="1966" y="1202"/>
                    <a:pt x="1931" y="1345"/>
                    <a:pt x="1866" y="1469"/>
                  </a:cubicBezTo>
                  <a:cubicBezTo>
                    <a:pt x="1848" y="1392"/>
                    <a:pt x="1806" y="1321"/>
                    <a:pt x="1759" y="1244"/>
                  </a:cubicBezTo>
                  <a:close/>
                  <a:moveTo>
                    <a:pt x="1089" y="1447"/>
                  </a:moveTo>
                  <a:cubicBezTo>
                    <a:pt x="1089" y="1447"/>
                    <a:pt x="1089" y="1447"/>
                    <a:pt x="1089" y="1453"/>
                  </a:cubicBezTo>
                  <a:cubicBezTo>
                    <a:pt x="1113" y="1477"/>
                    <a:pt x="1125" y="1501"/>
                    <a:pt x="1131" y="1531"/>
                  </a:cubicBezTo>
                  <a:cubicBezTo>
                    <a:pt x="1226" y="1477"/>
                    <a:pt x="1315" y="1417"/>
                    <a:pt x="1398" y="1345"/>
                  </a:cubicBezTo>
                  <a:cubicBezTo>
                    <a:pt x="1422" y="1327"/>
                    <a:pt x="1439" y="1309"/>
                    <a:pt x="1463" y="1291"/>
                  </a:cubicBezTo>
                  <a:cubicBezTo>
                    <a:pt x="1439" y="1279"/>
                    <a:pt x="1422" y="1261"/>
                    <a:pt x="1404" y="1237"/>
                  </a:cubicBezTo>
                  <a:cubicBezTo>
                    <a:pt x="1404" y="1231"/>
                    <a:pt x="1398" y="1231"/>
                    <a:pt x="1398" y="1225"/>
                  </a:cubicBezTo>
                  <a:cubicBezTo>
                    <a:pt x="1374" y="1237"/>
                    <a:pt x="1356" y="1255"/>
                    <a:pt x="1339" y="1273"/>
                  </a:cubicBezTo>
                  <a:cubicBezTo>
                    <a:pt x="1261" y="1339"/>
                    <a:pt x="1173" y="1393"/>
                    <a:pt x="1089" y="1447"/>
                  </a:cubicBezTo>
                  <a:close/>
                  <a:moveTo>
                    <a:pt x="1062" y="662"/>
                  </a:moveTo>
                  <a:cubicBezTo>
                    <a:pt x="1056" y="698"/>
                    <a:pt x="1044" y="728"/>
                    <a:pt x="1026" y="751"/>
                  </a:cubicBezTo>
                  <a:cubicBezTo>
                    <a:pt x="1139" y="811"/>
                    <a:pt x="1252" y="877"/>
                    <a:pt x="1347" y="955"/>
                  </a:cubicBezTo>
                  <a:cubicBezTo>
                    <a:pt x="1365" y="967"/>
                    <a:pt x="1377" y="979"/>
                    <a:pt x="1389" y="990"/>
                  </a:cubicBezTo>
                  <a:cubicBezTo>
                    <a:pt x="1401" y="967"/>
                    <a:pt x="1419" y="943"/>
                    <a:pt x="1442" y="925"/>
                  </a:cubicBezTo>
                  <a:cubicBezTo>
                    <a:pt x="1448" y="925"/>
                    <a:pt x="1448" y="919"/>
                    <a:pt x="1454" y="919"/>
                  </a:cubicBezTo>
                  <a:cubicBezTo>
                    <a:pt x="1436" y="907"/>
                    <a:pt x="1424" y="895"/>
                    <a:pt x="1407" y="883"/>
                  </a:cubicBezTo>
                  <a:cubicBezTo>
                    <a:pt x="1300" y="799"/>
                    <a:pt x="1187" y="722"/>
                    <a:pt x="1062" y="662"/>
                  </a:cubicBezTo>
                  <a:close/>
                  <a:moveTo>
                    <a:pt x="865" y="849"/>
                  </a:moveTo>
                  <a:cubicBezTo>
                    <a:pt x="859" y="849"/>
                    <a:pt x="853" y="849"/>
                    <a:pt x="848" y="849"/>
                  </a:cubicBezTo>
                  <a:cubicBezTo>
                    <a:pt x="818" y="849"/>
                    <a:pt x="795" y="843"/>
                    <a:pt x="771" y="837"/>
                  </a:cubicBezTo>
                  <a:cubicBezTo>
                    <a:pt x="765" y="885"/>
                    <a:pt x="765" y="932"/>
                    <a:pt x="765" y="979"/>
                  </a:cubicBezTo>
                  <a:cubicBezTo>
                    <a:pt x="765" y="1115"/>
                    <a:pt x="777" y="1257"/>
                    <a:pt x="806" y="1387"/>
                  </a:cubicBezTo>
                  <a:cubicBezTo>
                    <a:pt x="836" y="1375"/>
                    <a:pt x="865" y="1363"/>
                    <a:pt x="900" y="1363"/>
                  </a:cubicBezTo>
                  <a:cubicBezTo>
                    <a:pt x="871" y="1239"/>
                    <a:pt x="859" y="1109"/>
                    <a:pt x="859" y="979"/>
                  </a:cubicBezTo>
                  <a:cubicBezTo>
                    <a:pt x="859" y="938"/>
                    <a:pt x="859" y="891"/>
                    <a:pt x="865" y="849"/>
                  </a:cubicBezTo>
                  <a:close/>
                  <a:moveTo>
                    <a:pt x="1021" y="1506"/>
                  </a:moveTo>
                  <a:cubicBezTo>
                    <a:pt x="991" y="1476"/>
                    <a:pt x="955" y="1459"/>
                    <a:pt x="913" y="1459"/>
                  </a:cubicBezTo>
                  <a:cubicBezTo>
                    <a:pt x="889" y="1459"/>
                    <a:pt x="859" y="1465"/>
                    <a:pt x="836" y="1482"/>
                  </a:cubicBezTo>
                  <a:cubicBezTo>
                    <a:pt x="776" y="1530"/>
                    <a:pt x="770" y="1613"/>
                    <a:pt x="812" y="1666"/>
                  </a:cubicBezTo>
                  <a:cubicBezTo>
                    <a:pt x="836" y="1702"/>
                    <a:pt x="877" y="1720"/>
                    <a:pt x="913" y="1720"/>
                  </a:cubicBezTo>
                  <a:cubicBezTo>
                    <a:pt x="943" y="1720"/>
                    <a:pt x="973" y="1708"/>
                    <a:pt x="997" y="1690"/>
                  </a:cubicBezTo>
                  <a:cubicBezTo>
                    <a:pt x="1051" y="1649"/>
                    <a:pt x="1062" y="1565"/>
                    <a:pt x="1021" y="1506"/>
                  </a:cubicBezTo>
                  <a:close/>
                  <a:moveTo>
                    <a:pt x="1691" y="1026"/>
                  </a:moveTo>
                  <a:cubicBezTo>
                    <a:pt x="1662" y="990"/>
                    <a:pt x="1626" y="972"/>
                    <a:pt x="1584" y="972"/>
                  </a:cubicBezTo>
                  <a:cubicBezTo>
                    <a:pt x="1560" y="972"/>
                    <a:pt x="1530" y="984"/>
                    <a:pt x="1506" y="1002"/>
                  </a:cubicBezTo>
                  <a:cubicBezTo>
                    <a:pt x="1447" y="1044"/>
                    <a:pt x="1441" y="1127"/>
                    <a:pt x="1482" y="1186"/>
                  </a:cubicBezTo>
                  <a:cubicBezTo>
                    <a:pt x="1506" y="1216"/>
                    <a:pt x="1548" y="1234"/>
                    <a:pt x="1584" y="1234"/>
                  </a:cubicBezTo>
                  <a:cubicBezTo>
                    <a:pt x="1614" y="1234"/>
                    <a:pt x="1644" y="1228"/>
                    <a:pt x="1668" y="1210"/>
                  </a:cubicBezTo>
                  <a:cubicBezTo>
                    <a:pt x="1721" y="1162"/>
                    <a:pt x="1733" y="1079"/>
                    <a:pt x="1691" y="1026"/>
                  </a:cubicBezTo>
                  <a:close/>
                  <a:moveTo>
                    <a:pt x="846" y="752"/>
                  </a:moveTo>
                  <a:cubicBezTo>
                    <a:pt x="876" y="752"/>
                    <a:pt x="906" y="746"/>
                    <a:pt x="930" y="729"/>
                  </a:cubicBezTo>
                  <a:cubicBezTo>
                    <a:pt x="983" y="682"/>
                    <a:pt x="995" y="600"/>
                    <a:pt x="947" y="548"/>
                  </a:cubicBezTo>
                  <a:cubicBezTo>
                    <a:pt x="924" y="513"/>
                    <a:pt x="888" y="495"/>
                    <a:pt x="846" y="495"/>
                  </a:cubicBezTo>
                  <a:cubicBezTo>
                    <a:pt x="817" y="495"/>
                    <a:pt x="793" y="507"/>
                    <a:pt x="769" y="524"/>
                  </a:cubicBezTo>
                  <a:cubicBezTo>
                    <a:pt x="710" y="565"/>
                    <a:pt x="698" y="647"/>
                    <a:pt x="745" y="705"/>
                  </a:cubicBezTo>
                  <a:cubicBezTo>
                    <a:pt x="769" y="734"/>
                    <a:pt x="805" y="752"/>
                    <a:pt x="846" y="7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2" name="Group 261"/>
          <p:cNvGrpSpPr/>
          <p:nvPr/>
        </p:nvGrpSpPr>
        <p:grpSpPr>
          <a:xfrm>
            <a:off x="6203002" y="5783263"/>
            <a:ext cx="731520" cy="731512"/>
            <a:chOff x="6203002" y="5783263"/>
            <a:chExt cx="731520" cy="731512"/>
          </a:xfrm>
        </p:grpSpPr>
        <p:sp>
          <p:nvSpPr>
            <p:cNvPr id="53" name="Rectangle 52"/>
            <p:cNvSpPr/>
            <p:nvPr/>
          </p:nvSpPr>
          <p:spPr bwMode="auto">
            <a:xfrm>
              <a:off x="6203002"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61" name="Group 260"/>
            <p:cNvGrpSpPr/>
            <p:nvPr/>
          </p:nvGrpSpPr>
          <p:grpSpPr>
            <a:xfrm>
              <a:off x="6284196" y="5913394"/>
              <a:ext cx="569133" cy="471250"/>
              <a:chOff x="6284196" y="5913394"/>
              <a:chExt cx="569133" cy="471250"/>
            </a:xfrm>
          </p:grpSpPr>
          <p:sp>
            <p:nvSpPr>
              <p:cNvPr id="256" name="Freeform 38"/>
              <p:cNvSpPr>
                <a:spLocks noEditPoints="1"/>
              </p:cNvSpPr>
              <p:nvPr/>
            </p:nvSpPr>
            <p:spPr bwMode="auto">
              <a:xfrm>
                <a:off x="6467649" y="5967288"/>
                <a:ext cx="202227" cy="230113"/>
              </a:xfrm>
              <a:custGeom>
                <a:avLst/>
                <a:gdLst>
                  <a:gd name="T0" fmla="*/ 1516 w 2879"/>
                  <a:gd name="T1" fmla="*/ 1705 h 3276"/>
                  <a:gd name="T2" fmla="*/ 1513 w 2879"/>
                  <a:gd name="T3" fmla="*/ 3276 h 3276"/>
                  <a:gd name="T4" fmla="*/ 2877 w 2879"/>
                  <a:gd name="T5" fmla="*/ 2491 h 3276"/>
                  <a:gd name="T6" fmla="*/ 2879 w 2879"/>
                  <a:gd name="T7" fmla="*/ 919 h 3276"/>
                  <a:gd name="T8" fmla="*/ 1516 w 2879"/>
                  <a:gd name="T9" fmla="*/ 1705 h 3276"/>
                  <a:gd name="T10" fmla="*/ 0 w 2879"/>
                  <a:gd name="T11" fmla="*/ 2488 h 3276"/>
                  <a:gd name="T12" fmla="*/ 1362 w 2879"/>
                  <a:gd name="T13" fmla="*/ 3276 h 3276"/>
                  <a:gd name="T14" fmla="*/ 1364 w 2879"/>
                  <a:gd name="T15" fmla="*/ 1707 h 3276"/>
                  <a:gd name="T16" fmla="*/ 2 w 2879"/>
                  <a:gd name="T17" fmla="*/ 919 h 3276"/>
                  <a:gd name="T18" fmla="*/ 0 w 2879"/>
                  <a:gd name="T19" fmla="*/ 2488 h 3276"/>
                  <a:gd name="T20" fmla="*/ 1442 w 2879"/>
                  <a:gd name="T21" fmla="*/ 0 h 3276"/>
                  <a:gd name="T22" fmla="*/ 78 w 2879"/>
                  <a:gd name="T23" fmla="*/ 786 h 3276"/>
                  <a:gd name="T24" fmla="*/ 1440 w 2879"/>
                  <a:gd name="T25" fmla="*/ 1572 h 3276"/>
                  <a:gd name="T26" fmla="*/ 2804 w 2879"/>
                  <a:gd name="T27" fmla="*/ 788 h 3276"/>
                  <a:gd name="T28" fmla="*/ 1442 w 2879"/>
                  <a:gd name="T29" fmla="*/ 0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9" h="3276">
                    <a:moveTo>
                      <a:pt x="1516" y="1705"/>
                    </a:moveTo>
                    <a:lnTo>
                      <a:pt x="1513" y="3276"/>
                    </a:lnTo>
                    <a:lnTo>
                      <a:pt x="2877" y="2491"/>
                    </a:lnTo>
                    <a:lnTo>
                      <a:pt x="2879" y="919"/>
                    </a:lnTo>
                    <a:lnTo>
                      <a:pt x="1516" y="1705"/>
                    </a:lnTo>
                    <a:close/>
                    <a:moveTo>
                      <a:pt x="0" y="2488"/>
                    </a:moveTo>
                    <a:lnTo>
                      <a:pt x="1362" y="3276"/>
                    </a:lnTo>
                    <a:lnTo>
                      <a:pt x="1364" y="1707"/>
                    </a:lnTo>
                    <a:lnTo>
                      <a:pt x="2" y="919"/>
                    </a:lnTo>
                    <a:lnTo>
                      <a:pt x="0" y="2488"/>
                    </a:lnTo>
                    <a:close/>
                    <a:moveTo>
                      <a:pt x="1442" y="0"/>
                    </a:moveTo>
                    <a:lnTo>
                      <a:pt x="78" y="786"/>
                    </a:lnTo>
                    <a:lnTo>
                      <a:pt x="1440" y="1572"/>
                    </a:lnTo>
                    <a:lnTo>
                      <a:pt x="2804" y="788"/>
                    </a:lnTo>
                    <a:lnTo>
                      <a:pt x="144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42"/>
              <p:cNvSpPr>
                <a:spLocks noEditPoints="1"/>
              </p:cNvSpPr>
              <p:nvPr/>
            </p:nvSpPr>
            <p:spPr bwMode="auto">
              <a:xfrm>
                <a:off x="6284196" y="5913394"/>
                <a:ext cx="569133" cy="471250"/>
              </a:xfrm>
              <a:custGeom>
                <a:avLst/>
                <a:gdLst>
                  <a:gd name="T0" fmla="*/ 1197 w 1907"/>
                  <a:gd name="T1" fmla="*/ 1489 h 1579"/>
                  <a:gd name="T2" fmla="*/ 1173 w 1907"/>
                  <a:gd name="T3" fmla="*/ 1460 h 1579"/>
                  <a:gd name="T4" fmla="*/ 1168 w 1907"/>
                  <a:gd name="T5" fmla="*/ 1360 h 1579"/>
                  <a:gd name="T6" fmla="*/ 1011 w 1907"/>
                  <a:gd name="T7" fmla="*/ 1360 h 1579"/>
                  <a:gd name="T8" fmla="*/ 906 w 1907"/>
                  <a:gd name="T9" fmla="*/ 1360 h 1579"/>
                  <a:gd name="T10" fmla="*/ 744 w 1907"/>
                  <a:gd name="T11" fmla="*/ 1360 h 1579"/>
                  <a:gd name="T12" fmla="*/ 739 w 1907"/>
                  <a:gd name="T13" fmla="*/ 1460 h 1579"/>
                  <a:gd name="T14" fmla="*/ 715 w 1907"/>
                  <a:gd name="T15" fmla="*/ 1489 h 1579"/>
                  <a:gd name="T16" fmla="*/ 630 w 1907"/>
                  <a:gd name="T17" fmla="*/ 1565 h 1579"/>
                  <a:gd name="T18" fmla="*/ 644 w 1907"/>
                  <a:gd name="T19" fmla="*/ 1579 h 1579"/>
                  <a:gd name="T20" fmla="*/ 906 w 1907"/>
                  <a:gd name="T21" fmla="*/ 1579 h 1579"/>
                  <a:gd name="T22" fmla="*/ 1011 w 1907"/>
                  <a:gd name="T23" fmla="*/ 1579 h 1579"/>
                  <a:gd name="T24" fmla="*/ 1268 w 1907"/>
                  <a:gd name="T25" fmla="*/ 1579 h 1579"/>
                  <a:gd name="T26" fmla="*/ 1283 w 1907"/>
                  <a:gd name="T27" fmla="*/ 1565 h 1579"/>
                  <a:gd name="T28" fmla="*/ 1197 w 1907"/>
                  <a:gd name="T29" fmla="*/ 1489 h 1579"/>
                  <a:gd name="T30" fmla="*/ 1197 w 1907"/>
                  <a:gd name="T31" fmla="*/ 1489 h 1579"/>
                  <a:gd name="T32" fmla="*/ 1850 w 1907"/>
                  <a:gd name="T33" fmla="*/ 0 h 1579"/>
                  <a:gd name="T34" fmla="*/ 57 w 1907"/>
                  <a:gd name="T35" fmla="*/ 0 h 1579"/>
                  <a:gd name="T36" fmla="*/ 0 w 1907"/>
                  <a:gd name="T37" fmla="*/ 57 h 1579"/>
                  <a:gd name="T38" fmla="*/ 0 w 1907"/>
                  <a:gd name="T39" fmla="*/ 1264 h 1579"/>
                  <a:gd name="T40" fmla="*/ 57 w 1907"/>
                  <a:gd name="T41" fmla="*/ 1321 h 1579"/>
                  <a:gd name="T42" fmla="*/ 1850 w 1907"/>
                  <a:gd name="T43" fmla="*/ 1321 h 1579"/>
                  <a:gd name="T44" fmla="*/ 1907 w 1907"/>
                  <a:gd name="T45" fmla="*/ 1264 h 1579"/>
                  <a:gd name="T46" fmla="*/ 1907 w 1907"/>
                  <a:gd name="T47" fmla="*/ 57 h 1579"/>
                  <a:gd name="T48" fmla="*/ 1850 w 1907"/>
                  <a:gd name="T49" fmla="*/ 0 h 1579"/>
                  <a:gd name="T50" fmla="*/ 1817 w 1907"/>
                  <a:gd name="T51" fmla="*/ 1083 h 1579"/>
                  <a:gd name="T52" fmla="*/ 91 w 1907"/>
                  <a:gd name="T53" fmla="*/ 1083 h 1579"/>
                  <a:gd name="T54" fmla="*/ 91 w 1907"/>
                  <a:gd name="T55" fmla="*/ 95 h 1579"/>
                  <a:gd name="T56" fmla="*/ 1817 w 1907"/>
                  <a:gd name="T57" fmla="*/ 95 h 1579"/>
                  <a:gd name="T58" fmla="*/ 1817 w 1907"/>
                  <a:gd name="T59" fmla="*/ 1083 h 1579"/>
                  <a:gd name="T60" fmla="*/ 1817 w 1907"/>
                  <a:gd name="T61" fmla="*/ 1083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7" h="1579">
                    <a:moveTo>
                      <a:pt x="1197" y="1489"/>
                    </a:moveTo>
                    <a:cubicBezTo>
                      <a:pt x="1197" y="1489"/>
                      <a:pt x="1178" y="1469"/>
                      <a:pt x="1173" y="1460"/>
                    </a:cubicBezTo>
                    <a:cubicBezTo>
                      <a:pt x="1168" y="1441"/>
                      <a:pt x="1168" y="1384"/>
                      <a:pt x="1168" y="1360"/>
                    </a:cubicBezTo>
                    <a:cubicBezTo>
                      <a:pt x="1011" y="1360"/>
                      <a:pt x="1011" y="1360"/>
                      <a:pt x="1011" y="1360"/>
                    </a:cubicBezTo>
                    <a:cubicBezTo>
                      <a:pt x="906" y="1360"/>
                      <a:pt x="906" y="1360"/>
                      <a:pt x="906" y="1360"/>
                    </a:cubicBezTo>
                    <a:cubicBezTo>
                      <a:pt x="744" y="1360"/>
                      <a:pt x="744" y="1360"/>
                      <a:pt x="744" y="1360"/>
                    </a:cubicBezTo>
                    <a:cubicBezTo>
                      <a:pt x="744" y="1384"/>
                      <a:pt x="749" y="1441"/>
                      <a:pt x="739" y="1460"/>
                    </a:cubicBezTo>
                    <a:cubicBezTo>
                      <a:pt x="734" y="1469"/>
                      <a:pt x="715" y="1489"/>
                      <a:pt x="715" y="1489"/>
                    </a:cubicBezTo>
                    <a:cubicBezTo>
                      <a:pt x="630" y="1565"/>
                      <a:pt x="630" y="1565"/>
                      <a:pt x="630" y="1565"/>
                    </a:cubicBezTo>
                    <a:cubicBezTo>
                      <a:pt x="630" y="1574"/>
                      <a:pt x="639" y="1579"/>
                      <a:pt x="644" y="1579"/>
                    </a:cubicBezTo>
                    <a:cubicBezTo>
                      <a:pt x="906" y="1579"/>
                      <a:pt x="906" y="1579"/>
                      <a:pt x="906" y="1579"/>
                    </a:cubicBezTo>
                    <a:cubicBezTo>
                      <a:pt x="1011" y="1579"/>
                      <a:pt x="1011" y="1579"/>
                      <a:pt x="1011" y="1579"/>
                    </a:cubicBezTo>
                    <a:cubicBezTo>
                      <a:pt x="1268" y="1579"/>
                      <a:pt x="1268" y="1579"/>
                      <a:pt x="1268" y="1579"/>
                    </a:cubicBezTo>
                    <a:cubicBezTo>
                      <a:pt x="1273" y="1579"/>
                      <a:pt x="1283" y="1574"/>
                      <a:pt x="1283" y="1565"/>
                    </a:cubicBezTo>
                    <a:cubicBezTo>
                      <a:pt x="1197" y="1489"/>
                      <a:pt x="1197" y="1489"/>
                      <a:pt x="1197" y="1489"/>
                    </a:cubicBezTo>
                    <a:cubicBezTo>
                      <a:pt x="1197" y="1489"/>
                      <a:pt x="1197" y="1489"/>
                      <a:pt x="1197" y="1489"/>
                    </a:cubicBezTo>
                    <a:close/>
                    <a:moveTo>
                      <a:pt x="1850" y="0"/>
                    </a:moveTo>
                    <a:cubicBezTo>
                      <a:pt x="57" y="0"/>
                      <a:pt x="57" y="0"/>
                      <a:pt x="57" y="0"/>
                    </a:cubicBezTo>
                    <a:cubicBezTo>
                      <a:pt x="24" y="0"/>
                      <a:pt x="0" y="23"/>
                      <a:pt x="0" y="57"/>
                    </a:cubicBezTo>
                    <a:cubicBezTo>
                      <a:pt x="0" y="1264"/>
                      <a:pt x="0" y="1264"/>
                      <a:pt x="0" y="1264"/>
                    </a:cubicBezTo>
                    <a:cubicBezTo>
                      <a:pt x="0" y="1298"/>
                      <a:pt x="24" y="1321"/>
                      <a:pt x="57" y="1321"/>
                    </a:cubicBezTo>
                    <a:cubicBezTo>
                      <a:pt x="1850" y="1321"/>
                      <a:pt x="1850" y="1321"/>
                      <a:pt x="1850" y="1321"/>
                    </a:cubicBezTo>
                    <a:cubicBezTo>
                      <a:pt x="1884" y="1321"/>
                      <a:pt x="1907" y="1298"/>
                      <a:pt x="1907" y="1264"/>
                    </a:cubicBezTo>
                    <a:cubicBezTo>
                      <a:pt x="1907" y="57"/>
                      <a:pt x="1907" y="57"/>
                      <a:pt x="1907" y="57"/>
                    </a:cubicBezTo>
                    <a:cubicBezTo>
                      <a:pt x="1907" y="23"/>
                      <a:pt x="1884" y="0"/>
                      <a:pt x="1850" y="0"/>
                    </a:cubicBezTo>
                    <a:close/>
                    <a:moveTo>
                      <a:pt x="1817" y="1083"/>
                    </a:moveTo>
                    <a:cubicBezTo>
                      <a:pt x="91" y="1083"/>
                      <a:pt x="91" y="1083"/>
                      <a:pt x="91" y="1083"/>
                    </a:cubicBezTo>
                    <a:cubicBezTo>
                      <a:pt x="91" y="95"/>
                      <a:pt x="91" y="95"/>
                      <a:pt x="91" y="95"/>
                    </a:cubicBezTo>
                    <a:cubicBezTo>
                      <a:pt x="1817" y="95"/>
                      <a:pt x="1817" y="95"/>
                      <a:pt x="1817" y="95"/>
                    </a:cubicBezTo>
                    <a:cubicBezTo>
                      <a:pt x="1817" y="1083"/>
                      <a:pt x="1817" y="1083"/>
                      <a:pt x="1817" y="1083"/>
                    </a:cubicBezTo>
                    <a:cubicBezTo>
                      <a:pt x="1817" y="1083"/>
                      <a:pt x="1817" y="1083"/>
                      <a:pt x="1817" y="10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97" name="Group 496"/>
          <p:cNvGrpSpPr/>
          <p:nvPr/>
        </p:nvGrpSpPr>
        <p:grpSpPr>
          <a:xfrm>
            <a:off x="7010726" y="5783263"/>
            <a:ext cx="731520" cy="731512"/>
            <a:chOff x="7010726" y="5783263"/>
            <a:chExt cx="731520" cy="731512"/>
          </a:xfrm>
        </p:grpSpPr>
        <p:sp>
          <p:nvSpPr>
            <p:cNvPr id="54" name="Rectangle 53"/>
            <p:cNvSpPr/>
            <p:nvPr/>
          </p:nvSpPr>
          <p:spPr bwMode="auto">
            <a:xfrm>
              <a:off x="7010726"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96" name="Freeform 495"/>
            <p:cNvSpPr/>
            <p:nvPr/>
          </p:nvSpPr>
          <p:spPr bwMode="auto">
            <a:xfrm>
              <a:off x="7126518" y="5899051"/>
              <a:ext cx="499937" cy="499937"/>
            </a:xfrm>
            <a:custGeom>
              <a:avLst/>
              <a:gdLst>
                <a:gd name="connsiteX0" fmla="*/ 3781393 w 4778452"/>
                <a:gd name="connsiteY0" fmla="*/ 3962665 h 4778452"/>
                <a:gd name="connsiteX1" fmla="*/ 3988598 w 4778452"/>
                <a:gd name="connsiteY1" fmla="*/ 4169870 h 4778452"/>
                <a:gd name="connsiteX2" fmla="*/ 3913401 w 4778452"/>
                <a:gd name="connsiteY2" fmla="*/ 4238213 h 4778452"/>
                <a:gd name="connsiteX3" fmla="*/ 2634219 w 4778452"/>
                <a:gd name="connsiteY3" fmla="*/ 4773006 h 4778452"/>
                <a:gd name="connsiteX4" fmla="*/ 2526385 w 4778452"/>
                <a:gd name="connsiteY4" fmla="*/ 4778452 h 4778452"/>
                <a:gd name="connsiteX5" fmla="*/ 2526385 w 4778452"/>
                <a:gd name="connsiteY5" fmla="*/ 4485420 h 4778452"/>
                <a:gd name="connsiteX6" fmla="*/ 2604258 w 4778452"/>
                <a:gd name="connsiteY6" fmla="*/ 4481487 h 4778452"/>
                <a:gd name="connsiteX7" fmla="*/ 3727006 w 4778452"/>
                <a:gd name="connsiteY7" fmla="*/ 4012095 h 4778452"/>
                <a:gd name="connsiteX8" fmla="*/ 997059 w 4778452"/>
                <a:gd name="connsiteY8" fmla="*/ 3962664 h 4778452"/>
                <a:gd name="connsiteX9" fmla="*/ 1051447 w 4778452"/>
                <a:gd name="connsiteY9" fmla="*/ 4012095 h 4778452"/>
                <a:gd name="connsiteX10" fmla="*/ 2174194 w 4778452"/>
                <a:gd name="connsiteY10" fmla="*/ 4481487 h 4778452"/>
                <a:gd name="connsiteX11" fmla="*/ 2252069 w 4778452"/>
                <a:gd name="connsiteY11" fmla="*/ 4485420 h 4778452"/>
                <a:gd name="connsiteX12" fmla="*/ 2252069 w 4778452"/>
                <a:gd name="connsiteY12" fmla="*/ 4778452 h 4778452"/>
                <a:gd name="connsiteX13" fmla="*/ 2144234 w 4778452"/>
                <a:gd name="connsiteY13" fmla="*/ 4773006 h 4778452"/>
                <a:gd name="connsiteX14" fmla="*/ 865051 w 4778452"/>
                <a:gd name="connsiteY14" fmla="*/ 4238213 h 4778452"/>
                <a:gd name="connsiteX15" fmla="*/ 789854 w 4778452"/>
                <a:gd name="connsiteY15" fmla="*/ 4169868 h 4778452"/>
                <a:gd name="connsiteX16" fmla="*/ 4778452 w 4778452"/>
                <a:gd name="connsiteY16" fmla="*/ 2526383 h 4778452"/>
                <a:gd name="connsiteX17" fmla="*/ 4773007 w 4778452"/>
                <a:gd name="connsiteY17" fmla="*/ 2634218 h 4778452"/>
                <a:gd name="connsiteX18" fmla="*/ 4238213 w 4778452"/>
                <a:gd name="connsiteY18" fmla="*/ 3913400 h 4778452"/>
                <a:gd name="connsiteX19" fmla="*/ 4181963 w 4778452"/>
                <a:gd name="connsiteY19" fmla="*/ 3975291 h 4778452"/>
                <a:gd name="connsiteX20" fmla="*/ 3974758 w 4778452"/>
                <a:gd name="connsiteY20" fmla="*/ 3768087 h 4778452"/>
                <a:gd name="connsiteX21" fmla="*/ 4012096 w 4778452"/>
                <a:gd name="connsiteY21" fmla="*/ 3727005 h 4778452"/>
                <a:gd name="connsiteX22" fmla="*/ 4481488 w 4778452"/>
                <a:gd name="connsiteY22" fmla="*/ 2604257 h 4778452"/>
                <a:gd name="connsiteX23" fmla="*/ 4485421 w 4778452"/>
                <a:gd name="connsiteY23" fmla="*/ 2526384 h 4778452"/>
                <a:gd name="connsiteX24" fmla="*/ 0 w 4778452"/>
                <a:gd name="connsiteY24" fmla="*/ 2526383 h 4778452"/>
                <a:gd name="connsiteX25" fmla="*/ 293032 w 4778452"/>
                <a:gd name="connsiteY25" fmla="*/ 2526383 h 4778452"/>
                <a:gd name="connsiteX26" fmla="*/ 296964 w 4778452"/>
                <a:gd name="connsiteY26" fmla="*/ 2604257 h 4778452"/>
                <a:gd name="connsiteX27" fmla="*/ 766357 w 4778452"/>
                <a:gd name="connsiteY27" fmla="*/ 3727005 h 4778452"/>
                <a:gd name="connsiteX28" fmla="*/ 803694 w 4778452"/>
                <a:gd name="connsiteY28" fmla="*/ 3768086 h 4778452"/>
                <a:gd name="connsiteX29" fmla="*/ 596489 w 4778452"/>
                <a:gd name="connsiteY29" fmla="*/ 3975291 h 4778452"/>
                <a:gd name="connsiteX30" fmla="*/ 540239 w 4778452"/>
                <a:gd name="connsiteY30" fmla="*/ 3913400 h 4778452"/>
                <a:gd name="connsiteX31" fmla="*/ 5445 w 4778452"/>
                <a:gd name="connsiteY31" fmla="*/ 2634218 h 4778452"/>
                <a:gd name="connsiteX32" fmla="*/ 3561714 w 4778452"/>
                <a:gd name="connsiteY32" fmla="*/ 1922631 h 4778452"/>
                <a:gd name="connsiteX33" fmla="*/ 4018914 w 4778452"/>
                <a:gd name="connsiteY33" fmla="*/ 2379831 h 4778452"/>
                <a:gd name="connsiteX34" fmla="*/ 3561714 w 4778452"/>
                <a:gd name="connsiteY34" fmla="*/ 2837031 h 4778452"/>
                <a:gd name="connsiteX35" fmla="*/ 3104514 w 4778452"/>
                <a:gd name="connsiteY35" fmla="*/ 2379831 h 4778452"/>
                <a:gd name="connsiteX36" fmla="*/ 3561714 w 4778452"/>
                <a:gd name="connsiteY36" fmla="*/ 1922631 h 4778452"/>
                <a:gd name="connsiteX37" fmla="*/ 2418727 w 4778452"/>
                <a:gd name="connsiteY37" fmla="*/ 1922631 h 4778452"/>
                <a:gd name="connsiteX38" fmla="*/ 2875927 w 4778452"/>
                <a:gd name="connsiteY38" fmla="*/ 2379831 h 4778452"/>
                <a:gd name="connsiteX39" fmla="*/ 2418727 w 4778452"/>
                <a:gd name="connsiteY39" fmla="*/ 2837031 h 4778452"/>
                <a:gd name="connsiteX40" fmla="*/ 1961527 w 4778452"/>
                <a:gd name="connsiteY40" fmla="*/ 2379831 h 4778452"/>
                <a:gd name="connsiteX41" fmla="*/ 2418727 w 4778452"/>
                <a:gd name="connsiteY41" fmla="*/ 1922631 h 4778452"/>
                <a:gd name="connsiteX42" fmla="*/ 1275739 w 4778452"/>
                <a:gd name="connsiteY42" fmla="*/ 1922631 h 4778452"/>
                <a:gd name="connsiteX43" fmla="*/ 1732939 w 4778452"/>
                <a:gd name="connsiteY43" fmla="*/ 2379831 h 4778452"/>
                <a:gd name="connsiteX44" fmla="*/ 1275739 w 4778452"/>
                <a:gd name="connsiteY44" fmla="*/ 2837031 h 4778452"/>
                <a:gd name="connsiteX45" fmla="*/ 818539 w 4778452"/>
                <a:gd name="connsiteY45" fmla="*/ 2379831 h 4778452"/>
                <a:gd name="connsiteX46" fmla="*/ 1275739 w 4778452"/>
                <a:gd name="connsiteY46" fmla="*/ 1922631 h 4778452"/>
                <a:gd name="connsiteX47" fmla="*/ 608582 w 4778452"/>
                <a:gd name="connsiteY47" fmla="*/ 789854 h 4778452"/>
                <a:gd name="connsiteX48" fmla="*/ 815787 w 4778452"/>
                <a:gd name="connsiteY48" fmla="*/ 997059 h 4778452"/>
                <a:gd name="connsiteX49" fmla="*/ 766357 w 4778452"/>
                <a:gd name="connsiteY49" fmla="*/ 1051446 h 4778452"/>
                <a:gd name="connsiteX50" fmla="*/ 296964 w 4778452"/>
                <a:gd name="connsiteY50" fmla="*/ 2174193 h 4778452"/>
                <a:gd name="connsiteX51" fmla="*/ 293032 w 4778452"/>
                <a:gd name="connsiteY51" fmla="*/ 2252067 h 4778452"/>
                <a:gd name="connsiteX52" fmla="*/ 0 w 4778452"/>
                <a:gd name="connsiteY52" fmla="*/ 2252067 h 4778452"/>
                <a:gd name="connsiteX53" fmla="*/ 5445 w 4778452"/>
                <a:gd name="connsiteY53" fmla="*/ 2144233 h 4778452"/>
                <a:gd name="connsiteX54" fmla="*/ 540239 w 4778452"/>
                <a:gd name="connsiteY54" fmla="*/ 865050 h 4778452"/>
                <a:gd name="connsiteX55" fmla="*/ 4169869 w 4778452"/>
                <a:gd name="connsiteY55" fmla="*/ 789853 h 4778452"/>
                <a:gd name="connsiteX56" fmla="*/ 4238213 w 4778452"/>
                <a:gd name="connsiteY56" fmla="*/ 865050 h 4778452"/>
                <a:gd name="connsiteX57" fmla="*/ 4773007 w 4778452"/>
                <a:gd name="connsiteY57" fmla="*/ 2144233 h 4778452"/>
                <a:gd name="connsiteX58" fmla="*/ 4778452 w 4778452"/>
                <a:gd name="connsiteY58" fmla="*/ 2252067 h 4778452"/>
                <a:gd name="connsiteX59" fmla="*/ 4485421 w 4778452"/>
                <a:gd name="connsiteY59" fmla="*/ 2252067 h 4778452"/>
                <a:gd name="connsiteX60" fmla="*/ 4481488 w 4778452"/>
                <a:gd name="connsiteY60" fmla="*/ 2174193 h 4778452"/>
                <a:gd name="connsiteX61" fmla="*/ 4012096 w 4778452"/>
                <a:gd name="connsiteY61" fmla="*/ 1051446 h 4778452"/>
                <a:gd name="connsiteX62" fmla="*/ 3962665 w 4778452"/>
                <a:gd name="connsiteY62" fmla="*/ 997058 h 4778452"/>
                <a:gd name="connsiteX63" fmla="*/ 2526385 w 4778452"/>
                <a:gd name="connsiteY63" fmla="*/ 0 h 4778452"/>
                <a:gd name="connsiteX64" fmla="*/ 2634219 w 4778452"/>
                <a:gd name="connsiteY64" fmla="*/ 5444 h 4778452"/>
                <a:gd name="connsiteX65" fmla="*/ 3913401 w 4778452"/>
                <a:gd name="connsiteY65" fmla="*/ 540238 h 4778452"/>
                <a:gd name="connsiteX66" fmla="*/ 3975292 w 4778452"/>
                <a:gd name="connsiteY66" fmla="*/ 596488 h 4778452"/>
                <a:gd name="connsiteX67" fmla="*/ 3768087 w 4778452"/>
                <a:gd name="connsiteY67" fmla="*/ 803693 h 4778452"/>
                <a:gd name="connsiteX68" fmla="*/ 3727006 w 4778452"/>
                <a:gd name="connsiteY68" fmla="*/ 766356 h 4778452"/>
                <a:gd name="connsiteX69" fmla="*/ 2604258 w 4778452"/>
                <a:gd name="connsiteY69" fmla="*/ 296963 h 4778452"/>
                <a:gd name="connsiteX70" fmla="*/ 2526385 w 4778452"/>
                <a:gd name="connsiteY70" fmla="*/ 293031 h 4778452"/>
                <a:gd name="connsiteX71" fmla="*/ 2252069 w 4778452"/>
                <a:gd name="connsiteY71" fmla="*/ 0 h 4778452"/>
                <a:gd name="connsiteX72" fmla="*/ 2252068 w 4778452"/>
                <a:gd name="connsiteY72" fmla="*/ 293031 h 4778452"/>
                <a:gd name="connsiteX73" fmla="*/ 2174194 w 4778452"/>
                <a:gd name="connsiteY73" fmla="*/ 296963 h 4778452"/>
                <a:gd name="connsiteX74" fmla="*/ 1051447 w 4778452"/>
                <a:gd name="connsiteY74" fmla="*/ 766356 h 4778452"/>
                <a:gd name="connsiteX75" fmla="*/ 1010365 w 4778452"/>
                <a:gd name="connsiteY75" fmla="*/ 803694 h 4778452"/>
                <a:gd name="connsiteX76" fmla="*/ 803160 w 4778452"/>
                <a:gd name="connsiteY76" fmla="*/ 596489 h 4778452"/>
                <a:gd name="connsiteX77" fmla="*/ 865051 w 4778452"/>
                <a:gd name="connsiteY77" fmla="*/ 540238 h 4778452"/>
                <a:gd name="connsiteX78" fmla="*/ 2144234 w 4778452"/>
                <a:gd name="connsiteY78" fmla="*/ 5444 h 477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78452" h="4778452">
                  <a:moveTo>
                    <a:pt x="3781393" y="3962665"/>
                  </a:moveTo>
                  <a:lnTo>
                    <a:pt x="3988598" y="4169870"/>
                  </a:lnTo>
                  <a:lnTo>
                    <a:pt x="3913401" y="4238213"/>
                  </a:lnTo>
                  <a:cubicBezTo>
                    <a:pt x="3558376" y="4531206"/>
                    <a:pt x="3117528" y="4723923"/>
                    <a:pt x="2634219" y="4773006"/>
                  </a:cubicBezTo>
                  <a:lnTo>
                    <a:pt x="2526385" y="4778452"/>
                  </a:lnTo>
                  <a:lnTo>
                    <a:pt x="2526385" y="4485420"/>
                  </a:lnTo>
                  <a:lnTo>
                    <a:pt x="2604258" y="4481487"/>
                  </a:lnTo>
                  <a:cubicBezTo>
                    <a:pt x="3028462" y="4438407"/>
                    <a:pt x="3415397" y="4269257"/>
                    <a:pt x="3727006" y="4012095"/>
                  </a:cubicBezTo>
                  <a:close/>
                  <a:moveTo>
                    <a:pt x="997059" y="3962664"/>
                  </a:moveTo>
                  <a:lnTo>
                    <a:pt x="1051447" y="4012095"/>
                  </a:lnTo>
                  <a:cubicBezTo>
                    <a:pt x="1363055" y="4269257"/>
                    <a:pt x="1749990" y="4438407"/>
                    <a:pt x="2174194" y="4481487"/>
                  </a:cubicBezTo>
                  <a:lnTo>
                    <a:pt x="2252069" y="4485420"/>
                  </a:lnTo>
                  <a:lnTo>
                    <a:pt x="2252069" y="4778452"/>
                  </a:lnTo>
                  <a:lnTo>
                    <a:pt x="2144234" y="4773006"/>
                  </a:lnTo>
                  <a:cubicBezTo>
                    <a:pt x="1660924" y="4723923"/>
                    <a:pt x="1220076" y="4531206"/>
                    <a:pt x="865051" y="4238213"/>
                  </a:cubicBezTo>
                  <a:lnTo>
                    <a:pt x="789854" y="4169868"/>
                  </a:lnTo>
                  <a:close/>
                  <a:moveTo>
                    <a:pt x="4778452" y="2526383"/>
                  </a:moveTo>
                  <a:lnTo>
                    <a:pt x="4773007" y="2634218"/>
                  </a:lnTo>
                  <a:cubicBezTo>
                    <a:pt x="4723924" y="3117527"/>
                    <a:pt x="4531207" y="3558375"/>
                    <a:pt x="4238213" y="3913400"/>
                  </a:cubicBezTo>
                  <a:lnTo>
                    <a:pt x="4181963" y="3975291"/>
                  </a:lnTo>
                  <a:lnTo>
                    <a:pt x="3974758" y="3768087"/>
                  </a:lnTo>
                  <a:lnTo>
                    <a:pt x="4012096" y="3727005"/>
                  </a:lnTo>
                  <a:cubicBezTo>
                    <a:pt x="4269258" y="3415396"/>
                    <a:pt x="4438408" y="3028461"/>
                    <a:pt x="4481488" y="2604257"/>
                  </a:cubicBezTo>
                  <a:lnTo>
                    <a:pt x="4485421" y="2526384"/>
                  </a:lnTo>
                  <a:close/>
                  <a:moveTo>
                    <a:pt x="0" y="2526383"/>
                  </a:moveTo>
                  <a:lnTo>
                    <a:pt x="293032" y="2526383"/>
                  </a:lnTo>
                  <a:lnTo>
                    <a:pt x="296964" y="2604257"/>
                  </a:lnTo>
                  <a:cubicBezTo>
                    <a:pt x="340045" y="3028461"/>
                    <a:pt x="509194" y="3415396"/>
                    <a:pt x="766357" y="3727005"/>
                  </a:cubicBezTo>
                  <a:lnTo>
                    <a:pt x="803694" y="3768086"/>
                  </a:lnTo>
                  <a:lnTo>
                    <a:pt x="596489" y="3975291"/>
                  </a:lnTo>
                  <a:lnTo>
                    <a:pt x="540239" y="3913400"/>
                  </a:lnTo>
                  <a:cubicBezTo>
                    <a:pt x="247246" y="3558375"/>
                    <a:pt x="54528" y="3117527"/>
                    <a:pt x="5445" y="2634218"/>
                  </a:cubicBezTo>
                  <a:close/>
                  <a:moveTo>
                    <a:pt x="3561714" y="1922631"/>
                  </a:moveTo>
                  <a:cubicBezTo>
                    <a:pt x="3814219" y="1922631"/>
                    <a:pt x="4018914" y="2127326"/>
                    <a:pt x="4018914" y="2379831"/>
                  </a:cubicBezTo>
                  <a:cubicBezTo>
                    <a:pt x="4018914" y="2632336"/>
                    <a:pt x="3814219" y="2837031"/>
                    <a:pt x="3561714" y="2837031"/>
                  </a:cubicBezTo>
                  <a:cubicBezTo>
                    <a:pt x="3309209" y="2837031"/>
                    <a:pt x="3104514" y="2632336"/>
                    <a:pt x="3104514" y="2379831"/>
                  </a:cubicBezTo>
                  <a:cubicBezTo>
                    <a:pt x="3104514" y="2127326"/>
                    <a:pt x="3309209" y="1922631"/>
                    <a:pt x="3561714" y="1922631"/>
                  </a:cubicBezTo>
                  <a:close/>
                  <a:moveTo>
                    <a:pt x="2418727" y="1922631"/>
                  </a:moveTo>
                  <a:cubicBezTo>
                    <a:pt x="2671232" y="1922631"/>
                    <a:pt x="2875927" y="2127326"/>
                    <a:pt x="2875927" y="2379831"/>
                  </a:cubicBezTo>
                  <a:cubicBezTo>
                    <a:pt x="2875927" y="2632336"/>
                    <a:pt x="2671232" y="2837031"/>
                    <a:pt x="2418727" y="2837031"/>
                  </a:cubicBezTo>
                  <a:cubicBezTo>
                    <a:pt x="2166222" y="2837031"/>
                    <a:pt x="1961527" y="2632336"/>
                    <a:pt x="1961527" y="2379831"/>
                  </a:cubicBezTo>
                  <a:cubicBezTo>
                    <a:pt x="1961527" y="2127326"/>
                    <a:pt x="2166222" y="1922631"/>
                    <a:pt x="2418727" y="1922631"/>
                  </a:cubicBezTo>
                  <a:close/>
                  <a:moveTo>
                    <a:pt x="1275739" y="1922631"/>
                  </a:moveTo>
                  <a:cubicBezTo>
                    <a:pt x="1528244" y="1922631"/>
                    <a:pt x="1732939" y="2127326"/>
                    <a:pt x="1732939" y="2379831"/>
                  </a:cubicBezTo>
                  <a:cubicBezTo>
                    <a:pt x="1732939" y="2632336"/>
                    <a:pt x="1528244" y="2837031"/>
                    <a:pt x="1275739" y="2837031"/>
                  </a:cubicBezTo>
                  <a:cubicBezTo>
                    <a:pt x="1023234" y="2837031"/>
                    <a:pt x="818539" y="2632336"/>
                    <a:pt x="818539" y="2379831"/>
                  </a:cubicBezTo>
                  <a:cubicBezTo>
                    <a:pt x="818539" y="2127326"/>
                    <a:pt x="1023234" y="1922631"/>
                    <a:pt x="1275739" y="1922631"/>
                  </a:cubicBezTo>
                  <a:close/>
                  <a:moveTo>
                    <a:pt x="608582" y="789854"/>
                  </a:moveTo>
                  <a:lnTo>
                    <a:pt x="815787" y="997059"/>
                  </a:lnTo>
                  <a:lnTo>
                    <a:pt x="766357" y="1051446"/>
                  </a:lnTo>
                  <a:cubicBezTo>
                    <a:pt x="509194" y="1363054"/>
                    <a:pt x="340045" y="1749989"/>
                    <a:pt x="296964" y="2174193"/>
                  </a:cubicBezTo>
                  <a:lnTo>
                    <a:pt x="293032" y="2252067"/>
                  </a:lnTo>
                  <a:lnTo>
                    <a:pt x="0" y="2252067"/>
                  </a:lnTo>
                  <a:lnTo>
                    <a:pt x="5445" y="2144233"/>
                  </a:lnTo>
                  <a:cubicBezTo>
                    <a:pt x="54528" y="1660923"/>
                    <a:pt x="247246" y="1220076"/>
                    <a:pt x="540239" y="865050"/>
                  </a:cubicBezTo>
                  <a:close/>
                  <a:moveTo>
                    <a:pt x="4169869" y="789853"/>
                  </a:moveTo>
                  <a:lnTo>
                    <a:pt x="4238213" y="865050"/>
                  </a:lnTo>
                  <a:cubicBezTo>
                    <a:pt x="4531207" y="1220076"/>
                    <a:pt x="4723924" y="1660923"/>
                    <a:pt x="4773007" y="2144233"/>
                  </a:cubicBezTo>
                  <a:lnTo>
                    <a:pt x="4778452" y="2252067"/>
                  </a:lnTo>
                  <a:lnTo>
                    <a:pt x="4485421" y="2252067"/>
                  </a:lnTo>
                  <a:lnTo>
                    <a:pt x="4481488" y="2174193"/>
                  </a:lnTo>
                  <a:cubicBezTo>
                    <a:pt x="4438408" y="1749989"/>
                    <a:pt x="4269258" y="1363054"/>
                    <a:pt x="4012096" y="1051446"/>
                  </a:cubicBezTo>
                  <a:lnTo>
                    <a:pt x="3962665" y="997058"/>
                  </a:lnTo>
                  <a:close/>
                  <a:moveTo>
                    <a:pt x="2526385" y="0"/>
                  </a:moveTo>
                  <a:lnTo>
                    <a:pt x="2634219" y="5444"/>
                  </a:lnTo>
                  <a:cubicBezTo>
                    <a:pt x="3117528" y="54527"/>
                    <a:pt x="3558376" y="247245"/>
                    <a:pt x="3913401" y="540238"/>
                  </a:cubicBezTo>
                  <a:lnTo>
                    <a:pt x="3975292" y="596488"/>
                  </a:lnTo>
                  <a:lnTo>
                    <a:pt x="3768087" y="803693"/>
                  </a:lnTo>
                  <a:lnTo>
                    <a:pt x="3727006" y="766356"/>
                  </a:lnTo>
                  <a:cubicBezTo>
                    <a:pt x="3415397" y="509194"/>
                    <a:pt x="3028462" y="340044"/>
                    <a:pt x="2604258" y="296963"/>
                  </a:cubicBezTo>
                  <a:lnTo>
                    <a:pt x="2526385" y="293031"/>
                  </a:lnTo>
                  <a:close/>
                  <a:moveTo>
                    <a:pt x="2252069" y="0"/>
                  </a:moveTo>
                  <a:lnTo>
                    <a:pt x="2252068" y="293031"/>
                  </a:lnTo>
                  <a:lnTo>
                    <a:pt x="2174194" y="296963"/>
                  </a:lnTo>
                  <a:cubicBezTo>
                    <a:pt x="1749990" y="340044"/>
                    <a:pt x="1363055" y="509194"/>
                    <a:pt x="1051447" y="766356"/>
                  </a:cubicBezTo>
                  <a:lnTo>
                    <a:pt x="1010365" y="803694"/>
                  </a:lnTo>
                  <a:lnTo>
                    <a:pt x="803160" y="596489"/>
                  </a:lnTo>
                  <a:lnTo>
                    <a:pt x="865051" y="540238"/>
                  </a:lnTo>
                  <a:cubicBezTo>
                    <a:pt x="1220076" y="247245"/>
                    <a:pt x="1660924" y="54527"/>
                    <a:pt x="2144234" y="544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9" name="Group 78"/>
          <p:cNvGrpSpPr/>
          <p:nvPr/>
        </p:nvGrpSpPr>
        <p:grpSpPr>
          <a:xfrm>
            <a:off x="7818450" y="5783263"/>
            <a:ext cx="731520" cy="731512"/>
            <a:chOff x="7818450" y="5783263"/>
            <a:chExt cx="731520" cy="731512"/>
          </a:xfrm>
        </p:grpSpPr>
        <p:sp>
          <p:nvSpPr>
            <p:cNvPr id="55" name="Rectangle 54"/>
            <p:cNvSpPr/>
            <p:nvPr/>
          </p:nvSpPr>
          <p:spPr bwMode="auto">
            <a:xfrm>
              <a:off x="7818450"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8" name="Group 77"/>
            <p:cNvGrpSpPr/>
            <p:nvPr/>
          </p:nvGrpSpPr>
          <p:grpSpPr>
            <a:xfrm>
              <a:off x="7880749" y="5896591"/>
              <a:ext cx="606922" cy="504856"/>
              <a:chOff x="4071938" y="-3111500"/>
              <a:chExt cx="1935162" cy="1609725"/>
            </a:xfrm>
          </p:grpSpPr>
          <p:sp>
            <p:nvSpPr>
              <p:cNvPr id="511" name="AutoShape 55"/>
              <p:cNvSpPr>
                <a:spLocks noChangeAspect="1" noChangeArrowheads="1" noTextEdit="1"/>
              </p:cNvSpPr>
              <p:nvPr/>
            </p:nvSpPr>
            <p:spPr bwMode="auto">
              <a:xfrm>
                <a:off x="4071938" y="-3111500"/>
                <a:ext cx="19351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noEditPoints="1"/>
              </p:cNvSpPr>
              <p:nvPr/>
            </p:nvSpPr>
            <p:spPr bwMode="auto">
              <a:xfrm>
                <a:off x="4075113" y="-3108325"/>
                <a:ext cx="1931987" cy="1603375"/>
              </a:xfrm>
              <a:custGeom>
                <a:avLst/>
                <a:gdLst>
                  <a:gd name="T0" fmla="*/ 477 w 512"/>
                  <a:gd name="T1" fmla="*/ 32 h 424"/>
                  <a:gd name="T2" fmla="*/ 416 w 512"/>
                  <a:gd name="T3" fmla="*/ 32 h 424"/>
                  <a:gd name="T4" fmla="*/ 416 w 512"/>
                  <a:gd name="T5" fmla="*/ 12 h 424"/>
                  <a:gd name="T6" fmla="*/ 404 w 512"/>
                  <a:gd name="T7" fmla="*/ 0 h 424"/>
                  <a:gd name="T8" fmla="*/ 396 w 512"/>
                  <a:gd name="T9" fmla="*/ 0 h 424"/>
                  <a:gd name="T10" fmla="*/ 384 w 512"/>
                  <a:gd name="T11" fmla="*/ 12 h 424"/>
                  <a:gd name="T12" fmla="*/ 384 w 512"/>
                  <a:gd name="T13" fmla="*/ 32 h 424"/>
                  <a:gd name="T14" fmla="*/ 128 w 512"/>
                  <a:gd name="T15" fmla="*/ 32 h 424"/>
                  <a:gd name="T16" fmla="*/ 128 w 512"/>
                  <a:gd name="T17" fmla="*/ 12 h 424"/>
                  <a:gd name="T18" fmla="*/ 116 w 512"/>
                  <a:gd name="T19" fmla="*/ 0 h 424"/>
                  <a:gd name="T20" fmla="*/ 108 w 512"/>
                  <a:gd name="T21" fmla="*/ 0 h 424"/>
                  <a:gd name="T22" fmla="*/ 96 w 512"/>
                  <a:gd name="T23" fmla="*/ 12 h 424"/>
                  <a:gd name="T24" fmla="*/ 96 w 512"/>
                  <a:gd name="T25" fmla="*/ 32 h 424"/>
                  <a:gd name="T26" fmla="*/ 35 w 512"/>
                  <a:gd name="T27" fmla="*/ 32 h 424"/>
                  <a:gd name="T28" fmla="*/ 0 w 512"/>
                  <a:gd name="T29" fmla="*/ 67 h 424"/>
                  <a:gd name="T30" fmla="*/ 0 w 512"/>
                  <a:gd name="T31" fmla="*/ 389 h 424"/>
                  <a:gd name="T32" fmla="*/ 35 w 512"/>
                  <a:gd name="T33" fmla="*/ 424 h 424"/>
                  <a:gd name="T34" fmla="*/ 477 w 512"/>
                  <a:gd name="T35" fmla="*/ 424 h 424"/>
                  <a:gd name="T36" fmla="*/ 512 w 512"/>
                  <a:gd name="T37" fmla="*/ 389 h 424"/>
                  <a:gd name="T38" fmla="*/ 512 w 512"/>
                  <a:gd name="T39" fmla="*/ 67 h 424"/>
                  <a:gd name="T40" fmla="*/ 477 w 512"/>
                  <a:gd name="T41" fmla="*/ 32 h 424"/>
                  <a:gd name="T42" fmla="*/ 480 w 512"/>
                  <a:gd name="T43" fmla="*/ 375 h 424"/>
                  <a:gd name="T44" fmla="*/ 463 w 512"/>
                  <a:gd name="T45" fmla="*/ 392 h 424"/>
                  <a:gd name="T46" fmla="*/ 49 w 512"/>
                  <a:gd name="T47" fmla="*/ 392 h 424"/>
                  <a:gd name="T48" fmla="*/ 32 w 512"/>
                  <a:gd name="T49" fmla="*/ 375 h 424"/>
                  <a:gd name="T50" fmla="*/ 32 w 512"/>
                  <a:gd name="T51" fmla="*/ 136 h 424"/>
                  <a:gd name="T52" fmla="*/ 480 w 512"/>
                  <a:gd name="T53" fmla="*/ 136 h 424"/>
                  <a:gd name="T54" fmla="*/ 480 w 512"/>
                  <a:gd name="T55" fmla="*/ 37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424">
                    <a:moveTo>
                      <a:pt x="477" y="32"/>
                    </a:moveTo>
                    <a:cubicBezTo>
                      <a:pt x="416" y="32"/>
                      <a:pt x="416" y="32"/>
                      <a:pt x="416" y="32"/>
                    </a:cubicBezTo>
                    <a:cubicBezTo>
                      <a:pt x="416" y="12"/>
                      <a:pt x="416" y="12"/>
                      <a:pt x="416" y="12"/>
                    </a:cubicBezTo>
                    <a:cubicBezTo>
                      <a:pt x="416" y="5"/>
                      <a:pt x="411" y="0"/>
                      <a:pt x="404" y="0"/>
                    </a:cubicBezTo>
                    <a:cubicBezTo>
                      <a:pt x="396" y="0"/>
                      <a:pt x="396" y="0"/>
                      <a:pt x="396" y="0"/>
                    </a:cubicBezTo>
                    <a:cubicBezTo>
                      <a:pt x="389" y="0"/>
                      <a:pt x="384" y="5"/>
                      <a:pt x="384" y="12"/>
                    </a:cubicBezTo>
                    <a:cubicBezTo>
                      <a:pt x="384" y="32"/>
                      <a:pt x="384" y="32"/>
                      <a:pt x="384" y="32"/>
                    </a:cubicBezTo>
                    <a:cubicBezTo>
                      <a:pt x="128" y="32"/>
                      <a:pt x="128" y="32"/>
                      <a:pt x="128" y="32"/>
                    </a:cubicBezTo>
                    <a:cubicBezTo>
                      <a:pt x="128" y="12"/>
                      <a:pt x="128" y="12"/>
                      <a:pt x="128" y="12"/>
                    </a:cubicBezTo>
                    <a:cubicBezTo>
                      <a:pt x="128" y="5"/>
                      <a:pt x="123" y="0"/>
                      <a:pt x="116" y="0"/>
                    </a:cubicBezTo>
                    <a:cubicBezTo>
                      <a:pt x="108" y="0"/>
                      <a:pt x="108" y="0"/>
                      <a:pt x="108" y="0"/>
                    </a:cubicBezTo>
                    <a:cubicBezTo>
                      <a:pt x="101" y="0"/>
                      <a:pt x="96" y="5"/>
                      <a:pt x="96" y="12"/>
                    </a:cubicBezTo>
                    <a:cubicBezTo>
                      <a:pt x="96" y="32"/>
                      <a:pt x="96" y="32"/>
                      <a:pt x="96" y="32"/>
                    </a:cubicBezTo>
                    <a:cubicBezTo>
                      <a:pt x="35" y="32"/>
                      <a:pt x="35" y="32"/>
                      <a:pt x="35" y="32"/>
                    </a:cubicBezTo>
                    <a:cubicBezTo>
                      <a:pt x="16" y="32"/>
                      <a:pt x="0" y="47"/>
                      <a:pt x="0" y="67"/>
                    </a:cubicBezTo>
                    <a:cubicBezTo>
                      <a:pt x="0" y="389"/>
                      <a:pt x="0" y="389"/>
                      <a:pt x="0" y="389"/>
                    </a:cubicBezTo>
                    <a:cubicBezTo>
                      <a:pt x="0" y="408"/>
                      <a:pt x="16" y="424"/>
                      <a:pt x="35" y="424"/>
                    </a:cubicBezTo>
                    <a:cubicBezTo>
                      <a:pt x="477" y="424"/>
                      <a:pt x="477" y="424"/>
                      <a:pt x="477" y="424"/>
                    </a:cubicBezTo>
                    <a:cubicBezTo>
                      <a:pt x="496" y="424"/>
                      <a:pt x="512" y="408"/>
                      <a:pt x="512" y="389"/>
                    </a:cubicBezTo>
                    <a:cubicBezTo>
                      <a:pt x="512" y="67"/>
                      <a:pt x="512" y="67"/>
                      <a:pt x="512" y="67"/>
                    </a:cubicBezTo>
                    <a:cubicBezTo>
                      <a:pt x="512" y="47"/>
                      <a:pt x="496" y="32"/>
                      <a:pt x="477" y="32"/>
                    </a:cubicBezTo>
                    <a:close/>
                    <a:moveTo>
                      <a:pt x="480" y="375"/>
                    </a:moveTo>
                    <a:cubicBezTo>
                      <a:pt x="480" y="385"/>
                      <a:pt x="473" y="392"/>
                      <a:pt x="463" y="392"/>
                    </a:cubicBezTo>
                    <a:cubicBezTo>
                      <a:pt x="49" y="392"/>
                      <a:pt x="49" y="392"/>
                      <a:pt x="49" y="392"/>
                    </a:cubicBezTo>
                    <a:cubicBezTo>
                      <a:pt x="39" y="392"/>
                      <a:pt x="32" y="385"/>
                      <a:pt x="32" y="375"/>
                    </a:cubicBezTo>
                    <a:cubicBezTo>
                      <a:pt x="32" y="136"/>
                      <a:pt x="32" y="136"/>
                      <a:pt x="32" y="136"/>
                    </a:cubicBezTo>
                    <a:cubicBezTo>
                      <a:pt x="480" y="136"/>
                      <a:pt x="480" y="136"/>
                      <a:pt x="480" y="136"/>
                    </a:cubicBezTo>
                    <a:cubicBezTo>
                      <a:pt x="480" y="375"/>
                      <a:pt x="480" y="375"/>
                      <a:pt x="480" y="3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p:nvSpPr>
            <p:spPr bwMode="auto">
              <a:xfrm>
                <a:off x="4740275" y="-2473325"/>
                <a:ext cx="241300" cy="182563"/>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p:nvSpPr>
            <p:spPr bwMode="auto">
              <a:xfrm>
                <a:off x="5102225" y="-2473325"/>
                <a:ext cx="241300" cy="182563"/>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p:nvSpPr>
            <p:spPr bwMode="auto">
              <a:xfrm>
                <a:off x="5464175" y="-2473325"/>
                <a:ext cx="241300" cy="182563"/>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1"/>
              <p:cNvSpPr>
                <a:spLocks/>
              </p:cNvSpPr>
              <p:nvPr/>
            </p:nvSpPr>
            <p:spPr bwMode="auto">
              <a:xfrm>
                <a:off x="4376738" y="-2200275"/>
                <a:ext cx="242887"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2"/>
              <p:cNvSpPr>
                <a:spLocks/>
              </p:cNvSpPr>
              <p:nvPr/>
            </p:nvSpPr>
            <p:spPr bwMode="auto">
              <a:xfrm>
                <a:off x="4740275" y="-2200275"/>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3"/>
              <p:cNvSpPr>
                <a:spLocks/>
              </p:cNvSpPr>
              <p:nvPr/>
            </p:nvSpPr>
            <p:spPr bwMode="auto">
              <a:xfrm>
                <a:off x="5102225" y="-2200275"/>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4"/>
              <p:cNvSpPr>
                <a:spLocks/>
              </p:cNvSpPr>
              <p:nvPr/>
            </p:nvSpPr>
            <p:spPr bwMode="auto">
              <a:xfrm>
                <a:off x="5464175" y="-2200275"/>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5"/>
              <p:cNvSpPr>
                <a:spLocks/>
              </p:cNvSpPr>
              <p:nvPr/>
            </p:nvSpPr>
            <p:spPr bwMode="auto">
              <a:xfrm>
                <a:off x="4376738" y="-1928813"/>
                <a:ext cx="242887"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6"/>
              <p:cNvSpPr>
                <a:spLocks/>
              </p:cNvSpPr>
              <p:nvPr/>
            </p:nvSpPr>
            <p:spPr bwMode="auto">
              <a:xfrm>
                <a:off x="4740275" y="-1928813"/>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7"/>
              <p:cNvSpPr>
                <a:spLocks/>
              </p:cNvSpPr>
              <p:nvPr/>
            </p:nvSpPr>
            <p:spPr bwMode="auto">
              <a:xfrm>
                <a:off x="5102225" y="-1928813"/>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19" name="Group 118"/>
          <p:cNvGrpSpPr/>
          <p:nvPr/>
        </p:nvGrpSpPr>
        <p:grpSpPr>
          <a:xfrm>
            <a:off x="9433898" y="5783263"/>
            <a:ext cx="731520" cy="731512"/>
            <a:chOff x="9433898" y="5783263"/>
            <a:chExt cx="731520" cy="731512"/>
          </a:xfrm>
        </p:grpSpPr>
        <p:sp>
          <p:nvSpPr>
            <p:cNvPr id="57" name="Rectangle 56"/>
            <p:cNvSpPr/>
            <p:nvPr/>
          </p:nvSpPr>
          <p:spPr bwMode="auto">
            <a:xfrm>
              <a:off x="9433898"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12" name="Freeform 30"/>
            <p:cNvSpPr>
              <a:spLocks noEditPoints="1"/>
            </p:cNvSpPr>
            <p:nvPr/>
          </p:nvSpPr>
          <p:spPr bwMode="auto">
            <a:xfrm>
              <a:off x="9585300" y="5905160"/>
              <a:ext cx="439346" cy="485791"/>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chemeClr val="bg1"/>
            </a:solidFill>
            <a:ln>
              <a:noFill/>
            </a:ln>
            <a:extLst/>
          </p:spPr>
          <p:txBody>
            <a:bodyPr vert="horz" wrap="square" lIns="91440" tIns="228600" rIns="91440" bIns="45720" numCol="1" anchor="t" anchorCtr="0" compatLnSpc="1">
              <a:prstTxWarp prst="textNoShape">
                <a:avLst/>
              </a:prstTxWarp>
            </a:bodyPr>
            <a:lstStyle/>
            <a:p>
              <a:pPr algn="ctr" defTabSz="914184">
                <a:lnSpc>
                  <a:spcPct val="90000"/>
                </a:lnSpc>
              </a:pPr>
              <a:r>
                <a:rPr lang="en-US" sz="1400" dirty="0">
                  <a:gradFill>
                    <a:gsLst>
                      <a:gs pos="10000">
                        <a:schemeClr val="accent1"/>
                      </a:gs>
                      <a:gs pos="50000">
                        <a:schemeClr val="accent1"/>
                      </a:gs>
                    </a:gsLst>
                    <a:lin ang="5400000" scaled="1"/>
                  </a:gradFill>
                  <a:latin typeface="Segoe UI Semibold" panose="020B0702040204020203" pitchFamily="34" charset="0"/>
                  <a:cs typeface="Segoe UI Semibold" panose="020B0702040204020203" pitchFamily="34" charset="0"/>
                </a:rPr>
                <a:t>DB</a:t>
              </a:r>
            </a:p>
          </p:txBody>
        </p:sp>
      </p:grpSp>
      <p:grpSp>
        <p:nvGrpSpPr>
          <p:cNvPr id="115" name="Group 114"/>
          <p:cNvGrpSpPr/>
          <p:nvPr/>
        </p:nvGrpSpPr>
        <p:grpSpPr>
          <a:xfrm>
            <a:off x="8626174" y="5783263"/>
            <a:ext cx="731520" cy="731512"/>
            <a:chOff x="8626174" y="5783263"/>
            <a:chExt cx="731520" cy="731512"/>
          </a:xfrm>
        </p:grpSpPr>
        <p:sp>
          <p:nvSpPr>
            <p:cNvPr id="56" name="Rectangle 55"/>
            <p:cNvSpPr/>
            <p:nvPr/>
          </p:nvSpPr>
          <p:spPr bwMode="auto">
            <a:xfrm>
              <a:off x="8626174"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4" name="Group 113"/>
            <p:cNvGrpSpPr/>
            <p:nvPr/>
          </p:nvGrpSpPr>
          <p:grpSpPr>
            <a:xfrm>
              <a:off x="8784749" y="5904931"/>
              <a:ext cx="414370" cy="488177"/>
              <a:chOff x="-563563" y="-3111500"/>
              <a:chExt cx="6515101" cy="7675563"/>
            </a:xfrm>
          </p:grpSpPr>
          <p:sp>
            <p:nvSpPr>
              <p:cNvPr id="108" name="Freeform 72"/>
              <p:cNvSpPr>
                <a:spLocks/>
              </p:cNvSpPr>
              <p:nvPr/>
            </p:nvSpPr>
            <p:spPr bwMode="auto">
              <a:xfrm>
                <a:off x="-563563" y="-3111500"/>
                <a:ext cx="2722563" cy="5940425"/>
              </a:xfrm>
              <a:custGeom>
                <a:avLst/>
                <a:gdLst>
                  <a:gd name="T0" fmla="*/ 724 w 725"/>
                  <a:gd name="T1" fmla="*/ 503 h 1582"/>
                  <a:gd name="T2" fmla="*/ 506 w 725"/>
                  <a:gd name="T3" fmla="*/ 503 h 1582"/>
                  <a:gd name="T4" fmla="*/ 506 w 725"/>
                  <a:gd name="T5" fmla="*/ 218 h 1582"/>
                  <a:gd name="T6" fmla="*/ 222 w 725"/>
                  <a:gd name="T7" fmla="*/ 218 h 1582"/>
                  <a:gd name="T8" fmla="*/ 222 w 725"/>
                  <a:gd name="T9" fmla="*/ 1364 h 1582"/>
                  <a:gd name="T10" fmla="*/ 436 w 725"/>
                  <a:gd name="T11" fmla="*/ 1364 h 1582"/>
                  <a:gd name="T12" fmla="*/ 436 w 725"/>
                  <a:gd name="T13" fmla="*/ 1580 h 1582"/>
                  <a:gd name="T14" fmla="*/ 415 w 725"/>
                  <a:gd name="T15" fmla="*/ 1580 h 1582"/>
                  <a:gd name="T16" fmla="*/ 111 w 725"/>
                  <a:gd name="T17" fmla="*/ 1581 h 1582"/>
                  <a:gd name="T18" fmla="*/ 32 w 725"/>
                  <a:gd name="T19" fmla="*/ 1549 h 1582"/>
                  <a:gd name="T20" fmla="*/ 0 w 725"/>
                  <a:gd name="T21" fmla="*/ 1477 h 1582"/>
                  <a:gd name="T22" fmla="*/ 1 w 725"/>
                  <a:gd name="T23" fmla="*/ 1025 h 1582"/>
                  <a:gd name="T24" fmla="*/ 6 w 725"/>
                  <a:gd name="T25" fmla="*/ 82 h 1582"/>
                  <a:gd name="T26" fmla="*/ 22 w 725"/>
                  <a:gd name="T27" fmla="*/ 21 h 1582"/>
                  <a:gd name="T28" fmla="*/ 59 w 725"/>
                  <a:gd name="T29" fmla="*/ 1 h 1582"/>
                  <a:gd name="T30" fmla="*/ 678 w 725"/>
                  <a:gd name="T31" fmla="*/ 0 h 1582"/>
                  <a:gd name="T32" fmla="*/ 717 w 725"/>
                  <a:gd name="T33" fmla="*/ 30 h 1582"/>
                  <a:gd name="T34" fmla="*/ 725 w 725"/>
                  <a:gd name="T35" fmla="*/ 66 h 1582"/>
                  <a:gd name="T36" fmla="*/ 725 w 725"/>
                  <a:gd name="T37" fmla="*/ 495 h 1582"/>
                  <a:gd name="T38" fmla="*/ 724 w 725"/>
                  <a:gd name="T39" fmla="*/ 503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5" h="1582">
                    <a:moveTo>
                      <a:pt x="724" y="503"/>
                    </a:moveTo>
                    <a:cubicBezTo>
                      <a:pt x="651" y="503"/>
                      <a:pt x="579" y="503"/>
                      <a:pt x="506" y="503"/>
                    </a:cubicBezTo>
                    <a:cubicBezTo>
                      <a:pt x="506" y="408"/>
                      <a:pt x="506" y="314"/>
                      <a:pt x="506" y="218"/>
                    </a:cubicBezTo>
                    <a:cubicBezTo>
                      <a:pt x="411" y="218"/>
                      <a:pt x="317" y="218"/>
                      <a:pt x="222" y="218"/>
                    </a:cubicBezTo>
                    <a:cubicBezTo>
                      <a:pt x="222" y="599"/>
                      <a:pt x="222" y="980"/>
                      <a:pt x="222" y="1364"/>
                    </a:cubicBezTo>
                    <a:cubicBezTo>
                      <a:pt x="293" y="1364"/>
                      <a:pt x="364" y="1364"/>
                      <a:pt x="436" y="1364"/>
                    </a:cubicBezTo>
                    <a:cubicBezTo>
                      <a:pt x="436" y="1436"/>
                      <a:pt x="436" y="1506"/>
                      <a:pt x="436" y="1580"/>
                    </a:cubicBezTo>
                    <a:cubicBezTo>
                      <a:pt x="429" y="1580"/>
                      <a:pt x="422" y="1580"/>
                      <a:pt x="415" y="1580"/>
                    </a:cubicBezTo>
                    <a:cubicBezTo>
                      <a:pt x="314" y="1580"/>
                      <a:pt x="212" y="1578"/>
                      <a:pt x="111" y="1581"/>
                    </a:cubicBezTo>
                    <a:cubicBezTo>
                      <a:pt x="78" y="1582"/>
                      <a:pt x="55" y="1569"/>
                      <a:pt x="32" y="1549"/>
                    </a:cubicBezTo>
                    <a:cubicBezTo>
                      <a:pt x="10" y="1530"/>
                      <a:pt x="0" y="1508"/>
                      <a:pt x="0" y="1477"/>
                    </a:cubicBezTo>
                    <a:cubicBezTo>
                      <a:pt x="2" y="1326"/>
                      <a:pt x="1" y="1176"/>
                      <a:pt x="1" y="1025"/>
                    </a:cubicBezTo>
                    <a:cubicBezTo>
                      <a:pt x="2" y="711"/>
                      <a:pt x="3" y="396"/>
                      <a:pt x="6" y="82"/>
                    </a:cubicBezTo>
                    <a:cubicBezTo>
                      <a:pt x="6" y="62"/>
                      <a:pt x="12" y="39"/>
                      <a:pt x="22" y="21"/>
                    </a:cubicBezTo>
                    <a:cubicBezTo>
                      <a:pt x="28" y="11"/>
                      <a:pt x="46" y="1"/>
                      <a:pt x="59" y="1"/>
                    </a:cubicBezTo>
                    <a:cubicBezTo>
                      <a:pt x="265" y="0"/>
                      <a:pt x="472" y="0"/>
                      <a:pt x="678" y="0"/>
                    </a:cubicBezTo>
                    <a:cubicBezTo>
                      <a:pt x="699" y="0"/>
                      <a:pt x="712" y="10"/>
                      <a:pt x="717" y="30"/>
                    </a:cubicBezTo>
                    <a:cubicBezTo>
                      <a:pt x="721" y="41"/>
                      <a:pt x="725" y="54"/>
                      <a:pt x="725" y="66"/>
                    </a:cubicBezTo>
                    <a:cubicBezTo>
                      <a:pt x="725" y="209"/>
                      <a:pt x="725" y="352"/>
                      <a:pt x="725" y="495"/>
                    </a:cubicBezTo>
                    <a:cubicBezTo>
                      <a:pt x="725" y="497"/>
                      <a:pt x="724" y="499"/>
                      <a:pt x="724" y="5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73"/>
              <p:cNvSpPr>
                <a:spLocks/>
              </p:cNvSpPr>
              <p:nvPr/>
            </p:nvSpPr>
            <p:spPr bwMode="auto">
              <a:xfrm>
                <a:off x="2413000" y="-2233613"/>
                <a:ext cx="3538538" cy="5054600"/>
              </a:xfrm>
              <a:custGeom>
                <a:avLst/>
                <a:gdLst>
                  <a:gd name="T0" fmla="*/ 1 w 942"/>
                  <a:gd name="T1" fmla="*/ 1345 h 1346"/>
                  <a:gd name="T2" fmla="*/ 1 w 942"/>
                  <a:gd name="T3" fmla="*/ 1131 h 1346"/>
                  <a:gd name="T4" fmla="*/ 715 w 942"/>
                  <a:gd name="T5" fmla="*/ 1131 h 1346"/>
                  <a:gd name="T6" fmla="*/ 714 w 942"/>
                  <a:gd name="T7" fmla="*/ 981 h 1346"/>
                  <a:gd name="T8" fmla="*/ 621 w 942"/>
                  <a:gd name="T9" fmla="*/ 911 h 1346"/>
                  <a:gd name="T10" fmla="*/ 320 w 942"/>
                  <a:gd name="T11" fmla="*/ 910 h 1346"/>
                  <a:gd name="T12" fmla="*/ 295 w 942"/>
                  <a:gd name="T13" fmla="*/ 910 h 1346"/>
                  <a:gd name="T14" fmla="*/ 299 w 942"/>
                  <a:gd name="T15" fmla="*/ 836 h 1346"/>
                  <a:gd name="T16" fmla="*/ 299 w 942"/>
                  <a:gd name="T17" fmla="*/ 705 h 1346"/>
                  <a:gd name="T18" fmla="*/ 287 w 942"/>
                  <a:gd name="T19" fmla="*/ 615 h 1346"/>
                  <a:gd name="T20" fmla="*/ 244 w 942"/>
                  <a:gd name="T21" fmla="*/ 449 h 1346"/>
                  <a:gd name="T22" fmla="*/ 147 w 942"/>
                  <a:gd name="T23" fmla="*/ 299 h 1346"/>
                  <a:gd name="T24" fmla="*/ 11 w 942"/>
                  <a:gd name="T25" fmla="*/ 214 h 1346"/>
                  <a:gd name="T26" fmla="*/ 0 w 942"/>
                  <a:gd name="T27" fmla="*/ 203 h 1346"/>
                  <a:gd name="T28" fmla="*/ 0 w 942"/>
                  <a:gd name="T29" fmla="*/ 0 h 1346"/>
                  <a:gd name="T30" fmla="*/ 68 w 942"/>
                  <a:gd name="T31" fmla="*/ 16 h 1346"/>
                  <a:gd name="T32" fmla="*/ 349 w 942"/>
                  <a:gd name="T33" fmla="*/ 193 h 1346"/>
                  <a:gd name="T34" fmla="*/ 467 w 942"/>
                  <a:gd name="T35" fmla="*/ 394 h 1346"/>
                  <a:gd name="T36" fmla="*/ 524 w 942"/>
                  <a:gd name="T37" fmla="*/ 622 h 1346"/>
                  <a:gd name="T38" fmla="*/ 534 w 942"/>
                  <a:gd name="T39" fmla="*/ 698 h 1346"/>
                  <a:gd name="T40" fmla="*/ 589 w 942"/>
                  <a:gd name="T41" fmla="*/ 698 h 1346"/>
                  <a:gd name="T42" fmla="*/ 776 w 942"/>
                  <a:gd name="T43" fmla="*/ 742 h 1346"/>
                  <a:gd name="T44" fmla="*/ 932 w 942"/>
                  <a:gd name="T45" fmla="*/ 966 h 1346"/>
                  <a:gd name="T46" fmla="*/ 936 w 942"/>
                  <a:gd name="T47" fmla="*/ 1033 h 1346"/>
                  <a:gd name="T48" fmla="*/ 937 w 942"/>
                  <a:gd name="T49" fmla="*/ 1231 h 1346"/>
                  <a:gd name="T50" fmla="*/ 862 w 942"/>
                  <a:gd name="T51" fmla="*/ 1342 h 1346"/>
                  <a:gd name="T52" fmla="*/ 845 w 942"/>
                  <a:gd name="T53" fmla="*/ 1346 h 1346"/>
                  <a:gd name="T54" fmla="*/ 13 w 942"/>
                  <a:gd name="T55" fmla="*/ 1346 h 1346"/>
                  <a:gd name="T56" fmla="*/ 1 w 942"/>
                  <a:gd name="T57" fmla="*/ 1345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2" h="1346">
                    <a:moveTo>
                      <a:pt x="1" y="1345"/>
                    </a:moveTo>
                    <a:cubicBezTo>
                      <a:pt x="1" y="1273"/>
                      <a:pt x="1" y="1203"/>
                      <a:pt x="1" y="1131"/>
                    </a:cubicBezTo>
                    <a:cubicBezTo>
                      <a:pt x="238" y="1131"/>
                      <a:pt x="476" y="1131"/>
                      <a:pt x="715" y="1131"/>
                    </a:cubicBezTo>
                    <a:cubicBezTo>
                      <a:pt x="715" y="1079"/>
                      <a:pt x="720" y="1030"/>
                      <a:pt x="714" y="981"/>
                    </a:cubicBezTo>
                    <a:cubicBezTo>
                      <a:pt x="707" y="936"/>
                      <a:pt x="672" y="912"/>
                      <a:pt x="621" y="911"/>
                    </a:cubicBezTo>
                    <a:cubicBezTo>
                      <a:pt x="521" y="908"/>
                      <a:pt x="420" y="910"/>
                      <a:pt x="320" y="910"/>
                    </a:cubicBezTo>
                    <a:cubicBezTo>
                      <a:pt x="313" y="910"/>
                      <a:pt x="306" y="910"/>
                      <a:pt x="295" y="910"/>
                    </a:cubicBezTo>
                    <a:cubicBezTo>
                      <a:pt x="296" y="884"/>
                      <a:pt x="298" y="860"/>
                      <a:pt x="299" y="836"/>
                    </a:cubicBezTo>
                    <a:cubicBezTo>
                      <a:pt x="299" y="792"/>
                      <a:pt x="300" y="748"/>
                      <a:pt x="299" y="705"/>
                    </a:cubicBezTo>
                    <a:cubicBezTo>
                      <a:pt x="297" y="675"/>
                      <a:pt x="294" y="644"/>
                      <a:pt x="287" y="615"/>
                    </a:cubicBezTo>
                    <a:cubicBezTo>
                      <a:pt x="275" y="559"/>
                      <a:pt x="263" y="503"/>
                      <a:pt x="244" y="449"/>
                    </a:cubicBezTo>
                    <a:cubicBezTo>
                      <a:pt x="224" y="392"/>
                      <a:pt x="191" y="341"/>
                      <a:pt x="147" y="299"/>
                    </a:cubicBezTo>
                    <a:cubicBezTo>
                      <a:pt x="107" y="261"/>
                      <a:pt x="62" y="233"/>
                      <a:pt x="11" y="214"/>
                    </a:cubicBezTo>
                    <a:cubicBezTo>
                      <a:pt x="7" y="212"/>
                      <a:pt x="0" y="207"/>
                      <a:pt x="0" y="203"/>
                    </a:cubicBezTo>
                    <a:cubicBezTo>
                      <a:pt x="0" y="136"/>
                      <a:pt x="0" y="70"/>
                      <a:pt x="0" y="0"/>
                    </a:cubicBezTo>
                    <a:cubicBezTo>
                      <a:pt x="24" y="6"/>
                      <a:pt x="47" y="10"/>
                      <a:pt x="68" y="16"/>
                    </a:cubicBezTo>
                    <a:cubicBezTo>
                      <a:pt x="178" y="49"/>
                      <a:pt x="273" y="107"/>
                      <a:pt x="349" y="193"/>
                    </a:cubicBezTo>
                    <a:cubicBezTo>
                      <a:pt x="401" y="252"/>
                      <a:pt x="438" y="321"/>
                      <a:pt x="467" y="394"/>
                    </a:cubicBezTo>
                    <a:cubicBezTo>
                      <a:pt x="496" y="467"/>
                      <a:pt x="514" y="544"/>
                      <a:pt x="524" y="622"/>
                    </a:cubicBezTo>
                    <a:cubicBezTo>
                      <a:pt x="527" y="647"/>
                      <a:pt x="530" y="671"/>
                      <a:pt x="534" y="698"/>
                    </a:cubicBezTo>
                    <a:cubicBezTo>
                      <a:pt x="551" y="698"/>
                      <a:pt x="570" y="698"/>
                      <a:pt x="589" y="698"/>
                    </a:cubicBezTo>
                    <a:cubicBezTo>
                      <a:pt x="655" y="698"/>
                      <a:pt x="718" y="710"/>
                      <a:pt x="776" y="742"/>
                    </a:cubicBezTo>
                    <a:cubicBezTo>
                      <a:pt x="865" y="791"/>
                      <a:pt x="920" y="863"/>
                      <a:pt x="932" y="966"/>
                    </a:cubicBezTo>
                    <a:cubicBezTo>
                      <a:pt x="934" y="988"/>
                      <a:pt x="935" y="1011"/>
                      <a:pt x="936" y="1033"/>
                    </a:cubicBezTo>
                    <a:cubicBezTo>
                      <a:pt x="936" y="1099"/>
                      <a:pt x="932" y="1165"/>
                      <a:pt x="937" y="1231"/>
                    </a:cubicBezTo>
                    <a:cubicBezTo>
                      <a:pt x="942" y="1292"/>
                      <a:pt x="903" y="1316"/>
                      <a:pt x="862" y="1342"/>
                    </a:cubicBezTo>
                    <a:cubicBezTo>
                      <a:pt x="857" y="1345"/>
                      <a:pt x="851" y="1346"/>
                      <a:pt x="845" y="1346"/>
                    </a:cubicBezTo>
                    <a:cubicBezTo>
                      <a:pt x="568" y="1346"/>
                      <a:pt x="290" y="1346"/>
                      <a:pt x="13" y="1346"/>
                    </a:cubicBezTo>
                    <a:cubicBezTo>
                      <a:pt x="9" y="1346"/>
                      <a:pt x="6" y="1345"/>
                      <a:pt x="1" y="13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74"/>
              <p:cNvSpPr>
                <a:spLocks/>
              </p:cNvSpPr>
              <p:nvPr/>
            </p:nvSpPr>
            <p:spPr bwMode="auto">
              <a:xfrm>
                <a:off x="693737" y="1473200"/>
                <a:ext cx="2147888" cy="3090863"/>
              </a:xfrm>
              <a:custGeom>
                <a:avLst/>
                <a:gdLst>
                  <a:gd name="T0" fmla="*/ 287 w 572"/>
                  <a:gd name="T1" fmla="*/ 823 h 823"/>
                  <a:gd name="T2" fmla="*/ 0 w 572"/>
                  <a:gd name="T3" fmla="*/ 427 h 823"/>
                  <a:gd name="T4" fmla="*/ 177 w 572"/>
                  <a:gd name="T5" fmla="*/ 427 h 823"/>
                  <a:gd name="T6" fmla="*/ 177 w 572"/>
                  <a:gd name="T7" fmla="*/ 0 h 823"/>
                  <a:gd name="T8" fmla="*/ 390 w 572"/>
                  <a:gd name="T9" fmla="*/ 0 h 823"/>
                  <a:gd name="T10" fmla="*/ 390 w 572"/>
                  <a:gd name="T11" fmla="*/ 426 h 823"/>
                  <a:gd name="T12" fmla="*/ 572 w 572"/>
                  <a:gd name="T13" fmla="*/ 426 h 823"/>
                  <a:gd name="T14" fmla="*/ 287 w 572"/>
                  <a:gd name="T15" fmla="*/ 823 h 8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823">
                    <a:moveTo>
                      <a:pt x="287" y="823"/>
                    </a:moveTo>
                    <a:cubicBezTo>
                      <a:pt x="190" y="689"/>
                      <a:pt x="96" y="559"/>
                      <a:pt x="0" y="427"/>
                    </a:cubicBezTo>
                    <a:cubicBezTo>
                      <a:pt x="62" y="427"/>
                      <a:pt x="118" y="427"/>
                      <a:pt x="177" y="427"/>
                    </a:cubicBezTo>
                    <a:cubicBezTo>
                      <a:pt x="177" y="285"/>
                      <a:pt x="177" y="143"/>
                      <a:pt x="177" y="0"/>
                    </a:cubicBezTo>
                    <a:cubicBezTo>
                      <a:pt x="249" y="0"/>
                      <a:pt x="318" y="0"/>
                      <a:pt x="390" y="0"/>
                    </a:cubicBezTo>
                    <a:cubicBezTo>
                      <a:pt x="390" y="142"/>
                      <a:pt x="390" y="283"/>
                      <a:pt x="390" y="426"/>
                    </a:cubicBezTo>
                    <a:cubicBezTo>
                      <a:pt x="450" y="426"/>
                      <a:pt x="508" y="426"/>
                      <a:pt x="572" y="426"/>
                    </a:cubicBezTo>
                    <a:cubicBezTo>
                      <a:pt x="476" y="560"/>
                      <a:pt x="383" y="690"/>
                      <a:pt x="287" y="8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75"/>
              <p:cNvSpPr>
                <a:spLocks/>
              </p:cNvSpPr>
              <p:nvPr/>
            </p:nvSpPr>
            <p:spPr bwMode="auto">
              <a:xfrm>
                <a:off x="795337" y="-960438"/>
                <a:ext cx="1900238" cy="547688"/>
              </a:xfrm>
              <a:custGeom>
                <a:avLst/>
                <a:gdLst>
                  <a:gd name="T0" fmla="*/ 506 w 506"/>
                  <a:gd name="T1" fmla="*/ 0 h 146"/>
                  <a:gd name="T2" fmla="*/ 506 w 506"/>
                  <a:gd name="T3" fmla="*/ 146 h 146"/>
                  <a:gd name="T4" fmla="*/ 0 w 506"/>
                  <a:gd name="T5" fmla="*/ 146 h 146"/>
                  <a:gd name="T6" fmla="*/ 0 w 506"/>
                  <a:gd name="T7" fmla="*/ 0 h 146"/>
                  <a:gd name="T8" fmla="*/ 506 w 506"/>
                  <a:gd name="T9" fmla="*/ 0 h 146"/>
                </a:gdLst>
                <a:ahLst/>
                <a:cxnLst>
                  <a:cxn ang="0">
                    <a:pos x="T0" y="T1"/>
                  </a:cxn>
                  <a:cxn ang="0">
                    <a:pos x="T2" y="T3"/>
                  </a:cxn>
                  <a:cxn ang="0">
                    <a:pos x="T4" y="T5"/>
                  </a:cxn>
                  <a:cxn ang="0">
                    <a:pos x="T6" y="T7"/>
                  </a:cxn>
                  <a:cxn ang="0">
                    <a:pos x="T8" y="T9"/>
                  </a:cxn>
                </a:cxnLst>
                <a:rect l="0" t="0" r="r" b="b"/>
                <a:pathLst>
                  <a:path w="506" h="146">
                    <a:moveTo>
                      <a:pt x="506" y="0"/>
                    </a:moveTo>
                    <a:cubicBezTo>
                      <a:pt x="506" y="49"/>
                      <a:pt x="506" y="97"/>
                      <a:pt x="506" y="146"/>
                    </a:cubicBezTo>
                    <a:cubicBezTo>
                      <a:pt x="337" y="146"/>
                      <a:pt x="169" y="146"/>
                      <a:pt x="0" y="146"/>
                    </a:cubicBezTo>
                    <a:cubicBezTo>
                      <a:pt x="0" y="97"/>
                      <a:pt x="0" y="49"/>
                      <a:pt x="0" y="0"/>
                    </a:cubicBezTo>
                    <a:cubicBezTo>
                      <a:pt x="168" y="0"/>
                      <a:pt x="336" y="0"/>
                      <a:pt x="50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76"/>
              <p:cNvSpPr>
                <a:spLocks/>
              </p:cNvSpPr>
              <p:nvPr/>
            </p:nvSpPr>
            <p:spPr bwMode="auto">
              <a:xfrm>
                <a:off x="795337" y="-149225"/>
                <a:ext cx="1900238" cy="544513"/>
              </a:xfrm>
              <a:custGeom>
                <a:avLst/>
                <a:gdLst>
                  <a:gd name="T0" fmla="*/ 506 w 506"/>
                  <a:gd name="T1" fmla="*/ 0 h 145"/>
                  <a:gd name="T2" fmla="*/ 506 w 506"/>
                  <a:gd name="T3" fmla="*/ 145 h 145"/>
                  <a:gd name="T4" fmla="*/ 0 w 506"/>
                  <a:gd name="T5" fmla="*/ 145 h 145"/>
                  <a:gd name="T6" fmla="*/ 0 w 506"/>
                  <a:gd name="T7" fmla="*/ 0 h 145"/>
                  <a:gd name="T8" fmla="*/ 506 w 506"/>
                  <a:gd name="T9" fmla="*/ 0 h 145"/>
                </a:gdLst>
                <a:ahLst/>
                <a:cxnLst>
                  <a:cxn ang="0">
                    <a:pos x="T0" y="T1"/>
                  </a:cxn>
                  <a:cxn ang="0">
                    <a:pos x="T2" y="T3"/>
                  </a:cxn>
                  <a:cxn ang="0">
                    <a:pos x="T4" y="T5"/>
                  </a:cxn>
                  <a:cxn ang="0">
                    <a:pos x="T6" y="T7"/>
                  </a:cxn>
                  <a:cxn ang="0">
                    <a:pos x="T8" y="T9"/>
                  </a:cxn>
                </a:cxnLst>
                <a:rect l="0" t="0" r="r" b="b"/>
                <a:pathLst>
                  <a:path w="506" h="145">
                    <a:moveTo>
                      <a:pt x="506" y="0"/>
                    </a:moveTo>
                    <a:cubicBezTo>
                      <a:pt x="506" y="49"/>
                      <a:pt x="506" y="97"/>
                      <a:pt x="506" y="145"/>
                    </a:cubicBezTo>
                    <a:cubicBezTo>
                      <a:pt x="338" y="145"/>
                      <a:pt x="170" y="145"/>
                      <a:pt x="0" y="145"/>
                    </a:cubicBezTo>
                    <a:cubicBezTo>
                      <a:pt x="0" y="98"/>
                      <a:pt x="0" y="49"/>
                      <a:pt x="0" y="0"/>
                    </a:cubicBezTo>
                    <a:cubicBezTo>
                      <a:pt x="169" y="0"/>
                      <a:pt x="337" y="0"/>
                      <a:pt x="50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77"/>
              <p:cNvSpPr>
                <a:spLocks/>
              </p:cNvSpPr>
              <p:nvPr/>
            </p:nvSpPr>
            <p:spPr bwMode="auto">
              <a:xfrm>
                <a:off x="795337" y="661988"/>
                <a:ext cx="1900238" cy="544513"/>
              </a:xfrm>
              <a:custGeom>
                <a:avLst/>
                <a:gdLst>
                  <a:gd name="T0" fmla="*/ 0 w 506"/>
                  <a:gd name="T1" fmla="*/ 0 h 145"/>
                  <a:gd name="T2" fmla="*/ 506 w 506"/>
                  <a:gd name="T3" fmla="*/ 0 h 145"/>
                  <a:gd name="T4" fmla="*/ 506 w 506"/>
                  <a:gd name="T5" fmla="*/ 145 h 145"/>
                  <a:gd name="T6" fmla="*/ 0 w 506"/>
                  <a:gd name="T7" fmla="*/ 145 h 145"/>
                  <a:gd name="T8" fmla="*/ 0 w 506"/>
                  <a:gd name="T9" fmla="*/ 0 h 145"/>
                </a:gdLst>
                <a:ahLst/>
                <a:cxnLst>
                  <a:cxn ang="0">
                    <a:pos x="T0" y="T1"/>
                  </a:cxn>
                  <a:cxn ang="0">
                    <a:pos x="T2" y="T3"/>
                  </a:cxn>
                  <a:cxn ang="0">
                    <a:pos x="T4" y="T5"/>
                  </a:cxn>
                  <a:cxn ang="0">
                    <a:pos x="T6" y="T7"/>
                  </a:cxn>
                  <a:cxn ang="0">
                    <a:pos x="T8" y="T9"/>
                  </a:cxn>
                </a:cxnLst>
                <a:rect l="0" t="0" r="r" b="b"/>
                <a:pathLst>
                  <a:path w="506" h="145">
                    <a:moveTo>
                      <a:pt x="0" y="0"/>
                    </a:moveTo>
                    <a:cubicBezTo>
                      <a:pt x="169" y="0"/>
                      <a:pt x="337" y="0"/>
                      <a:pt x="506" y="0"/>
                    </a:cubicBezTo>
                    <a:cubicBezTo>
                      <a:pt x="506" y="48"/>
                      <a:pt x="506" y="96"/>
                      <a:pt x="506" y="145"/>
                    </a:cubicBezTo>
                    <a:cubicBezTo>
                      <a:pt x="338" y="145"/>
                      <a:pt x="170" y="145"/>
                      <a:pt x="0" y="145"/>
                    </a:cubicBezTo>
                    <a:cubicBezTo>
                      <a:pt x="0" y="98"/>
                      <a:pt x="0" y="49"/>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18" name="Group 117"/>
          <p:cNvGrpSpPr/>
          <p:nvPr/>
        </p:nvGrpSpPr>
        <p:grpSpPr>
          <a:xfrm>
            <a:off x="10241620" y="5783263"/>
            <a:ext cx="731520" cy="731512"/>
            <a:chOff x="10241620" y="5783263"/>
            <a:chExt cx="731520" cy="731512"/>
          </a:xfrm>
        </p:grpSpPr>
        <p:sp>
          <p:nvSpPr>
            <p:cNvPr id="58" name="Rectangle 57"/>
            <p:cNvSpPr/>
            <p:nvPr/>
          </p:nvSpPr>
          <p:spPr bwMode="auto">
            <a:xfrm>
              <a:off x="10241620"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7" name="Group 116"/>
            <p:cNvGrpSpPr/>
            <p:nvPr/>
          </p:nvGrpSpPr>
          <p:grpSpPr>
            <a:xfrm>
              <a:off x="10524535" y="6318870"/>
              <a:ext cx="338025" cy="80118"/>
              <a:chOff x="8936447" y="7520578"/>
              <a:chExt cx="957887" cy="227036"/>
            </a:xfrm>
          </p:grpSpPr>
          <p:sp>
            <p:nvSpPr>
              <p:cNvPr id="116" name="Oval 115"/>
              <p:cNvSpPr/>
              <p:nvPr/>
            </p:nvSpPr>
            <p:spPr bwMode="auto">
              <a:xfrm>
                <a:off x="8936447" y="7520578"/>
                <a:ext cx="227036" cy="2270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9301872" y="7520578"/>
                <a:ext cx="227036" cy="2270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9667298" y="7520578"/>
                <a:ext cx="227036" cy="2270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81776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472"/>
                                        </p:tgtEl>
                                        <p:attrNameLst>
                                          <p:attrName>style.visibility</p:attrName>
                                        </p:attrNameLst>
                                      </p:cBhvr>
                                      <p:to>
                                        <p:strVal val="visible"/>
                                      </p:to>
                                    </p:set>
                                    <p:animEffect transition="in" filter="wipe(left)">
                                      <p:cBhvr>
                                        <p:cTn id="7" dur="500"/>
                                        <p:tgtEl>
                                          <p:spTgt spid="472"/>
                                        </p:tgtEl>
                                      </p:cBhvr>
                                    </p:animEffect>
                                  </p:childTnLst>
                                </p:cTn>
                              </p:par>
                              <p:par>
                                <p:cTn id="8" presetID="10" presetClass="entr" presetSubtype="0" fill="hold" grpId="0" nodeType="withEffect">
                                  <p:stCondLst>
                                    <p:cond delay="8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50"/>
                                        <p:tgtEl>
                                          <p:spTgt spid="15"/>
                                        </p:tgtEl>
                                      </p:cBhvr>
                                    </p:animEffect>
                                  </p:childTnLst>
                                </p:cTn>
                              </p:par>
                              <p:par>
                                <p:cTn id="11" presetID="10" presetClass="entr" presetSubtype="0" fill="hold" nodeType="withEffect">
                                  <p:stCondLst>
                                    <p:cond delay="85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350"/>
                                        <p:tgtEl>
                                          <p:spTgt spid="85"/>
                                        </p:tgtEl>
                                      </p:cBhvr>
                                    </p:animEffect>
                                  </p:childTnLst>
                                </p:cTn>
                              </p:par>
                              <p:par>
                                <p:cTn id="14" presetID="42" presetClass="path" presetSubtype="0" decel="100000" fill="hold" grpId="0" nodeType="withEffect">
                                  <p:stCondLst>
                                    <p:cond delay="1250"/>
                                  </p:stCondLst>
                                  <p:childTnLst>
                                    <p:animMotion origin="layout" path="M -3.04825E-6 -8.48842E-7 L -3.04825E-6 0.08489 " pathEditMode="relative" rAng="0" ptsTypes="AA">
                                      <p:cBhvr>
                                        <p:cTn id="15" dur="450" fill="hold"/>
                                        <p:tgtEl>
                                          <p:spTgt spid="425"/>
                                        </p:tgtEl>
                                        <p:attrNameLst>
                                          <p:attrName>ppt_x</p:attrName>
                                          <p:attrName>ppt_y</p:attrName>
                                        </p:attrNameLst>
                                      </p:cBhvr>
                                      <p:rCtr x="0" y="4244"/>
                                    </p:animMotion>
                                  </p:childTnLst>
                                </p:cTn>
                              </p:par>
                              <p:par>
                                <p:cTn id="16" presetID="42" presetClass="path" presetSubtype="0" decel="100000" fill="hold" grpId="0" nodeType="withEffect">
                                  <p:stCondLst>
                                    <p:cond delay="1750"/>
                                  </p:stCondLst>
                                  <p:childTnLst>
                                    <p:animMotion origin="layout" path="M -3.04825E-6 3.04585E-6 L -3.61501E-6 0.45938 " pathEditMode="relative" rAng="0" ptsTypes="AA">
                                      <p:cBhvr>
                                        <p:cTn id="17" dur="950" fill="hold"/>
                                        <p:tgtEl>
                                          <p:spTgt spid="426"/>
                                        </p:tgtEl>
                                        <p:attrNameLst>
                                          <p:attrName>ppt_x</p:attrName>
                                          <p:attrName>ppt_y</p:attrName>
                                        </p:attrNameLst>
                                      </p:cBhvr>
                                      <p:rCtr x="-89" y="21970"/>
                                    </p:animMotion>
                                  </p:childTnLst>
                                </p:cTn>
                              </p:par>
                              <p:par>
                                <p:cTn id="18" presetID="10" presetClass="entr" presetSubtype="0" fill="hold" nodeType="withEffect">
                                  <p:stCondLst>
                                    <p:cond delay="2750"/>
                                  </p:stCondLst>
                                  <p:childTnLst>
                                    <p:set>
                                      <p:cBhvr>
                                        <p:cTn id="19" dur="1" fill="hold">
                                          <p:stCondLst>
                                            <p:cond delay="0"/>
                                          </p:stCondLst>
                                        </p:cTn>
                                        <p:tgtEl>
                                          <p:spTgt spid="473"/>
                                        </p:tgtEl>
                                        <p:attrNameLst>
                                          <p:attrName>style.visibility</p:attrName>
                                        </p:attrNameLst>
                                      </p:cBhvr>
                                      <p:to>
                                        <p:strVal val="visible"/>
                                      </p:to>
                                    </p:set>
                                    <p:animEffect transition="in" filter="fade">
                                      <p:cBhvr>
                                        <p:cTn id="20" dur="250"/>
                                        <p:tgtEl>
                                          <p:spTgt spid="473"/>
                                        </p:tgtEl>
                                      </p:cBhvr>
                                    </p:animEffect>
                                  </p:childTnLst>
                                </p:cTn>
                              </p:par>
                              <p:par>
                                <p:cTn id="21" presetID="10" presetClass="entr" presetSubtype="0" fill="hold" nodeType="withEffect">
                                  <p:stCondLst>
                                    <p:cond delay="275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250"/>
                                        <p:tgtEl>
                                          <p:spTgt spid="92"/>
                                        </p:tgtEl>
                                      </p:cBhvr>
                                    </p:animEffect>
                                  </p:childTnLst>
                                </p:cTn>
                              </p:par>
                              <p:par>
                                <p:cTn id="24" presetID="10" presetClass="entr" presetSubtype="0" fill="hold" nodeType="withEffect">
                                  <p:stCondLst>
                                    <p:cond delay="2750"/>
                                  </p:stCondLst>
                                  <p:childTnLst>
                                    <p:set>
                                      <p:cBhvr>
                                        <p:cTn id="25" dur="1" fill="hold">
                                          <p:stCondLst>
                                            <p:cond delay="0"/>
                                          </p:stCondLst>
                                        </p:cTn>
                                        <p:tgtEl>
                                          <p:spTgt spid="474"/>
                                        </p:tgtEl>
                                        <p:attrNameLst>
                                          <p:attrName>style.visibility</p:attrName>
                                        </p:attrNameLst>
                                      </p:cBhvr>
                                      <p:to>
                                        <p:strVal val="visible"/>
                                      </p:to>
                                    </p:set>
                                    <p:animEffect transition="in" filter="fade">
                                      <p:cBhvr>
                                        <p:cTn id="26" dur="250"/>
                                        <p:tgtEl>
                                          <p:spTgt spid="474"/>
                                        </p:tgtEl>
                                      </p:cBhvr>
                                    </p:animEffect>
                                  </p:childTnLst>
                                </p:cTn>
                              </p:par>
                              <p:par>
                                <p:cTn id="27" presetID="63" presetClass="path" presetSubtype="0" decel="100000" fill="hold" nodeType="withEffect">
                                  <p:stCondLst>
                                    <p:cond delay="2750"/>
                                  </p:stCondLst>
                                  <p:childTnLst>
                                    <p:animMotion origin="layout" path="M -2.28746E-6 7.94371E-7 L 0.11655 2.05175E-6 " pathEditMode="relative" rAng="0" ptsTypes="AA">
                                      <p:cBhvr>
                                        <p:cTn id="28" dur="500" fill="hold"/>
                                        <p:tgtEl>
                                          <p:spTgt spid="272"/>
                                        </p:tgtEl>
                                        <p:attrNameLst>
                                          <p:attrName>ppt_x</p:attrName>
                                          <p:attrName>ppt_y</p:attrName>
                                        </p:attrNameLst>
                                      </p:cBhvr>
                                      <p:rCtr x="6140" y="68"/>
                                    </p:animMotion>
                                  </p:childTnLst>
                                </p:cTn>
                              </p:par>
                              <p:par>
                                <p:cTn id="29" presetID="42" presetClass="path" presetSubtype="0" decel="100000" fill="hold" grpId="0" nodeType="withEffect">
                                  <p:stCondLst>
                                    <p:cond delay="3250"/>
                                  </p:stCondLst>
                                  <p:childTnLst>
                                    <p:animMotion origin="layout" path="M -3.04825E-6 -4.51203E-6 L -6.96962E-7 0.10803 " pathEditMode="relative" rAng="0" ptsTypes="AA">
                                      <p:cBhvr>
                                        <p:cTn id="30" dur="650" fill="hold"/>
                                        <p:tgtEl>
                                          <p:spTgt spid="438"/>
                                        </p:tgtEl>
                                        <p:attrNameLst>
                                          <p:attrName>ppt_x</p:attrName>
                                          <p:attrName>ppt_y</p:attrName>
                                        </p:attrNameLst>
                                      </p:cBhvr>
                                      <p:rCtr x="0" y="6378"/>
                                    </p:animMotion>
                                  </p:childTnLst>
                                </p:cTn>
                              </p:par>
                              <p:par>
                                <p:cTn id="31" presetID="10" presetClass="entr" presetSubtype="0" fill="hold" grpId="0" nodeType="withEffect">
                                  <p:stCondLst>
                                    <p:cond delay="35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3750"/>
                                  </p:stCondLst>
                                  <p:childTnLst>
                                    <p:set>
                                      <p:cBhvr>
                                        <p:cTn id="35" dur="1" fill="hold">
                                          <p:stCondLst>
                                            <p:cond delay="0"/>
                                          </p:stCondLst>
                                        </p:cTn>
                                        <p:tgtEl>
                                          <p:spTgt spid="263"/>
                                        </p:tgtEl>
                                        <p:attrNameLst>
                                          <p:attrName>style.visibility</p:attrName>
                                        </p:attrNameLst>
                                      </p:cBhvr>
                                      <p:to>
                                        <p:strVal val="visible"/>
                                      </p:to>
                                    </p:set>
                                    <p:animEffect transition="in" filter="fade">
                                      <p:cBhvr>
                                        <p:cTn id="36" dur="200"/>
                                        <p:tgtEl>
                                          <p:spTgt spid="263"/>
                                        </p:tgtEl>
                                      </p:cBhvr>
                                    </p:animEffect>
                                  </p:childTnLst>
                                </p:cTn>
                              </p:par>
                              <p:par>
                                <p:cTn id="37" presetID="10" presetClass="entr" presetSubtype="0" fill="hold" nodeType="withEffect">
                                  <p:stCondLst>
                                    <p:cond delay="3950"/>
                                  </p:stCondLst>
                                  <p:childTnLst>
                                    <p:set>
                                      <p:cBhvr>
                                        <p:cTn id="38" dur="1" fill="hold">
                                          <p:stCondLst>
                                            <p:cond delay="0"/>
                                          </p:stCondLst>
                                        </p:cTn>
                                        <p:tgtEl>
                                          <p:spTgt spid="262"/>
                                        </p:tgtEl>
                                        <p:attrNameLst>
                                          <p:attrName>style.visibility</p:attrName>
                                        </p:attrNameLst>
                                      </p:cBhvr>
                                      <p:to>
                                        <p:strVal val="visible"/>
                                      </p:to>
                                    </p:set>
                                    <p:animEffect transition="in" filter="fade">
                                      <p:cBhvr>
                                        <p:cTn id="39" dur="200"/>
                                        <p:tgtEl>
                                          <p:spTgt spid="262"/>
                                        </p:tgtEl>
                                      </p:cBhvr>
                                    </p:animEffect>
                                  </p:childTnLst>
                                </p:cTn>
                              </p:par>
                              <p:par>
                                <p:cTn id="40" presetID="10" presetClass="entr" presetSubtype="0" fill="hold" nodeType="withEffect">
                                  <p:stCondLst>
                                    <p:cond delay="415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200"/>
                                        <p:tgtEl>
                                          <p:spTgt spid="497"/>
                                        </p:tgtEl>
                                      </p:cBhvr>
                                    </p:animEffect>
                                  </p:childTnLst>
                                </p:cTn>
                              </p:par>
                              <p:par>
                                <p:cTn id="43" presetID="10" presetClass="entr" presetSubtype="0" fill="hold" nodeType="withEffect">
                                  <p:stCondLst>
                                    <p:cond delay="435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200"/>
                                        <p:tgtEl>
                                          <p:spTgt spid="79"/>
                                        </p:tgtEl>
                                      </p:cBhvr>
                                    </p:animEffect>
                                  </p:childTnLst>
                                </p:cTn>
                              </p:par>
                              <p:par>
                                <p:cTn id="46" presetID="10" presetClass="entr" presetSubtype="0" fill="hold" nodeType="withEffect">
                                  <p:stCondLst>
                                    <p:cond delay="4550"/>
                                  </p:stCondLst>
                                  <p:childTnLst>
                                    <p:set>
                                      <p:cBhvr>
                                        <p:cTn id="47" dur="1" fill="hold">
                                          <p:stCondLst>
                                            <p:cond delay="0"/>
                                          </p:stCondLst>
                                        </p:cTn>
                                        <p:tgtEl>
                                          <p:spTgt spid="115"/>
                                        </p:tgtEl>
                                        <p:attrNameLst>
                                          <p:attrName>style.visibility</p:attrName>
                                        </p:attrNameLst>
                                      </p:cBhvr>
                                      <p:to>
                                        <p:strVal val="visible"/>
                                      </p:to>
                                    </p:set>
                                    <p:animEffect transition="in" filter="fade">
                                      <p:cBhvr>
                                        <p:cTn id="48" dur="200"/>
                                        <p:tgtEl>
                                          <p:spTgt spid="115"/>
                                        </p:tgtEl>
                                      </p:cBhvr>
                                    </p:animEffect>
                                  </p:childTnLst>
                                </p:cTn>
                              </p:par>
                              <p:par>
                                <p:cTn id="49" presetID="10" presetClass="entr" presetSubtype="0" fill="hold" nodeType="withEffect">
                                  <p:stCondLst>
                                    <p:cond delay="475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200"/>
                                        <p:tgtEl>
                                          <p:spTgt spid="119"/>
                                        </p:tgtEl>
                                      </p:cBhvr>
                                    </p:animEffect>
                                  </p:childTnLst>
                                </p:cTn>
                              </p:par>
                              <p:par>
                                <p:cTn id="52" presetID="10" presetClass="entr" presetSubtype="0" fill="hold" nodeType="withEffect">
                                  <p:stCondLst>
                                    <p:cond delay="4950"/>
                                  </p:stCondLst>
                                  <p:childTnLst>
                                    <p:set>
                                      <p:cBhvr>
                                        <p:cTn id="53" dur="1" fill="hold">
                                          <p:stCondLst>
                                            <p:cond delay="0"/>
                                          </p:stCondLst>
                                        </p:cTn>
                                        <p:tgtEl>
                                          <p:spTgt spid="118"/>
                                        </p:tgtEl>
                                        <p:attrNameLst>
                                          <p:attrName>style.visibility</p:attrName>
                                        </p:attrNameLst>
                                      </p:cBhvr>
                                      <p:to>
                                        <p:strVal val="visible"/>
                                      </p:to>
                                    </p:set>
                                    <p:animEffect transition="in" filter="fade">
                                      <p:cBhvr>
                                        <p:cTn id="54" dur="200"/>
                                        <p:tgtEl>
                                          <p:spTgt spid="118"/>
                                        </p:tgtEl>
                                      </p:cBhvr>
                                    </p:animEffect>
                                  </p:childTnLst>
                                </p:cTn>
                              </p:par>
                              <p:par>
                                <p:cTn id="55" presetID="22" presetClass="entr" presetSubtype="8" fill="hold" grpId="0" nodeType="withEffect">
                                  <p:stCondLst>
                                    <p:cond delay="525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10" presetClass="entr" presetSubtype="0" fill="hold" nodeType="withEffect">
                                  <p:stCondLst>
                                    <p:cond delay="525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par>
                                <p:cTn id="61" presetID="10" presetClass="entr" presetSubtype="0" fill="hold" nodeType="withEffect">
                                  <p:stCondLst>
                                    <p:cond delay="550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00"/>
                                        <p:tgtEl>
                                          <p:spTgt spid="3"/>
                                        </p:tgtEl>
                                      </p:cBhvr>
                                    </p:animEffect>
                                  </p:childTnLst>
                                </p:cTn>
                              </p:par>
                              <p:par>
                                <p:cTn id="64" presetID="10" presetClass="entr" presetSubtype="0" fill="hold" nodeType="withEffect">
                                  <p:stCondLst>
                                    <p:cond delay="550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00"/>
                                        <p:tgtEl>
                                          <p:spTgt spid="6"/>
                                        </p:tgtEl>
                                      </p:cBhvr>
                                    </p:animEffect>
                                  </p:childTnLst>
                                </p:cTn>
                              </p:par>
                              <p:par>
                                <p:cTn id="67" presetID="10" presetClass="entr" presetSubtype="0" fill="hold" nodeType="withEffect">
                                  <p:stCondLst>
                                    <p:cond delay="550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p:bldP spid="426" grpId="0" animBg="1"/>
      <p:bldP spid="425" grpId="0" animBg="1"/>
      <p:bldP spid="35" grpId="0"/>
      <p:bldP spid="15" grpId="0"/>
      <p:bldP spid="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734672" y="3921482"/>
            <a:ext cx="973958" cy="345558"/>
            <a:chOff x="10995299" y="3736547"/>
            <a:chExt cx="975998" cy="330090"/>
          </a:xfrm>
        </p:grpSpPr>
        <p:cxnSp>
          <p:nvCxnSpPr>
            <p:cNvPr id="111" name="Curved Connector 110"/>
            <p:cNvCxnSpPr/>
            <p:nvPr/>
          </p:nvCxnSpPr>
          <p:spPr>
            <a:xfrm rot="16200000" flipH="1">
              <a:off x="11476948" y="3315427"/>
              <a:ext cx="12700" cy="975998"/>
            </a:xfrm>
            <a:prstGeom prst="curvedConnector3">
              <a:avLst>
                <a:gd name="adj1" fmla="val 180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1028209" y="3736547"/>
              <a:ext cx="914124" cy="330090"/>
            </a:xfrm>
            <a:prstGeom prst="rect">
              <a:avLst/>
            </a:prstGeom>
            <a:noFill/>
          </p:spPr>
          <p:txBody>
            <a:bodyPr wrap="square" lIns="146304" tIns="91440" rIns="146304" bIns="91440" rtlCol="0">
              <a:spAutoFit/>
            </a:bodyPr>
            <a:lstStyle>
              <a:defPPr>
                <a:defRPr lang="en-US"/>
              </a:defPPr>
              <a:lvl1pPr>
                <a:lnSpc>
                  <a:spcPct val="90000"/>
                </a:lnSpc>
                <a:defRPr sz="1050">
                  <a:gradFill>
                    <a:gsLst>
                      <a:gs pos="2917">
                        <a:schemeClr val="tx1"/>
                      </a:gs>
                      <a:gs pos="30000">
                        <a:schemeClr val="tx1"/>
                      </a:gs>
                    </a:gsLst>
                    <a:lin ang="5400000" scaled="0"/>
                  </a:gradFill>
                </a:defRPr>
              </a:lvl1pPr>
            </a:lstStyle>
            <a:p>
              <a:r>
                <a:rPr lang="en-US" dirty="0"/>
                <a:t>Reference</a:t>
              </a:r>
            </a:p>
          </p:txBody>
        </p:sp>
      </p:grpSp>
      <p:grpSp>
        <p:nvGrpSpPr>
          <p:cNvPr id="85" name="Group 84"/>
          <p:cNvGrpSpPr/>
          <p:nvPr/>
        </p:nvGrpSpPr>
        <p:grpSpPr>
          <a:xfrm>
            <a:off x="7809661" y="3992649"/>
            <a:ext cx="1960054" cy="436192"/>
            <a:chOff x="7091310" y="3783044"/>
            <a:chExt cx="975997" cy="428389"/>
          </a:xfrm>
        </p:grpSpPr>
        <p:cxnSp>
          <p:nvCxnSpPr>
            <p:cNvPr id="86" name="Curved Connector 85"/>
            <p:cNvCxnSpPr/>
            <p:nvPr/>
          </p:nvCxnSpPr>
          <p:spPr>
            <a:xfrm rot="16200000" flipH="1">
              <a:off x="7572959" y="3301395"/>
              <a:ext cx="12700" cy="975997"/>
            </a:xfrm>
            <a:prstGeom prst="curvedConnector3">
              <a:avLst>
                <a:gd name="adj1" fmla="val 2917176"/>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393389" y="3887248"/>
              <a:ext cx="466675" cy="324185"/>
            </a:xfrm>
            <a:prstGeom prst="rect">
              <a:avLst/>
            </a:prstGeom>
            <a:noFill/>
          </p:spPr>
          <p:txBody>
            <a:bodyPr wrap="squar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grpSp>
      <p:grpSp>
        <p:nvGrpSpPr>
          <p:cNvPr id="72" name="Group 71"/>
          <p:cNvGrpSpPr/>
          <p:nvPr/>
        </p:nvGrpSpPr>
        <p:grpSpPr>
          <a:xfrm>
            <a:off x="7805181" y="3930542"/>
            <a:ext cx="941937" cy="337015"/>
            <a:chOff x="7805181" y="3930542"/>
            <a:chExt cx="941937" cy="337015"/>
          </a:xfrm>
        </p:grpSpPr>
        <p:sp>
          <p:nvSpPr>
            <p:cNvPr id="150" name="TextBox 149"/>
            <p:cNvSpPr txBox="1"/>
            <p:nvPr/>
          </p:nvSpPr>
          <p:spPr>
            <a:xfrm>
              <a:off x="7831290" y="3930542"/>
              <a:ext cx="915828" cy="337015"/>
            </a:xfrm>
            <a:prstGeom prst="rect">
              <a:avLst/>
            </a:prstGeom>
            <a:noFill/>
          </p:spPr>
          <p:txBody>
            <a:bodyPr wrap="non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cxnSp>
          <p:nvCxnSpPr>
            <p:cNvPr id="59" name="Curved Connector 58"/>
            <p:cNvCxnSpPr/>
            <p:nvPr/>
          </p:nvCxnSpPr>
          <p:spPr>
            <a:xfrm rot="16200000" flipH="1">
              <a:off x="8266279" y="3527447"/>
              <a:ext cx="13073" cy="935269"/>
            </a:xfrm>
            <a:prstGeom prst="curvedConnector3">
              <a:avLst>
                <a:gd name="adj1" fmla="val 1822864"/>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800776" y="3926781"/>
            <a:ext cx="936545" cy="337015"/>
            <a:chOff x="7091310" y="3736372"/>
            <a:chExt cx="975997" cy="330986"/>
          </a:xfrm>
        </p:grpSpPr>
        <p:cxnSp>
          <p:nvCxnSpPr>
            <p:cNvPr id="53" name="Curved Connector 52"/>
            <p:cNvCxnSpPr/>
            <p:nvPr/>
          </p:nvCxnSpPr>
          <p:spPr>
            <a:xfrm rot="16200000" flipH="1">
              <a:off x="7572959" y="3315427"/>
              <a:ext cx="12700" cy="975997"/>
            </a:xfrm>
            <a:prstGeom prst="curvedConnector3">
              <a:avLst>
                <a:gd name="adj1" fmla="val 1812273"/>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109180" y="3736372"/>
              <a:ext cx="954409" cy="330986"/>
            </a:xfrm>
            <a:prstGeom prst="rect">
              <a:avLst/>
            </a:prstGeom>
            <a:noFill/>
          </p:spPr>
          <p:txBody>
            <a:bodyPr wrap="non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grpSp>
      <p:grpSp>
        <p:nvGrpSpPr>
          <p:cNvPr id="47" name="Cloud service group"/>
          <p:cNvGrpSpPr/>
          <p:nvPr/>
        </p:nvGrpSpPr>
        <p:grpSpPr>
          <a:xfrm>
            <a:off x="274702" y="2114037"/>
            <a:ext cx="4846320" cy="4126418"/>
            <a:chOff x="457579" y="2114037"/>
            <a:chExt cx="4846320" cy="4126418"/>
          </a:xfrm>
        </p:grpSpPr>
        <p:sp>
          <p:nvSpPr>
            <p:cNvPr id="8" name="Rectangle 22"/>
            <p:cNvSpPr/>
            <p:nvPr/>
          </p:nvSpPr>
          <p:spPr bwMode="auto">
            <a:xfrm>
              <a:off x="457580" y="4228775"/>
              <a:ext cx="2377440" cy="201168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a:gradFill>
                    <a:gsLst>
                      <a:gs pos="35000">
                        <a:schemeClr val="tx1"/>
                      </a:gs>
                      <a:gs pos="78000">
                        <a:schemeClr val="tx1"/>
                      </a:gs>
                    </a:gsLst>
                    <a:lin ang="5400000" scaled="0"/>
                  </a:gradFill>
                </a:rPr>
                <a:t>Storage account</a:t>
              </a:r>
            </a:p>
          </p:txBody>
        </p:sp>
        <p:sp>
          <p:nvSpPr>
            <p:cNvPr id="9" name="Rectangle 23"/>
            <p:cNvSpPr/>
            <p:nvPr/>
          </p:nvSpPr>
          <p:spPr bwMode="auto">
            <a:xfrm>
              <a:off x="2926407" y="4228774"/>
              <a:ext cx="2377440" cy="201168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a:gradFill>
                    <a:gsLst>
                      <a:gs pos="35000">
                        <a:schemeClr val="tx1"/>
                      </a:gs>
                      <a:gs pos="78000">
                        <a:schemeClr val="tx1"/>
                      </a:gs>
                    </a:gsLst>
                    <a:lin ang="5400000" scaled="0"/>
                  </a:gradFill>
                </a:rPr>
                <a:t>Virtual network</a:t>
              </a:r>
            </a:p>
          </p:txBody>
        </p:sp>
        <p:sp>
          <p:nvSpPr>
            <p:cNvPr id="10" name="Rectangle 24"/>
            <p:cNvSpPr/>
            <p:nvPr/>
          </p:nvSpPr>
          <p:spPr bwMode="auto">
            <a:xfrm>
              <a:off x="457579" y="2114037"/>
              <a:ext cx="4846320" cy="201168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a:gradFill>
                    <a:gsLst>
                      <a:gs pos="35000">
                        <a:schemeClr val="tx1"/>
                      </a:gs>
                      <a:gs pos="78000">
                        <a:schemeClr val="tx1"/>
                      </a:gs>
                    </a:gsLst>
                    <a:lin ang="5400000" scaled="0"/>
                  </a:gradFill>
                </a:rPr>
                <a:t>Cloud service </a:t>
              </a:r>
            </a:p>
          </p:txBody>
        </p:sp>
      </p:grpSp>
      <p:sp>
        <p:nvSpPr>
          <p:cNvPr id="12" name="Subnet-1"/>
          <p:cNvSpPr/>
          <p:nvPr/>
        </p:nvSpPr>
        <p:spPr bwMode="auto">
          <a:xfrm>
            <a:off x="3246450" y="5051734"/>
            <a:ext cx="1371600" cy="41148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a:gradFill>
                  <a:gsLst>
                    <a:gs pos="16814">
                      <a:srgbClr val="FFFFFF"/>
                    </a:gs>
                    <a:gs pos="46000">
                      <a:srgbClr val="FFFFFF"/>
                    </a:gs>
                  </a:gsLst>
                  <a:lin ang="5400000" scaled="0"/>
                </a:gradFill>
              </a:rPr>
              <a:t>Subnet-1</a:t>
            </a:r>
          </a:p>
        </p:txBody>
      </p:sp>
      <p:sp>
        <p:nvSpPr>
          <p:cNvPr id="13" name="Disk (blob)"/>
          <p:cNvSpPr/>
          <p:nvPr/>
        </p:nvSpPr>
        <p:spPr bwMode="auto">
          <a:xfrm>
            <a:off x="777623" y="5051734"/>
            <a:ext cx="1371600" cy="41148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a:gradFill>
                  <a:gsLst>
                    <a:gs pos="16814">
                      <a:srgbClr val="FFFFFF"/>
                    </a:gs>
                    <a:gs pos="46000">
                      <a:srgbClr val="FFFFFF"/>
                    </a:gs>
                  </a:gsLst>
                  <a:lin ang="5400000" scaled="0"/>
                </a:gradFill>
              </a:rPr>
              <a:t>Disk (blob)</a:t>
            </a:r>
          </a:p>
        </p:txBody>
      </p:sp>
      <p:cxnSp>
        <p:nvCxnSpPr>
          <p:cNvPr id="15" name="Straight Connector 14"/>
          <p:cNvCxnSpPr>
            <a:endCxn id="13" idx="0"/>
          </p:cNvCxnSpPr>
          <p:nvPr/>
        </p:nvCxnSpPr>
        <p:spPr>
          <a:xfrm flipH="1">
            <a:off x="1463423" y="3417626"/>
            <a:ext cx="914370" cy="1634108"/>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cxnSp>
        <p:nvCxnSpPr>
          <p:cNvPr id="16" name="Straight Connector 15"/>
          <p:cNvCxnSpPr>
            <a:endCxn id="12" idx="0"/>
          </p:cNvCxnSpPr>
          <p:nvPr/>
        </p:nvCxnSpPr>
        <p:spPr>
          <a:xfrm>
            <a:off x="2401191" y="3417626"/>
            <a:ext cx="1531059" cy="1634108"/>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sp>
        <p:nvSpPr>
          <p:cNvPr id="58" name="Virtual network overlay"/>
          <p:cNvSpPr/>
          <p:nvPr/>
        </p:nvSpPr>
        <p:spPr bwMode="auto">
          <a:xfrm>
            <a:off x="2743530" y="4228774"/>
            <a:ext cx="2377440" cy="457200"/>
          </a:xfrm>
          <a:prstGeom prst="rect">
            <a:avLst/>
          </a:prstGeom>
          <a:solidFill>
            <a:schemeClr val="bg2">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a:gradFill>
                  <a:gsLst>
                    <a:gs pos="18750">
                      <a:schemeClr val="tx1"/>
                    </a:gs>
                    <a:gs pos="42000">
                      <a:schemeClr val="tx1"/>
                    </a:gs>
                  </a:gsLst>
                  <a:lin ang="5400000" scaled="0"/>
                </a:gradFill>
              </a:rPr>
              <a:t>Virtual network</a:t>
            </a:r>
          </a:p>
        </p:txBody>
      </p:sp>
      <p:sp>
        <p:nvSpPr>
          <p:cNvPr id="57" name="Storage account overlay"/>
          <p:cNvSpPr/>
          <p:nvPr/>
        </p:nvSpPr>
        <p:spPr bwMode="auto">
          <a:xfrm>
            <a:off x="274703" y="4228775"/>
            <a:ext cx="2377440" cy="457200"/>
          </a:xfrm>
          <a:prstGeom prst="rect">
            <a:avLst/>
          </a:prstGeom>
          <a:solidFill>
            <a:schemeClr val="bg2">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a:gradFill>
                  <a:gsLst>
                    <a:gs pos="18750">
                      <a:schemeClr val="tx1"/>
                    </a:gs>
                    <a:gs pos="42000">
                      <a:schemeClr val="tx1"/>
                    </a:gs>
                  </a:gsLst>
                  <a:lin ang="5400000" scaled="0"/>
                </a:gradFill>
              </a:rPr>
              <a:t>Storage account</a:t>
            </a:r>
          </a:p>
        </p:txBody>
      </p:sp>
      <p:sp>
        <p:nvSpPr>
          <p:cNvPr id="11" name="VM with IP address"/>
          <p:cNvSpPr/>
          <p:nvPr/>
        </p:nvSpPr>
        <p:spPr bwMode="auto">
          <a:xfrm>
            <a:off x="1737713" y="3040058"/>
            <a:ext cx="1280160" cy="82296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a:gradFill>
                  <a:gsLst>
                    <a:gs pos="16814">
                      <a:srgbClr val="FFFFFF"/>
                    </a:gs>
                    <a:gs pos="46000">
                      <a:srgbClr val="FFFFFF"/>
                    </a:gs>
                  </a:gsLst>
                  <a:lin ang="5400000" scaled="0"/>
                </a:gradFill>
              </a:rPr>
              <a:t>VM with IP address</a:t>
            </a:r>
          </a:p>
        </p:txBody>
      </p:sp>
      <p:sp>
        <p:nvSpPr>
          <p:cNvPr id="142" name="Network Security Group ACLS"/>
          <p:cNvSpPr/>
          <p:nvPr/>
        </p:nvSpPr>
        <p:spPr bwMode="auto">
          <a:xfrm>
            <a:off x="5395285" y="5508912"/>
            <a:ext cx="3657600" cy="7315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lgn="ctr" defTabSz="932398" fontAlgn="base">
              <a:lnSpc>
                <a:spcPct val="90000"/>
              </a:lnSpc>
              <a:spcBef>
                <a:spcPct val="0"/>
              </a:spcBef>
              <a:spcAft>
                <a:spcPct val="0"/>
              </a:spcAft>
            </a:pPr>
            <a:r>
              <a:rPr lang="en-US" dirty="0">
                <a:gradFill>
                  <a:gsLst>
                    <a:gs pos="16814">
                      <a:srgbClr val="FFFFFF"/>
                    </a:gs>
                    <a:gs pos="46000">
                      <a:srgbClr val="FFFFFF"/>
                    </a:gs>
                  </a:gsLst>
                  <a:lin ang="5400000" scaled="0"/>
                </a:gradFill>
              </a:rPr>
              <a:t>Network Security Group ACLS</a:t>
            </a:r>
          </a:p>
          <a:p>
            <a:pPr algn="ctr" defTabSz="932398" fontAlgn="base">
              <a:lnSpc>
                <a:spcPct val="90000"/>
              </a:lnSpc>
              <a:spcBef>
                <a:spcPct val="0"/>
              </a:spcBef>
              <a:spcAft>
                <a:spcPct val="0"/>
              </a:spcAft>
            </a:pPr>
            <a:r>
              <a:rPr lang="en-US" dirty="0">
                <a:gradFill>
                  <a:gsLst>
                    <a:gs pos="16814">
                      <a:srgbClr val="FFFFFF"/>
                    </a:gs>
                    <a:gs pos="46000">
                      <a:srgbClr val="FFFFFF"/>
                    </a:gs>
                  </a:gsLst>
                  <a:lin ang="5400000" scaled="0"/>
                </a:gradFill>
              </a:rPr>
              <a:t>(deployed to VM, NIC, or Subnet)</a:t>
            </a:r>
          </a:p>
        </p:txBody>
      </p:sp>
      <p:grpSp>
        <p:nvGrpSpPr>
          <p:cNvPr id="55" name="Depends on"/>
          <p:cNvGrpSpPr/>
          <p:nvPr/>
        </p:nvGrpSpPr>
        <p:grpSpPr>
          <a:xfrm>
            <a:off x="5703098" y="3895410"/>
            <a:ext cx="1280160" cy="971162"/>
            <a:chOff x="5703098" y="3771572"/>
            <a:chExt cx="1280160" cy="971162"/>
          </a:xfrm>
        </p:grpSpPr>
        <p:sp>
          <p:nvSpPr>
            <p:cNvPr id="77" name="Rectangle 76"/>
            <p:cNvSpPr/>
            <p:nvPr/>
          </p:nvSpPr>
          <p:spPr bwMode="auto">
            <a:xfrm>
              <a:off x="5703098" y="4369176"/>
              <a:ext cx="1280160" cy="373558"/>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Depends on</a:t>
              </a:r>
            </a:p>
          </p:txBody>
        </p:sp>
        <p:cxnSp>
          <p:nvCxnSpPr>
            <p:cNvPr id="79" name="Straight Connector 78"/>
            <p:cNvCxnSpPr/>
            <p:nvPr/>
          </p:nvCxnSpPr>
          <p:spPr>
            <a:xfrm flipH="1" flipV="1">
              <a:off x="6340166" y="3771572"/>
              <a:ext cx="1" cy="640080"/>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rot="16200000" flipH="1" flipV="1">
              <a:off x="6370644" y="3451755"/>
              <a:ext cx="1" cy="640080"/>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grpSp>
      <p:sp>
        <p:nvSpPr>
          <p:cNvPr id="107" name="LB IP address"/>
          <p:cNvSpPr/>
          <p:nvPr/>
        </p:nvSpPr>
        <p:spPr bwMode="auto">
          <a:xfrm>
            <a:off x="1124744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LB IP address</a:t>
            </a:r>
            <a:endParaRPr lang="en-US" dirty="0">
              <a:gradFill>
                <a:gsLst>
                  <a:gs pos="16814">
                    <a:srgbClr val="FFFFFF"/>
                  </a:gs>
                  <a:gs pos="46000">
                    <a:srgbClr val="FFFFFF"/>
                  </a:gs>
                </a:gsLst>
                <a:lin ang="5400000" scaled="0"/>
              </a:gradFill>
            </a:endParaRPr>
          </a:p>
        </p:txBody>
      </p:sp>
      <p:sp>
        <p:nvSpPr>
          <p:cNvPr id="38" name="Load Balance Endpoint"/>
          <p:cNvSpPr/>
          <p:nvPr/>
        </p:nvSpPr>
        <p:spPr bwMode="auto">
          <a:xfrm>
            <a:off x="3292172" y="2582872"/>
            <a:ext cx="1645920" cy="82296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a:gradFill>
                  <a:gsLst>
                    <a:gs pos="16814">
                      <a:srgbClr val="FFFFFF"/>
                    </a:gs>
                    <a:gs pos="46000">
                      <a:srgbClr val="FFFFFF"/>
                    </a:gs>
                  </a:gsLst>
                  <a:lin ang="5400000" scaled="0"/>
                </a:gradFill>
              </a:rPr>
              <a:t>Load balanced</a:t>
            </a:r>
          </a:p>
          <a:p>
            <a:pPr defTabSz="932398" fontAlgn="base">
              <a:lnSpc>
                <a:spcPct val="90000"/>
              </a:lnSpc>
              <a:spcBef>
                <a:spcPct val="0"/>
              </a:spcBef>
              <a:spcAft>
                <a:spcPct val="0"/>
              </a:spcAft>
            </a:pPr>
            <a:r>
              <a:rPr lang="en-US" sz="1600" dirty="0">
                <a:gradFill>
                  <a:gsLst>
                    <a:gs pos="16814">
                      <a:srgbClr val="FFFFFF"/>
                    </a:gs>
                    <a:gs pos="46000">
                      <a:srgbClr val="FFFFFF"/>
                    </a:gs>
                  </a:gsLst>
                  <a:lin ang="5400000" scaled="0"/>
                </a:gradFill>
              </a:rPr>
              <a:t>endpoint with IP address</a:t>
            </a:r>
          </a:p>
        </p:txBody>
      </p:sp>
      <p:sp>
        <p:nvSpPr>
          <p:cNvPr id="43" name="Load Balancer"/>
          <p:cNvSpPr/>
          <p:nvPr/>
        </p:nvSpPr>
        <p:spPr bwMode="auto">
          <a:xfrm>
            <a:off x="1027208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Load Balancer</a:t>
            </a:r>
            <a:endParaRPr lang="en-US" dirty="0">
              <a:gradFill>
                <a:gsLst>
                  <a:gs pos="16814">
                    <a:srgbClr val="FFFFFF"/>
                  </a:gs>
                  <a:gs pos="46000">
                    <a:srgbClr val="FFFFFF"/>
                  </a:gs>
                </a:gsLst>
                <a:lin ang="5400000" scaled="0"/>
              </a:gradFill>
            </a:endParaRPr>
          </a:p>
        </p:txBody>
      </p:sp>
      <p:grpSp>
        <p:nvGrpSpPr>
          <p:cNvPr id="54" name="VNet subnet"/>
          <p:cNvGrpSpPr/>
          <p:nvPr/>
        </p:nvGrpSpPr>
        <p:grpSpPr>
          <a:xfrm>
            <a:off x="9296726" y="3089129"/>
            <a:ext cx="914400" cy="914400"/>
            <a:chOff x="9296726" y="3089129"/>
            <a:chExt cx="914400" cy="914400"/>
          </a:xfrm>
        </p:grpSpPr>
        <p:sp>
          <p:nvSpPr>
            <p:cNvPr id="33" name="Rounded Rectangle 32"/>
            <p:cNvSpPr/>
            <p:nvPr/>
          </p:nvSpPr>
          <p:spPr bwMode="auto">
            <a:xfrm>
              <a:off x="929672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VNet</a:t>
              </a:r>
              <a:endParaRPr lang="en-US" dirty="0">
                <a:gradFill>
                  <a:gsLst>
                    <a:gs pos="16814">
                      <a:srgbClr val="FFFFFF"/>
                    </a:gs>
                    <a:gs pos="46000">
                      <a:srgbClr val="FFFFFF"/>
                    </a:gs>
                  </a:gsLst>
                  <a:lin ang="5400000" scaled="0"/>
                </a:gradFill>
              </a:endParaRPr>
            </a:p>
          </p:txBody>
        </p:sp>
        <p:sp>
          <p:nvSpPr>
            <p:cNvPr id="144" name="Rounded Rectangle 143"/>
            <p:cNvSpPr/>
            <p:nvPr/>
          </p:nvSpPr>
          <p:spPr bwMode="auto">
            <a:xfrm>
              <a:off x="9296726" y="3709048"/>
              <a:ext cx="914400" cy="182637"/>
            </a:xfrm>
            <a:prstGeom prst="rect">
              <a:avLst/>
            </a:prstGeom>
            <a:no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46304" tIns="91440" rIns="146304"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000" dirty="0">
                  <a:gradFill>
                    <a:gsLst>
                      <a:gs pos="16814">
                        <a:srgbClr val="FFFFFF"/>
                      </a:gs>
                      <a:gs pos="46000">
                        <a:srgbClr val="FFFFFF"/>
                      </a:gs>
                    </a:gsLst>
                    <a:lin ang="5400000" scaled="0"/>
                  </a:gradFill>
                </a:rPr>
                <a:t>Subnet</a:t>
              </a:r>
            </a:p>
          </p:txBody>
        </p:sp>
      </p:grpSp>
      <p:sp>
        <p:nvSpPr>
          <p:cNvPr id="37" name="VM IP address"/>
          <p:cNvSpPr/>
          <p:nvPr/>
        </p:nvSpPr>
        <p:spPr bwMode="auto">
          <a:xfrm>
            <a:off x="832136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VM IP address</a:t>
            </a:r>
            <a:endParaRPr lang="en-US" dirty="0">
              <a:gradFill>
                <a:gsLst>
                  <a:gs pos="16814">
                    <a:srgbClr val="FFFFFF"/>
                  </a:gs>
                  <a:gs pos="46000">
                    <a:srgbClr val="FFFFFF"/>
                  </a:gs>
                </a:gsLst>
                <a:lin ang="5400000" scaled="0"/>
              </a:gradFill>
            </a:endParaRPr>
          </a:p>
        </p:txBody>
      </p:sp>
      <p:sp>
        <p:nvSpPr>
          <p:cNvPr id="34" name="NIC"/>
          <p:cNvSpPr/>
          <p:nvPr/>
        </p:nvSpPr>
        <p:spPr bwMode="auto">
          <a:xfrm>
            <a:off x="734600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NIC</a:t>
            </a:r>
            <a:endParaRPr lang="en-US" dirty="0">
              <a:gradFill>
                <a:gsLst>
                  <a:gs pos="16814">
                    <a:srgbClr val="FFFFFF"/>
                  </a:gs>
                  <a:gs pos="46000">
                    <a:srgbClr val="FFFFFF"/>
                  </a:gs>
                </a:gsLst>
                <a:lin ang="5400000" scaled="0"/>
              </a:gradFill>
            </a:endParaRPr>
          </a:p>
        </p:txBody>
      </p:sp>
      <p:sp>
        <p:nvSpPr>
          <p:cNvPr id="31" name="VM"/>
          <p:cNvSpPr/>
          <p:nvPr/>
        </p:nvSpPr>
        <p:spPr bwMode="auto">
          <a:xfrm>
            <a:off x="637064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VM</a:t>
            </a:r>
            <a:endParaRPr lang="en-US" dirty="0">
              <a:gradFill>
                <a:gsLst>
                  <a:gs pos="16814">
                    <a:srgbClr val="FFFFFF"/>
                  </a:gs>
                  <a:gs pos="46000">
                    <a:srgbClr val="FFFFFF"/>
                  </a:gs>
                </a:gsLst>
                <a:lin ang="5400000" scaled="0"/>
              </a:gradFill>
            </a:endParaRPr>
          </a:p>
        </p:txBody>
      </p:sp>
      <p:grpSp>
        <p:nvGrpSpPr>
          <p:cNvPr id="52" name="Storage account"/>
          <p:cNvGrpSpPr/>
          <p:nvPr/>
        </p:nvGrpSpPr>
        <p:grpSpPr>
          <a:xfrm>
            <a:off x="5395286" y="3089129"/>
            <a:ext cx="914401" cy="914400"/>
            <a:chOff x="5395286" y="3089129"/>
            <a:chExt cx="914401" cy="914400"/>
          </a:xfrm>
        </p:grpSpPr>
        <p:sp>
          <p:nvSpPr>
            <p:cNvPr id="32" name="Rounded Rectangle 31"/>
            <p:cNvSpPr/>
            <p:nvPr/>
          </p:nvSpPr>
          <p:spPr bwMode="auto">
            <a:xfrm>
              <a:off x="539528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a:gradFill>
                    <a:gsLst>
                      <a:gs pos="16814">
                        <a:srgbClr val="FFFFFF"/>
                      </a:gs>
                      <a:gs pos="46000">
                        <a:srgbClr val="FFFFFF"/>
                      </a:gs>
                    </a:gsLst>
                    <a:lin ang="5400000" scaled="0"/>
                  </a:gradFill>
                </a:rPr>
                <a:t>Storage account</a:t>
              </a:r>
              <a:endParaRPr lang="en-US" dirty="0">
                <a:gradFill>
                  <a:gsLst>
                    <a:gs pos="16814">
                      <a:srgbClr val="FFFFFF"/>
                    </a:gs>
                    <a:gs pos="46000">
                      <a:srgbClr val="FFFFFF"/>
                    </a:gs>
                  </a:gsLst>
                  <a:lin ang="5400000" scaled="0"/>
                </a:gradFill>
              </a:endParaRPr>
            </a:p>
          </p:txBody>
        </p:sp>
        <p:sp>
          <p:nvSpPr>
            <p:cNvPr id="147" name="Rounded Rectangle 146"/>
            <p:cNvSpPr/>
            <p:nvPr/>
          </p:nvSpPr>
          <p:spPr bwMode="auto">
            <a:xfrm>
              <a:off x="5395287" y="3709048"/>
              <a:ext cx="914400" cy="182637"/>
            </a:xfrm>
            <a:prstGeom prst="rect">
              <a:avLst/>
            </a:prstGeom>
            <a:no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46304" tIns="91440" rIns="146304"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000" dirty="0">
                  <a:gradFill>
                    <a:gsLst>
                      <a:gs pos="16814">
                        <a:srgbClr val="FFFFFF"/>
                      </a:gs>
                      <a:gs pos="46000">
                        <a:srgbClr val="FFFFFF"/>
                      </a:gs>
                    </a:gsLst>
                    <a:lin ang="5400000" scaled="0"/>
                  </a:gradFill>
                </a:rPr>
                <a:t>Disk (blob)</a:t>
              </a:r>
            </a:p>
          </p:txBody>
        </p:sp>
      </p:grpSp>
      <p:sp>
        <p:nvSpPr>
          <p:cNvPr id="30" name="Resource group"/>
          <p:cNvSpPr/>
          <p:nvPr/>
        </p:nvSpPr>
        <p:spPr bwMode="auto">
          <a:xfrm>
            <a:off x="5395286" y="2114036"/>
            <a:ext cx="6766560" cy="54864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lgn="ctr" defTabSz="932398" fontAlgn="base">
              <a:lnSpc>
                <a:spcPct val="90000"/>
              </a:lnSpc>
              <a:spcBef>
                <a:spcPct val="0"/>
              </a:spcBef>
              <a:spcAft>
                <a:spcPct val="0"/>
              </a:spcAft>
            </a:pPr>
            <a:r>
              <a:rPr lang="en-US" sz="2000" dirty="0">
                <a:gradFill>
                  <a:gsLst>
                    <a:gs pos="5000">
                      <a:schemeClr val="bg1"/>
                    </a:gs>
                    <a:gs pos="100000">
                      <a:schemeClr val="bg1"/>
                    </a:gs>
                  </a:gsLst>
                  <a:lin ang="5400000" scaled="0"/>
                </a:gradFill>
              </a:rPr>
              <a:t>Resource group</a:t>
            </a:r>
          </a:p>
        </p:txBody>
      </p:sp>
      <p:grpSp>
        <p:nvGrpSpPr>
          <p:cNvPr id="22" name="Group 21"/>
          <p:cNvGrpSpPr/>
          <p:nvPr/>
        </p:nvGrpSpPr>
        <p:grpSpPr>
          <a:xfrm>
            <a:off x="7772701" y="2778934"/>
            <a:ext cx="2926048" cy="350865"/>
            <a:chOff x="8067307" y="2578831"/>
            <a:chExt cx="2927991" cy="350865"/>
          </a:xfrm>
        </p:grpSpPr>
        <p:cxnSp>
          <p:nvCxnSpPr>
            <p:cNvPr id="66" name="Curved Connector 65"/>
            <p:cNvCxnSpPr/>
            <p:nvPr/>
          </p:nvCxnSpPr>
          <p:spPr>
            <a:xfrm rot="5400000" flipH="1" flipV="1">
              <a:off x="9524953" y="1425031"/>
              <a:ext cx="12700" cy="2927991"/>
            </a:xfrm>
            <a:prstGeom prst="curvedConnector3">
              <a:avLst>
                <a:gd name="adj1" fmla="val 2893669"/>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689523" y="2578831"/>
              <a:ext cx="1729698" cy="350865"/>
            </a:xfrm>
            <a:prstGeom prst="rect">
              <a:avLst/>
            </a:prstGeom>
            <a:noFill/>
          </p:spPr>
          <p:txBody>
            <a:bodyPr wrap="none" lIns="146304" tIns="91440" rIns="146304" bIns="91440" rtlCol="0">
              <a:spAutoFit/>
            </a:bodyPr>
            <a:lstStyle/>
            <a:p>
              <a:pPr>
                <a:lnSpc>
                  <a:spcPct val="90000"/>
                </a:lnSpc>
              </a:pPr>
              <a:r>
                <a:rPr lang="en-US" sz="1200" dirty="0">
                  <a:gradFill>
                    <a:gsLst>
                      <a:gs pos="2917">
                        <a:schemeClr val="tx1"/>
                      </a:gs>
                      <a:gs pos="30000">
                        <a:schemeClr val="tx1"/>
                      </a:gs>
                    </a:gsLst>
                    <a:lin ang="5400000" scaled="0"/>
                  </a:gradFill>
                </a:rPr>
                <a:t>Back-end pool (NICs)</a:t>
              </a:r>
            </a:p>
          </p:txBody>
        </p:sp>
      </p:grpSp>
      <p:cxnSp>
        <p:nvCxnSpPr>
          <p:cNvPr id="117" name="Straight Connector 116"/>
          <p:cNvCxnSpPr>
            <a:endCxn id="38" idx="1"/>
          </p:cNvCxnSpPr>
          <p:nvPr/>
        </p:nvCxnSpPr>
        <p:spPr>
          <a:xfrm flipV="1">
            <a:off x="2881042" y="2994352"/>
            <a:ext cx="411130" cy="645895"/>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6477317" y="3537471"/>
            <a:ext cx="182880" cy="0"/>
          </a:xfrm>
          <a:prstGeom prst="straightConnector1">
            <a:avLst/>
          </a:prstGeom>
          <a:ln>
            <a:noFill/>
            <a:headEnd type="triangle" w="med" len="med"/>
            <a:tailEnd type="none" w="med" len="med"/>
          </a:ln>
        </p:spPr>
        <p:style>
          <a:lnRef idx="3">
            <a:schemeClr val="lt1"/>
          </a:lnRef>
          <a:fillRef idx="1">
            <a:schemeClr val="dk1"/>
          </a:fillRef>
          <a:effectRef idx="1">
            <a:schemeClr val="dk1"/>
          </a:effectRef>
          <a:fontRef idx="minor">
            <a:schemeClr val="lt1"/>
          </a:fontRef>
        </p:style>
      </p:cxnSp>
      <p:sp>
        <p:nvSpPr>
          <p:cNvPr id="6" name="Text Placeholder 5"/>
          <p:cNvSpPr>
            <a:spLocks noGrp="1"/>
          </p:cNvSpPr>
          <p:nvPr>
            <p:ph type="body" sz="quarter" idx="4294967295"/>
          </p:nvPr>
        </p:nvSpPr>
        <p:spPr>
          <a:xfrm>
            <a:off x="274638" y="1119848"/>
            <a:ext cx="5029209" cy="738664"/>
          </a:xfrm>
        </p:spPr>
        <p:txBody>
          <a:bodyPr/>
          <a:lstStyle/>
          <a:p>
            <a:pPr marL="0" indent="0">
              <a:buNone/>
            </a:pPr>
            <a:r>
              <a:rPr lang="en-US" dirty="0">
                <a:solidFill>
                  <a:schemeClr val="tx1"/>
                </a:solidFill>
              </a:rPr>
              <a:t>Classic model (v1)</a:t>
            </a:r>
          </a:p>
        </p:txBody>
      </p:sp>
      <p:sp>
        <p:nvSpPr>
          <p:cNvPr id="7" name="Text Placeholder 6"/>
          <p:cNvSpPr>
            <a:spLocks noGrp="1"/>
          </p:cNvSpPr>
          <p:nvPr>
            <p:ph type="body" sz="quarter" idx="4294967295"/>
          </p:nvPr>
        </p:nvSpPr>
        <p:spPr>
          <a:xfrm>
            <a:off x="6492554" y="1119848"/>
            <a:ext cx="5486400" cy="738664"/>
          </a:xfrm>
        </p:spPr>
        <p:txBody>
          <a:bodyPr/>
          <a:lstStyle/>
          <a:p>
            <a:pPr marL="0" indent="0">
              <a:buNone/>
            </a:pPr>
            <a:r>
              <a:rPr lang="en-US" dirty="0">
                <a:solidFill>
                  <a:schemeClr val="tx1"/>
                </a:solidFill>
              </a:rPr>
              <a:t>Resource Manager (v2)</a:t>
            </a:r>
          </a:p>
        </p:txBody>
      </p:sp>
      <p:sp>
        <p:nvSpPr>
          <p:cNvPr id="2" name="Title 1"/>
          <p:cNvSpPr>
            <a:spLocks noGrp="1"/>
          </p:cNvSpPr>
          <p:nvPr>
            <p:ph type="title"/>
          </p:nvPr>
        </p:nvSpPr>
        <p:spPr>
          <a:xfrm>
            <a:off x="274638" y="295275"/>
            <a:ext cx="11888787" cy="917575"/>
          </a:xfrm>
        </p:spPr>
        <p:txBody>
          <a:bodyPr/>
          <a:lstStyle/>
          <a:p>
            <a:r>
              <a:rPr lang="en-US" sz="4700" dirty="0"/>
              <a:t>Resource Manager example</a:t>
            </a:r>
          </a:p>
        </p:txBody>
      </p:sp>
      <p:grpSp>
        <p:nvGrpSpPr>
          <p:cNvPr id="73" name="Group 72"/>
          <p:cNvGrpSpPr/>
          <p:nvPr/>
        </p:nvGrpSpPr>
        <p:grpSpPr>
          <a:xfrm>
            <a:off x="7224085" y="3996386"/>
            <a:ext cx="1170419" cy="1512526"/>
            <a:chOff x="7224085" y="3996386"/>
            <a:chExt cx="1170419" cy="1512526"/>
          </a:xfrm>
        </p:grpSpPr>
        <p:cxnSp>
          <p:nvCxnSpPr>
            <p:cNvPr id="149" name="Straight Arrow Connector 148"/>
            <p:cNvCxnSpPr>
              <a:endCxn id="142" idx="0"/>
            </p:cNvCxnSpPr>
            <p:nvPr/>
          </p:nvCxnSpPr>
          <p:spPr>
            <a:xfrm flipH="1">
              <a:off x="7224085" y="3996386"/>
              <a:ext cx="576142" cy="151252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78676" y="4517467"/>
              <a:ext cx="915828" cy="337015"/>
            </a:xfrm>
            <a:prstGeom prst="rect">
              <a:avLst/>
            </a:prstGeom>
            <a:noFill/>
          </p:spPr>
          <p:txBody>
            <a:bodyPr wrap="non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grpSp>
      <p:sp>
        <p:nvSpPr>
          <p:cNvPr id="74" name="Rectangle 73"/>
          <p:cNvSpPr/>
          <p:nvPr/>
        </p:nvSpPr>
        <p:spPr bwMode="auto">
          <a:xfrm>
            <a:off x="183263" y="2034238"/>
            <a:ext cx="5067610" cy="4324998"/>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8138456" y="-2629151"/>
            <a:ext cx="277858" cy="2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90023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25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25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250"/>
                                        <p:tgtEl>
                                          <p:spTgt spid="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250"/>
                                        <p:tgtEl>
                                          <p:spTgt spid="58"/>
                                        </p:tgtEl>
                                      </p:cBhvr>
                                    </p:animEffec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down)">
                                      <p:cBhvr>
                                        <p:cTn id="41" dur="250"/>
                                        <p:tgtEl>
                                          <p:spTgt spid="117"/>
                                        </p:tgtEl>
                                      </p:cBhvr>
                                    </p:animEffect>
                                  </p:childTnLst>
                                </p:cTn>
                              </p:par>
                            </p:childTnLst>
                          </p:cTn>
                        </p:par>
                        <p:par>
                          <p:cTn id="42" fill="hold">
                            <p:stCondLst>
                              <p:cond delay="2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5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5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fade">
                                      <p:cBhvr>
                                        <p:cTn id="53" dur="200"/>
                                        <p:tgtEl>
                                          <p:spTgt spid="7">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2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25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200"/>
                                        <p:tgtEl>
                                          <p:spTgt spid="30"/>
                                        </p:tgtEl>
                                      </p:cBhvr>
                                    </p:animEffect>
                                  </p:childTnLst>
                                </p:cTn>
                              </p:par>
                              <p:par>
                                <p:cTn id="62" presetID="10" presetClass="entr" presetSubtype="0" fill="hold" nodeType="withEffect">
                                  <p:stCondLst>
                                    <p:cond delay="40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200"/>
                                        <p:tgtEl>
                                          <p:spTgt spid="52"/>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200"/>
                                        <p:tgtEl>
                                          <p:spTgt spid="31"/>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200"/>
                                        <p:tgtEl>
                                          <p:spTgt spid="34"/>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200"/>
                                        <p:tgtEl>
                                          <p:spTgt spid="37"/>
                                        </p:tgtEl>
                                      </p:cBhvr>
                                    </p:animEffect>
                                  </p:childTnLst>
                                </p:cTn>
                              </p:par>
                              <p:par>
                                <p:cTn id="74" presetID="10" presetClass="entr" presetSubtype="0" fill="hold" nodeType="withEffect">
                                  <p:stCondLst>
                                    <p:cond delay="120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200"/>
                                        <p:tgtEl>
                                          <p:spTgt spid="54"/>
                                        </p:tgtEl>
                                      </p:cBhvr>
                                    </p:animEffect>
                                  </p:childTnLst>
                                </p:cTn>
                              </p:par>
                              <p:par>
                                <p:cTn id="77" presetID="10" presetClass="entr" presetSubtype="0" fill="hold" grpId="0" nodeType="withEffect">
                                  <p:stCondLst>
                                    <p:cond delay="140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200"/>
                                        <p:tgtEl>
                                          <p:spTgt spid="43"/>
                                        </p:tgtEl>
                                      </p:cBhvr>
                                    </p:animEffect>
                                  </p:childTnLst>
                                </p:cTn>
                              </p:par>
                              <p:par>
                                <p:cTn id="80" presetID="10" presetClass="entr" presetSubtype="0" fill="hold" grpId="0" nodeType="withEffect">
                                  <p:stCondLst>
                                    <p:cond delay="1600"/>
                                  </p:stCondLst>
                                  <p:childTnLst>
                                    <p:set>
                                      <p:cBhvr>
                                        <p:cTn id="81" dur="1" fill="hold">
                                          <p:stCondLst>
                                            <p:cond delay="0"/>
                                          </p:stCondLst>
                                        </p:cTn>
                                        <p:tgtEl>
                                          <p:spTgt spid="107"/>
                                        </p:tgtEl>
                                        <p:attrNameLst>
                                          <p:attrName>style.visibility</p:attrName>
                                        </p:attrNameLst>
                                      </p:cBhvr>
                                      <p:to>
                                        <p:strVal val="visible"/>
                                      </p:to>
                                    </p:set>
                                    <p:animEffect transition="in" filter="fade">
                                      <p:cBhvr>
                                        <p:cTn id="82" dur="200"/>
                                        <p:tgtEl>
                                          <p:spTgt spid="10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right)">
                                      <p:cBhvr>
                                        <p:cTn id="92" dur="500"/>
                                        <p:tgtEl>
                                          <p:spTgt spid="22"/>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500"/>
                                        <p:tgtEl>
                                          <p:spTgt spid="17"/>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par>
                                <p:cTn id="101" presetID="22" presetClass="entr" presetSubtype="8" fill="hold"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wipe(left)">
                                      <p:cBhvr>
                                        <p:cTn id="103" dur="500"/>
                                        <p:tgtEl>
                                          <p:spTgt spid="85"/>
                                        </p:tgtEl>
                                      </p:cBhvr>
                                    </p:animEffect>
                                  </p:childTnLst>
                                </p:cTn>
                              </p:par>
                            </p:childTnLst>
                          </p:cTn>
                        </p:par>
                        <p:par>
                          <p:cTn id="104" fill="hold">
                            <p:stCondLst>
                              <p:cond delay="1500"/>
                            </p:stCondLst>
                            <p:childTnLst>
                              <p:par>
                                <p:cTn id="105" presetID="22" presetClass="entr" presetSubtype="8"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500"/>
                                        <p:tgtEl>
                                          <p:spTgt spid="21"/>
                                        </p:tgtEl>
                                      </p:cBhvr>
                                    </p:animEffect>
                                  </p:childTnLst>
                                </p:cTn>
                              </p:par>
                            </p:childTnLst>
                          </p:cTn>
                        </p:par>
                        <p:par>
                          <p:cTn id="108" fill="hold">
                            <p:stCondLst>
                              <p:cond delay="2000"/>
                            </p:stCondLst>
                            <p:childTnLst>
                              <p:par>
                                <p:cTn id="109" presetID="22" presetClass="entr" presetSubtype="1"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wipe(up)">
                                      <p:cBhvr>
                                        <p:cTn id="111" dur="500"/>
                                        <p:tgtEl>
                                          <p:spTgt spid="7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2"/>
                                        </p:tgtEl>
                                        <p:attrNameLst>
                                          <p:attrName>style.visibility</p:attrName>
                                        </p:attrNameLst>
                                      </p:cBhvr>
                                      <p:to>
                                        <p:strVal val="visible"/>
                                      </p:to>
                                    </p:set>
                                    <p:animEffect transition="in" filter="fade">
                                      <p:cBhvr>
                                        <p:cTn id="11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8" grpId="0" animBg="1"/>
      <p:bldP spid="57" grpId="0" animBg="1"/>
      <p:bldP spid="11" grpId="0" animBg="1"/>
      <p:bldP spid="142" grpId="0" animBg="1"/>
      <p:bldP spid="107" grpId="0" animBg="1"/>
      <p:bldP spid="38" grpId="0" animBg="1"/>
      <p:bldP spid="43" grpId="0" animBg="1"/>
      <p:bldP spid="37" grpId="0" animBg="1"/>
      <p:bldP spid="34" grpId="0" animBg="1"/>
      <p:bldP spid="31" grpId="0" animBg="1"/>
      <p:bldP spid="30" grpId="0" animBg="1"/>
      <p:bldP spid="6" grpId="0" build="p"/>
      <p:bldP spid="7" grpId="0" build="p"/>
      <p:bldP spid="7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82"/>
          <p:cNvSpPr>
            <a:spLocks noGrp="1"/>
          </p:cNvSpPr>
          <p:nvPr>
            <p:ph type="body" sz="quarter" idx="10"/>
          </p:nvPr>
        </p:nvSpPr>
        <p:spPr>
          <a:xfrm>
            <a:off x="274638" y="1212850"/>
            <a:ext cx="4996461" cy="5121402"/>
          </a:xfrm>
        </p:spPr>
        <p:txBody>
          <a:bodyPr/>
          <a:lstStyle/>
          <a:p>
            <a:pPr marL="0" indent="0">
              <a:spcBef>
                <a:spcPts val="600"/>
              </a:spcBef>
              <a:buNone/>
            </a:pPr>
            <a:r>
              <a:rPr lang="en-US" sz="3600" dirty="0"/>
              <a:t>ARM templates can:</a:t>
            </a:r>
          </a:p>
          <a:p>
            <a:pPr marL="292100" lvl="1" indent="-292100">
              <a:spcBef>
                <a:spcPts val="600"/>
              </a:spcBef>
            </a:pPr>
            <a:r>
              <a:rPr lang="en-US" sz="2000" dirty="0"/>
              <a:t>Simplify deployment</a:t>
            </a:r>
          </a:p>
          <a:p>
            <a:pPr marL="292100" lvl="1" indent="-292100">
              <a:spcBef>
                <a:spcPts val="600"/>
              </a:spcBef>
            </a:pPr>
            <a:r>
              <a:rPr lang="en-US" sz="2000" dirty="0"/>
              <a:t>Simplify roll-back</a:t>
            </a:r>
          </a:p>
          <a:p>
            <a:pPr marL="292100" lvl="1" indent="-292100">
              <a:spcBef>
                <a:spcPts val="600"/>
              </a:spcBef>
            </a:pPr>
            <a:r>
              <a:rPr lang="en-US" sz="2000" dirty="0"/>
              <a:t>Provide cross-resource configuration and update support </a:t>
            </a:r>
          </a:p>
          <a:p>
            <a:pPr marL="292100" lvl="1" indent="-292100">
              <a:spcBef>
                <a:spcPts val="600"/>
              </a:spcBef>
            </a:pPr>
            <a:r>
              <a:rPr lang="en-US" sz="2000" dirty="0"/>
              <a:t>Be used as a learning tool to build to suit</a:t>
            </a:r>
          </a:p>
          <a:p>
            <a:pPr marL="0" indent="0">
              <a:spcBef>
                <a:spcPts val="600"/>
              </a:spcBef>
              <a:buNone/>
            </a:pPr>
            <a:r>
              <a:rPr lang="en-US" sz="3600" dirty="0"/>
              <a:t>Azure templates are: </a:t>
            </a:r>
          </a:p>
          <a:p>
            <a:pPr marL="292100" lvl="1" indent="-292100">
              <a:spcBef>
                <a:spcPts val="600"/>
              </a:spcBef>
            </a:pPr>
            <a:r>
              <a:rPr lang="en-US" sz="2000" dirty="0"/>
              <a:t>Source file, checked-in</a:t>
            </a:r>
          </a:p>
          <a:p>
            <a:pPr marL="292100" lvl="1" indent="-292100">
              <a:spcBef>
                <a:spcPts val="600"/>
              </a:spcBef>
            </a:pPr>
            <a:r>
              <a:rPr lang="en-US" sz="2000" dirty="0"/>
              <a:t>Specifies resources and dependencies (VMs, websites, DBs) and connections (configuration, LB sets)</a:t>
            </a:r>
          </a:p>
          <a:p>
            <a:pPr marL="292100" lvl="1" indent="-292100">
              <a:spcBef>
                <a:spcPts val="600"/>
              </a:spcBef>
            </a:pPr>
            <a:r>
              <a:rPr lang="en-US" sz="2000" dirty="0"/>
              <a:t>Configurable parameters for input/output</a:t>
            </a:r>
          </a:p>
        </p:txBody>
      </p:sp>
      <p:sp>
        <p:nvSpPr>
          <p:cNvPr id="9" name="Title 1"/>
          <p:cNvSpPr>
            <a:spLocks noGrp="1"/>
          </p:cNvSpPr>
          <p:nvPr>
            <p:ph type="title"/>
          </p:nvPr>
        </p:nvSpPr>
        <p:spPr/>
        <p:txBody>
          <a:bodyPr/>
          <a:lstStyle/>
          <a:p>
            <a:r>
              <a:rPr lang="en-US" dirty="0"/>
              <a:t>Azure Resource Manager templates</a:t>
            </a:r>
          </a:p>
        </p:txBody>
      </p:sp>
      <p:grpSp>
        <p:nvGrpSpPr>
          <p:cNvPr id="131" name="Group 130"/>
          <p:cNvGrpSpPr/>
          <p:nvPr/>
        </p:nvGrpSpPr>
        <p:grpSpPr>
          <a:xfrm>
            <a:off x="5394894" y="1336159"/>
            <a:ext cx="6766878" cy="5361468"/>
            <a:chOff x="5212397" y="1239862"/>
            <a:chExt cx="6766878" cy="5361468"/>
          </a:xfrm>
        </p:grpSpPr>
        <p:sp>
          <p:nvSpPr>
            <p:cNvPr id="8" name="Rectangle 7"/>
            <p:cNvSpPr/>
            <p:nvPr/>
          </p:nvSpPr>
          <p:spPr bwMode="auto">
            <a:xfrm>
              <a:off x="9559422" y="1549870"/>
              <a:ext cx="2419853" cy="727986"/>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46304" tIns="91440" rIns="146304" bIns="91440" rtlCol="0" anchor="t" anchorCtr="0"/>
            <a:lstStyle/>
            <a:p>
              <a:pPr defTabSz="950778"/>
              <a:r>
                <a:rPr lang="en-US" sz="1400" dirty="0">
                  <a:gradFill>
                    <a:gsLst>
                      <a:gs pos="2655">
                        <a:schemeClr val="tx1"/>
                      </a:gs>
                      <a:gs pos="31000">
                        <a:schemeClr val="tx1"/>
                      </a:gs>
                    </a:gsLst>
                    <a:lin ang="5400000" scaled="0"/>
                  </a:gradFill>
                  <a:ea typeface="Segoe UI" pitchFamily="34" charset="0"/>
                  <a:cs typeface="Segoe UI" pitchFamily="34" charset="0"/>
                </a:rPr>
                <a:t>Repeatable configuration</a:t>
              </a:r>
            </a:p>
            <a:p>
              <a:pPr defTabSz="950778"/>
              <a:r>
                <a:rPr lang="en-US" sz="1200" i="1" dirty="0">
                  <a:gradFill>
                    <a:gsLst>
                      <a:gs pos="2655">
                        <a:schemeClr val="tx1"/>
                      </a:gs>
                      <a:gs pos="31000">
                        <a:schemeClr val="tx1"/>
                      </a:gs>
                    </a:gsLst>
                    <a:lin ang="5400000" scaled="0"/>
                  </a:gradFill>
                  <a:ea typeface="Segoe UI" pitchFamily="34" charset="0"/>
                  <a:cs typeface="Segoe UI" pitchFamily="34" charset="0"/>
                </a:rPr>
                <a:t>Configuration</a:t>
              </a:r>
              <a:r>
                <a:rPr lang="en-US" sz="1200" i="1" dirty="0">
                  <a:gradFill>
                    <a:gsLst>
                      <a:gs pos="2655">
                        <a:schemeClr val="tx1"/>
                      </a:gs>
                      <a:gs pos="31000">
                        <a:schemeClr val="tx1"/>
                      </a:gs>
                    </a:gsLst>
                    <a:lin ang="5400000" scaled="0"/>
                  </a:gradFill>
                  <a:ea typeface="Segoe UI" pitchFamily="34" charset="0"/>
                  <a:cs typeface="Segoe UI" pitchFamily="34" charset="0"/>
                  <a:sym typeface="Wingdings" panose="05000000000000000000" pitchFamily="2" charset="2"/>
                </a:rPr>
                <a:t> </a:t>
              </a:r>
              <a:r>
                <a:rPr lang="en-US" sz="1200" i="1" dirty="0">
                  <a:gradFill>
                    <a:gsLst>
                      <a:gs pos="2655">
                        <a:schemeClr val="tx1"/>
                      </a:gs>
                      <a:gs pos="31000">
                        <a:schemeClr val="tx1"/>
                      </a:gs>
                    </a:gsLst>
                    <a:lin ang="5400000" scaled="0"/>
                  </a:gradFill>
                  <a:ea typeface="Segoe UI" pitchFamily="34" charset="0"/>
                  <a:cs typeface="Segoe UI" pitchFamily="34" charset="0"/>
                </a:rPr>
                <a:t>Resource Group</a:t>
              </a:r>
            </a:p>
          </p:txBody>
        </p:sp>
        <p:sp>
          <p:nvSpPr>
            <p:cNvPr id="64" name="Freeform 61"/>
            <p:cNvSpPr>
              <a:spLocks/>
            </p:cNvSpPr>
            <p:nvPr/>
          </p:nvSpPr>
          <p:spPr bwMode="auto">
            <a:xfrm>
              <a:off x="8570789" y="2548344"/>
              <a:ext cx="37234" cy="1756477"/>
            </a:xfrm>
            <a:custGeom>
              <a:avLst/>
              <a:gdLst>
                <a:gd name="T0" fmla="*/ 0 w 23"/>
                <a:gd name="T1" fmla="*/ 0 h 1085"/>
                <a:gd name="T2" fmla="*/ 0 w 23"/>
                <a:gd name="T3" fmla="*/ 1085 h 1085"/>
                <a:gd name="T4" fmla="*/ 23 w 23"/>
                <a:gd name="T5" fmla="*/ 1085 h 1085"/>
                <a:gd name="T6" fmla="*/ 23 w 23"/>
                <a:gd name="T7" fmla="*/ 0 h 1085"/>
              </a:gdLst>
              <a:ahLst/>
              <a:cxnLst>
                <a:cxn ang="0">
                  <a:pos x="T0" y="T1"/>
                </a:cxn>
                <a:cxn ang="0">
                  <a:pos x="T2" y="T3"/>
                </a:cxn>
                <a:cxn ang="0">
                  <a:pos x="T4" y="T5"/>
                </a:cxn>
                <a:cxn ang="0">
                  <a:pos x="T6" y="T7"/>
                </a:cxn>
              </a:cxnLst>
              <a:rect l="0" t="0" r="r" b="b"/>
              <a:pathLst>
                <a:path w="23" h="1085">
                  <a:moveTo>
                    <a:pt x="0" y="0"/>
                  </a:moveTo>
                  <a:lnTo>
                    <a:pt x="0" y="1085"/>
                  </a:lnTo>
                  <a:lnTo>
                    <a:pt x="23" y="1085"/>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nvGrpSpPr>
            <p:cNvPr id="110" name="Group 109"/>
            <p:cNvGrpSpPr/>
            <p:nvPr/>
          </p:nvGrpSpPr>
          <p:grpSpPr>
            <a:xfrm>
              <a:off x="8525627" y="2478733"/>
              <a:ext cx="155412" cy="1884782"/>
              <a:chOff x="8672353" y="2553460"/>
              <a:chExt cx="155412" cy="1884782"/>
            </a:xfrm>
          </p:grpSpPr>
          <p:sp>
            <p:nvSpPr>
              <p:cNvPr id="63" name="Rectangle 60"/>
              <p:cNvSpPr>
                <a:spLocks noChangeArrowheads="1"/>
              </p:cNvSpPr>
              <p:nvPr/>
            </p:nvSpPr>
            <p:spPr bwMode="auto">
              <a:xfrm>
                <a:off x="8732252" y="2623071"/>
                <a:ext cx="37234" cy="1691640"/>
              </a:xfrm>
              <a:prstGeom prst="rect">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5" name="Oval 62"/>
              <p:cNvSpPr>
                <a:spLocks noChangeArrowheads="1"/>
              </p:cNvSpPr>
              <p:nvPr/>
            </p:nvSpPr>
            <p:spPr bwMode="auto">
              <a:xfrm>
                <a:off x="8677210" y="2553460"/>
                <a:ext cx="145699"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6" name="Freeform 63"/>
              <p:cNvSpPr>
                <a:spLocks/>
              </p:cNvSpPr>
              <p:nvPr/>
            </p:nvSpPr>
            <p:spPr bwMode="auto">
              <a:xfrm>
                <a:off x="8672353" y="4303876"/>
                <a:ext cx="155412" cy="134366"/>
              </a:xfrm>
              <a:custGeom>
                <a:avLst/>
                <a:gdLst>
                  <a:gd name="T0" fmla="*/ 0 w 96"/>
                  <a:gd name="T1" fmla="*/ 0 h 83"/>
                  <a:gd name="T2" fmla="*/ 48 w 96"/>
                  <a:gd name="T3" fmla="*/ 83 h 83"/>
                  <a:gd name="T4" fmla="*/ 96 w 96"/>
                  <a:gd name="T5" fmla="*/ 0 h 83"/>
                  <a:gd name="T6" fmla="*/ 0 w 96"/>
                  <a:gd name="T7" fmla="*/ 0 h 83"/>
                </a:gdLst>
                <a:ahLst/>
                <a:cxnLst>
                  <a:cxn ang="0">
                    <a:pos x="T0" y="T1"/>
                  </a:cxn>
                  <a:cxn ang="0">
                    <a:pos x="T2" y="T3"/>
                  </a:cxn>
                  <a:cxn ang="0">
                    <a:pos x="T4" y="T5"/>
                  </a:cxn>
                  <a:cxn ang="0">
                    <a:pos x="T6" y="T7"/>
                  </a:cxn>
                </a:cxnLst>
                <a:rect l="0" t="0" r="r" b="b"/>
                <a:pathLst>
                  <a:path w="96" h="83">
                    <a:moveTo>
                      <a:pt x="0" y="0"/>
                    </a:moveTo>
                    <a:lnTo>
                      <a:pt x="48" y="83"/>
                    </a:lnTo>
                    <a:lnTo>
                      <a:pt x="96"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grpSp>
          <p:nvGrpSpPr>
            <p:cNvPr id="109" name="Group 108"/>
            <p:cNvGrpSpPr/>
            <p:nvPr/>
          </p:nvGrpSpPr>
          <p:grpSpPr>
            <a:xfrm>
              <a:off x="8757088" y="2481981"/>
              <a:ext cx="2304615" cy="1881534"/>
              <a:chOff x="8918252" y="2553460"/>
              <a:chExt cx="2412292" cy="1881534"/>
            </a:xfrm>
          </p:grpSpPr>
          <p:sp>
            <p:nvSpPr>
              <p:cNvPr id="67" name="Freeform 64"/>
              <p:cNvSpPr>
                <a:spLocks/>
              </p:cNvSpPr>
              <p:nvPr/>
            </p:nvSpPr>
            <p:spPr bwMode="auto">
              <a:xfrm>
                <a:off x="8978320" y="2623071"/>
                <a:ext cx="2292325" cy="1688485"/>
              </a:xfrm>
              <a:custGeom>
                <a:avLst/>
                <a:gdLst>
                  <a:gd name="T0" fmla="*/ 0 w 1416"/>
                  <a:gd name="T1" fmla="*/ 0 h 1085"/>
                  <a:gd name="T2" fmla="*/ 0 w 1416"/>
                  <a:gd name="T3" fmla="*/ 455 h 1085"/>
                  <a:gd name="T4" fmla="*/ 1392 w 1416"/>
                  <a:gd name="T5" fmla="*/ 455 h 1085"/>
                  <a:gd name="T6" fmla="*/ 1392 w 1416"/>
                  <a:gd name="T7" fmla="*/ 1085 h 1085"/>
                  <a:gd name="T8" fmla="*/ 1416 w 1416"/>
                  <a:gd name="T9" fmla="*/ 1085 h 1085"/>
                  <a:gd name="T10" fmla="*/ 1416 w 1416"/>
                  <a:gd name="T11" fmla="*/ 432 h 1085"/>
                  <a:gd name="T12" fmla="*/ 25 w 1416"/>
                  <a:gd name="T13" fmla="*/ 432 h 1085"/>
                  <a:gd name="T14" fmla="*/ 25 w 1416"/>
                  <a:gd name="T15" fmla="*/ 0 h 1085"/>
                  <a:gd name="T16" fmla="*/ 0 w 1416"/>
                  <a:gd name="T17" fmla="*/ 0 h 1085"/>
                  <a:gd name="T18" fmla="*/ 0 w 1416"/>
                  <a:gd name="T1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1085">
                    <a:moveTo>
                      <a:pt x="0" y="0"/>
                    </a:moveTo>
                    <a:lnTo>
                      <a:pt x="0" y="455"/>
                    </a:lnTo>
                    <a:lnTo>
                      <a:pt x="1392" y="455"/>
                    </a:lnTo>
                    <a:lnTo>
                      <a:pt x="1392" y="1085"/>
                    </a:lnTo>
                    <a:lnTo>
                      <a:pt x="1416" y="1085"/>
                    </a:lnTo>
                    <a:lnTo>
                      <a:pt x="1416" y="432"/>
                    </a:lnTo>
                    <a:lnTo>
                      <a:pt x="25" y="432"/>
                    </a:lnTo>
                    <a:lnTo>
                      <a:pt x="25" y="0"/>
                    </a:lnTo>
                    <a:lnTo>
                      <a:pt x="0"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8" name="Oval 65"/>
              <p:cNvSpPr>
                <a:spLocks noChangeArrowheads="1"/>
              </p:cNvSpPr>
              <p:nvPr/>
            </p:nvSpPr>
            <p:spPr bwMode="auto">
              <a:xfrm>
                <a:off x="8918252" y="2553460"/>
                <a:ext cx="153140"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9" name="Freeform 66"/>
              <p:cNvSpPr>
                <a:spLocks/>
              </p:cNvSpPr>
              <p:nvPr/>
            </p:nvSpPr>
            <p:spPr bwMode="auto">
              <a:xfrm>
                <a:off x="11171894" y="4300628"/>
                <a:ext cx="158650" cy="134366"/>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
          <p:nvSpPr>
            <p:cNvPr id="71" name="Rectangle 68"/>
            <p:cNvSpPr>
              <a:spLocks noChangeArrowheads="1"/>
            </p:cNvSpPr>
            <p:nvPr/>
          </p:nvSpPr>
          <p:spPr bwMode="auto">
            <a:xfrm>
              <a:off x="10579811" y="3730122"/>
              <a:ext cx="989132" cy="1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918" b="1">
                  <a:solidFill>
                    <a:srgbClr val="FFFFFF"/>
                  </a:solidFill>
                  <a:latin typeface="Segoe UI Semibold" panose="020B0702040204020203" pitchFamily="34" charset="0"/>
                </a:rPr>
                <a:t>DEPENDS ON SQL</a:t>
              </a:r>
              <a:endParaRPr lang="en-US" altLang="en-US" sz="1836">
                <a:solidFill>
                  <a:srgbClr val="00B0F0"/>
                </a:solidFill>
              </a:endParaRPr>
            </a:p>
          </p:txBody>
        </p:sp>
        <p:sp>
          <p:nvSpPr>
            <p:cNvPr id="72" name="Freeform 69"/>
            <p:cNvSpPr>
              <a:spLocks/>
            </p:cNvSpPr>
            <p:nvPr/>
          </p:nvSpPr>
          <p:spPr bwMode="auto">
            <a:xfrm>
              <a:off x="7770863" y="3597374"/>
              <a:ext cx="1672972" cy="457200"/>
            </a:xfrm>
            <a:prstGeom prst="rect">
              <a:avLst/>
            </a:prstGeom>
            <a:solidFill>
              <a:srgbClr val="0075C9"/>
            </a:solidFill>
            <a:ln w="9525">
              <a:noFill/>
              <a:round/>
              <a:headEnd/>
              <a:tailEnd/>
            </a:ln>
            <a:extLst/>
          </p:spPr>
          <p:txBody>
            <a:bodyPr vert="horz" wrap="square" lIns="146304" tIns="91440" rIns="146304" bIns="91440" numCol="1" anchor="t" anchorCtr="0" compatLnSpc="1">
              <a:prstTxWarp prst="textNoShape">
                <a:avLst/>
              </a:prstTxWarp>
              <a:noAutofit/>
            </a:bodyPr>
            <a:lstStyle/>
            <a:p>
              <a:pPr algn="ctr" defTabSz="932418"/>
              <a:r>
                <a:rPr lang="en-US" altLang="en-US" sz="1400" b="1" dirty="0">
                  <a:solidFill>
                    <a:srgbClr val="FFFFFF"/>
                  </a:solidFill>
                  <a:latin typeface="Segoe UI Semibold" panose="020B0702040204020203" pitchFamily="34" charset="0"/>
                </a:rPr>
                <a:t>Depends on SQL</a:t>
              </a:r>
              <a:endParaRPr lang="en-US" altLang="en-US" sz="3600" dirty="0">
                <a:solidFill>
                  <a:srgbClr val="00B0F0"/>
                </a:solidFill>
              </a:endParaRPr>
            </a:p>
          </p:txBody>
        </p:sp>
        <p:grpSp>
          <p:nvGrpSpPr>
            <p:cNvPr id="108" name="Group 107"/>
            <p:cNvGrpSpPr/>
            <p:nvPr/>
          </p:nvGrpSpPr>
          <p:grpSpPr>
            <a:xfrm>
              <a:off x="7624267" y="1239862"/>
              <a:ext cx="1927040" cy="1145663"/>
              <a:chOff x="5317065" y="1129914"/>
              <a:chExt cx="1927040" cy="1145663"/>
            </a:xfrm>
          </p:grpSpPr>
          <p:grpSp>
            <p:nvGrpSpPr>
              <p:cNvPr id="107" name="Group 106"/>
              <p:cNvGrpSpPr/>
              <p:nvPr/>
            </p:nvGrpSpPr>
            <p:grpSpPr>
              <a:xfrm>
                <a:off x="5317065" y="1129914"/>
                <a:ext cx="1927040" cy="1145663"/>
                <a:chOff x="1906587" y="-780050"/>
                <a:chExt cx="1927040" cy="1058450"/>
              </a:xfrm>
            </p:grpSpPr>
            <p:sp>
              <p:nvSpPr>
                <p:cNvPr id="103" name="Freeform 18"/>
                <p:cNvSpPr>
                  <a:spLocks/>
                </p:cNvSpPr>
                <p:nvPr/>
              </p:nvSpPr>
              <p:spPr bwMode="auto">
                <a:xfrm>
                  <a:off x="1906587" y="-499352"/>
                  <a:ext cx="295091" cy="777752"/>
                </a:xfrm>
                <a:custGeom>
                  <a:avLst/>
                  <a:gdLst>
                    <a:gd name="T0" fmla="*/ 489 w 489"/>
                    <a:gd name="T1" fmla="*/ 0 h 1606"/>
                    <a:gd name="T2" fmla="*/ 0 w 489"/>
                    <a:gd name="T3" fmla="*/ 0 h 1606"/>
                    <a:gd name="T4" fmla="*/ 0 w 489"/>
                    <a:gd name="T5" fmla="*/ 1346 h 1606"/>
                    <a:gd name="T6" fmla="*/ 260 w 489"/>
                    <a:gd name="T7" fmla="*/ 1606 h 1606"/>
                    <a:gd name="T8" fmla="*/ 489 w 489"/>
                    <a:gd name="T9" fmla="*/ 1606 h 1606"/>
                    <a:gd name="T10" fmla="*/ 489 w 489"/>
                    <a:gd name="T11" fmla="*/ 0 h 1606"/>
                  </a:gdLst>
                  <a:ahLst/>
                  <a:cxnLst>
                    <a:cxn ang="0">
                      <a:pos x="T0" y="T1"/>
                    </a:cxn>
                    <a:cxn ang="0">
                      <a:pos x="T2" y="T3"/>
                    </a:cxn>
                    <a:cxn ang="0">
                      <a:pos x="T4" y="T5"/>
                    </a:cxn>
                    <a:cxn ang="0">
                      <a:pos x="T6" y="T7"/>
                    </a:cxn>
                    <a:cxn ang="0">
                      <a:pos x="T8" y="T9"/>
                    </a:cxn>
                    <a:cxn ang="0">
                      <a:pos x="T10" y="T11"/>
                    </a:cxn>
                  </a:cxnLst>
                  <a:rect l="0" t="0" r="r" b="b"/>
                  <a:pathLst>
                    <a:path w="489" h="1606">
                      <a:moveTo>
                        <a:pt x="489" y="0"/>
                      </a:moveTo>
                      <a:cubicBezTo>
                        <a:pt x="0" y="0"/>
                        <a:pt x="0" y="0"/>
                        <a:pt x="0" y="0"/>
                      </a:cubicBezTo>
                      <a:cubicBezTo>
                        <a:pt x="0" y="1346"/>
                        <a:pt x="0" y="1346"/>
                        <a:pt x="0" y="1346"/>
                      </a:cubicBezTo>
                      <a:cubicBezTo>
                        <a:pt x="0" y="1484"/>
                        <a:pt x="122" y="1606"/>
                        <a:pt x="260" y="1606"/>
                      </a:cubicBezTo>
                      <a:cubicBezTo>
                        <a:pt x="489" y="1606"/>
                        <a:pt x="489" y="1606"/>
                        <a:pt x="489" y="1606"/>
                      </a:cubicBezTo>
                      <a:lnTo>
                        <a:pt x="48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9"/>
                <p:cNvSpPr>
                  <a:spLocks/>
                </p:cNvSpPr>
                <p:nvPr/>
              </p:nvSpPr>
              <p:spPr bwMode="auto">
                <a:xfrm>
                  <a:off x="1906587" y="-780050"/>
                  <a:ext cx="1927039" cy="229907"/>
                </a:xfrm>
                <a:custGeom>
                  <a:avLst/>
                  <a:gdLst>
                    <a:gd name="T0" fmla="*/ 2295 w 2295"/>
                    <a:gd name="T1" fmla="*/ 475 h 475"/>
                    <a:gd name="T2" fmla="*/ 2295 w 2295"/>
                    <a:gd name="T3" fmla="*/ 261 h 475"/>
                    <a:gd name="T4" fmla="*/ 2034 w 2295"/>
                    <a:gd name="T5" fmla="*/ 0 h 475"/>
                    <a:gd name="T6" fmla="*/ 260 w 2295"/>
                    <a:gd name="T7" fmla="*/ 0 h 475"/>
                    <a:gd name="T8" fmla="*/ 0 w 2295"/>
                    <a:gd name="T9" fmla="*/ 261 h 475"/>
                    <a:gd name="T10" fmla="*/ 0 w 2295"/>
                    <a:gd name="T11" fmla="*/ 475 h 475"/>
                    <a:gd name="T12" fmla="*/ 2295 w 2295"/>
                    <a:gd name="T13" fmla="*/ 475 h 475"/>
                  </a:gdLst>
                  <a:ahLst/>
                  <a:cxnLst>
                    <a:cxn ang="0">
                      <a:pos x="T0" y="T1"/>
                    </a:cxn>
                    <a:cxn ang="0">
                      <a:pos x="T2" y="T3"/>
                    </a:cxn>
                    <a:cxn ang="0">
                      <a:pos x="T4" y="T5"/>
                    </a:cxn>
                    <a:cxn ang="0">
                      <a:pos x="T6" y="T7"/>
                    </a:cxn>
                    <a:cxn ang="0">
                      <a:pos x="T8" y="T9"/>
                    </a:cxn>
                    <a:cxn ang="0">
                      <a:pos x="T10" y="T11"/>
                    </a:cxn>
                    <a:cxn ang="0">
                      <a:pos x="T12" y="T13"/>
                    </a:cxn>
                  </a:cxnLst>
                  <a:rect l="0" t="0" r="r" b="b"/>
                  <a:pathLst>
                    <a:path w="2295" h="475">
                      <a:moveTo>
                        <a:pt x="2295" y="475"/>
                      </a:moveTo>
                      <a:cubicBezTo>
                        <a:pt x="2295" y="261"/>
                        <a:pt x="2295" y="261"/>
                        <a:pt x="2295" y="261"/>
                      </a:cubicBezTo>
                      <a:cubicBezTo>
                        <a:pt x="2295" y="123"/>
                        <a:pt x="2172" y="0"/>
                        <a:pt x="2034" y="0"/>
                      </a:cubicBezTo>
                      <a:cubicBezTo>
                        <a:pt x="260" y="0"/>
                        <a:pt x="260" y="0"/>
                        <a:pt x="260" y="0"/>
                      </a:cubicBezTo>
                      <a:cubicBezTo>
                        <a:pt x="122" y="0"/>
                        <a:pt x="0" y="123"/>
                        <a:pt x="0" y="261"/>
                      </a:cubicBezTo>
                      <a:cubicBezTo>
                        <a:pt x="0" y="475"/>
                        <a:pt x="0" y="475"/>
                        <a:pt x="0" y="475"/>
                      </a:cubicBezTo>
                      <a:lnTo>
                        <a:pt x="2295" y="47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0"/>
                <p:cNvSpPr>
                  <a:spLocks/>
                </p:cNvSpPr>
                <p:nvPr/>
              </p:nvSpPr>
              <p:spPr bwMode="auto">
                <a:xfrm>
                  <a:off x="2266423" y="-499352"/>
                  <a:ext cx="1567204" cy="777752"/>
                </a:xfrm>
                <a:custGeom>
                  <a:avLst/>
                  <a:gdLst>
                    <a:gd name="T0" fmla="*/ 0 w 1591"/>
                    <a:gd name="T1" fmla="*/ 0 h 1606"/>
                    <a:gd name="T2" fmla="*/ 0 w 1591"/>
                    <a:gd name="T3" fmla="*/ 1606 h 1606"/>
                    <a:gd name="T4" fmla="*/ 1331 w 1591"/>
                    <a:gd name="T5" fmla="*/ 1606 h 1606"/>
                    <a:gd name="T6" fmla="*/ 1591 w 1591"/>
                    <a:gd name="T7" fmla="*/ 1346 h 1606"/>
                    <a:gd name="T8" fmla="*/ 1591 w 1591"/>
                    <a:gd name="T9" fmla="*/ 0 h 1606"/>
                    <a:gd name="T10" fmla="*/ 0 w 1591"/>
                    <a:gd name="T11" fmla="*/ 0 h 1606"/>
                  </a:gdLst>
                  <a:ahLst/>
                  <a:cxnLst>
                    <a:cxn ang="0">
                      <a:pos x="T0" y="T1"/>
                    </a:cxn>
                    <a:cxn ang="0">
                      <a:pos x="T2" y="T3"/>
                    </a:cxn>
                    <a:cxn ang="0">
                      <a:pos x="T4" y="T5"/>
                    </a:cxn>
                    <a:cxn ang="0">
                      <a:pos x="T6" y="T7"/>
                    </a:cxn>
                    <a:cxn ang="0">
                      <a:pos x="T8" y="T9"/>
                    </a:cxn>
                    <a:cxn ang="0">
                      <a:pos x="T10" y="T11"/>
                    </a:cxn>
                  </a:cxnLst>
                  <a:rect l="0" t="0" r="r" b="b"/>
                  <a:pathLst>
                    <a:path w="1591" h="1606">
                      <a:moveTo>
                        <a:pt x="0" y="0"/>
                      </a:moveTo>
                      <a:cubicBezTo>
                        <a:pt x="0" y="1606"/>
                        <a:pt x="0" y="1606"/>
                        <a:pt x="0" y="1606"/>
                      </a:cubicBezTo>
                      <a:cubicBezTo>
                        <a:pt x="1331" y="1606"/>
                        <a:pt x="1331" y="1606"/>
                        <a:pt x="1331" y="1606"/>
                      </a:cubicBezTo>
                      <a:cubicBezTo>
                        <a:pt x="1469" y="1606"/>
                        <a:pt x="1591" y="1484"/>
                        <a:pt x="1591" y="1346"/>
                      </a:cubicBezTo>
                      <a:cubicBezTo>
                        <a:pt x="1591" y="0"/>
                        <a:pt x="1591" y="0"/>
                        <a:pt x="1591"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Rectangle 54"/>
              <p:cNvSpPr>
                <a:spLocks noChangeArrowheads="1"/>
              </p:cNvSpPr>
              <p:nvPr/>
            </p:nvSpPr>
            <p:spPr bwMode="auto">
              <a:xfrm>
                <a:off x="5685016" y="1434638"/>
                <a:ext cx="13498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304" tIns="91440" rIns="146304" bIns="9144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lnSpc>
                    <a:spcPct val="90000"/>
                  </a:lnSpc>
                </a:pPr>
                <a:r>
                  <a:rPr lang="en-US" altLang="en-US" dirty="0">
                    <a:gradFill>
                      <a:gsLst>
                        <a:gs pos="2655">
                          <a:schemeClr val="tx1"/>
                        </a:gs>
                        <a:gs pos="31000">
                          <a:schemeClr val="tx1"/>
                        </a:gs>
                      </a:gsLst>
                      <a:lin ang="5400000" scaled="0"/>
                    </a:gradFill>
                    <a:latin typeface="+mn-lt"/>
                  </a:rPr>
                  <a:t>SQL-A website</a:t>
                </a:r>
                <a:endParaRPr lang="en-US" altLang="en-US" sz="1400" dirty="0">
                  <a:gradFill>
                    <a:gsLst>
                      <a:gs pos="2655">
                        <a:schemeClr val="tx1"/>
                      </a:gs>
                      <a:gs pos="31000">
                        <a:schemeClr val="tx1"/>
                      </a:gs>
                    </a:gsLst>
                    <a:lin ang="5400000" scaled="0"/>
                  </a:gradFill>
                  <a:latin typeface="+mn-lt"/>
                </a:endParaRPr>
              </a:p>
            </p:txBody>
          </p:sp>
          <p:sp>
            <p:nvSpPr>
              <p:cNvPr id="59" name="Rectangle 56"/>
              <p:cNvSpPr>
                <a:spLocks noChangeArrowheads="1"/>
              </p:cNvSpPr>
              <p:nvPr/>
            </p:nvSpPr>
            <p:spPr bwMode="auto">
              <a:xfrm>
                <a:off x="5685016" y="2040016"/>
                <a:ext cx="1092740" cy="12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46304" tIns="0" rIns="146304"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900" dirty="0">
                    <a:gradFill>
                      <a:gsLst>
                        <a:gs pos="2655">
                          <a:schemeClr val="tx1"/>
                        </a:gs>
                        <a:gs pos="31000">
                          <a:schemeClr val="tx1"/>
                        </a:gs>
                      </a:gsLst>
                      <a:lin ang="5400000" scaled="0"/>
                    </a:gradFill>
                    <a:latin typeface="+mn-lt"/>
                  </a:rPr>
                  <a:t>[SQL CONFIG] VM (2x)</a:t>
                </a:r>
                <a:endParaRPr lang="en-US" altLang="en-US" sz="2000" dirty="0">
                  <a:gradFill>
                    <a:gsLst>
                      <a:gs pos="2655">
                        <a:schemeClr val="tx1"/>
                      </a:gs>
                      <a:gs pos="31000">
                        <a:schemeClr val="tx1"/>
                      </a:gs>
                    </a:gsLst>
                    <a:lin ang="5400000" scaled="0"/>
                  </a:gradFill>
                  <a:latin typeface="+mn-lt"/>
                </a:endParaRPr>
              </a:p>
            </p:txBody>
          </p:sp>
          <p:sp>
            <p:nvSpPr>
              <p:cNvPr id="81" name="Rectangle 56"/>
              <p:cNvSpPr>
                <a:spLocks noChangeArrowheads="1"/>
              </p:cNvSpPr>
              <p:nvPr/>
            </p:nvSpPr>
            <p:spPr bwMode="auto">
              <a:xfrm>
                <a:off x="5685016" y="1181629"/>
                <a:ext cx="1243193" cy="2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46304" tIns="0" rIns="146304" bIns="0" numCol="1" anchor="t" anchorCtr="0" compatLnSpc="1">
                <a:prstTxWarp prst="textNoShape">
                  <a:avLst/>
                </a:prstTxWarp>
                <a:noAutofit/>
              </a:bodyPr>
              <a:lstStyle/>
              <a:p>
                <a:pPr defTabSz="932418" eaLnBrk="0" fontAlgn="base" hangingPunct="0">
                  <a:spcBef>
                    <a:spcPct val="0"/>
                  </a:spcBef>
                  <a:spcAft>
                    <a:spcPct val="0"/>
                  </a:spcAft>
                </a:pPr>
                <a:r>
                  <a:rPr lang="en-US" altLang="en-US" sz="1100" dirty="0">
                    <a:gradFill>
                      <a:gsLst>
                        <a:gs pos="2655">
                          <a:schemeClr val="tx1"/>
                        </a:gs>
                        <a:gs pos="31000">
                          <a:schemeClr val="tx1"/>
                        </a:gs>
                      </a:gsLst>
                      <a:lin ang="5400000" scaled="0"/>
                    </a:gradFill>
                  </a:rPr>
                  <a:t>ARM template</a:t>
                </a:r>
              </a:p>
            </p:txBody>
          </p:sp>
        </p:grpSp>
        <p:grpSp>
          <p:nvGrpSpPr>
            <p:cNvPr id="112" name="Group 111"/>
            <p:cNvGrpSpPr/>
            <p:nvPr/>
          </p:nvGrpSpPr>
          <p:grpSpPr>
            <a:xfrm flipH="1">
              <a:off x="6258813" y="2481981"/>
              <a:ext cx="2182110" cy="1881534"/>
              <a:chOff x="8917449" y="2553460"/>
              <a:chExt cx="2413095" cy="1881534"/>
            </a:xfrm>
          </p:grpSpPr>
          <p:sp>
            <p:nvSpPr>
              <p:cNvPr id="113" name="Freeform 64"/>
              <p:cNvSpPr>
                <a:spLocks/>
              </p:cNvSpPr>
              <p:nvPr/>
            </p:nvSpPr>
            <p:spPr bwMode="auto">
              <a:xfrm>
                <a:off x="8978320" y="2623071"/>
                <a:ext cx="2292325" cy="1688485"/>
              </a:xfrm>
              <a:custGeom>
                <a:avLst/>
                <a:gdLst>
                  <a:gd name="T0" fmla="*/ 0 w 1416"/>
                  <a:gd name="T1" fmla="*/ 0 h 1085"/>
                  <a:gd name="T2" fmla="*/ 0 w 1416"/>
                  <a:gd name="T3" fmla="*/ 455 h 1085"/>
                  <a:gd name="T4" fmla="*/ 1392 w 1416"/>
                  <a:gd name="T5" fmla="*/ 455 h 1085"/>
                  <a:gd name="T6" fmla="*/ 1392 w 1416"/>
                  <a:gd name="T7" fmla="*/ 1085 h 1085"/>
                  <a:gd name="T8" fmla="*/ 1416 w 1416"/>
                  <a:gd name="T9" fmla="*/ 1085 h 1085"/>
                  <a:gd name="T10" fmla="*/ 1416 w 1416"/>
                  <a:gd name="T11" fmla="*/ 432 h 1085"/>
                  <a:gd name="T12" fmla="*/ 25 w 1416"/>
                  <a:gd name="T13" fmla="*/ 432 h 1085"/>
                  <a:gd name="T14" fmla="*/ 25 w 1416"/>
                  <a:gd name="T15" fmla="*/ 0 h 1085"/>
                  <a:gd name="T16" fmla="*/ 0 w 1416"/>
                  <a:gd name="T17" fmla="*/ 0 h 1085"/>
                  <a:gd name="T18" fmla="*/ 0 w 1416"/>
                  <a:gd name="T1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1085">
                    <a:moveTo>
                      <a:pt x="0" y="0"/>
                    </a:moveTo>
                    <a:lnTo>
                      <a:pt x="0" y="455"/>
                    </a:lnTo>
                    <a:lnTo>
                      <a:pt x="1392" y="455"/>
                    </a:lnTo>
                    <a:lnTo>
                      <a:pt x="1392" y="1085"/>
                    </a:lnTo>
                    <a:lnTo>
                      <a:pt x="1416" y="1085"/>
                    </a:lnTo>
                    <a:lnTo>
                      <a:pt x="1416" y="432"/>
                    </a:lnTo>
                    <a:lnTo>
                      <a:pt x="25" y="432"/>
                    </a:lnTo>
                    <a:lnTo>
                      <a:pt x="25" y="0"/>
                    </a:lnTo>
                    <a:lnTo>
                      <a:pt x="0"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4" name="Oval 65"/>
              <p:cNvSpPr>
                <a:spLocks noChangeArrowheads="1"/>
              </p:cNvSpPr>
              <p:nvPr/>
            </p:nvSpPr>
            <p:spPr bwMode="auto">
              <a:xfrm>
                <a:off x="8917449" y="2553460"/>
                <a:ext cx="161791"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5" name="Freeform 66"/>
              <p:cNvSpPr>
                <a:spLocks/>
              </p:cNvSpPr>
              <p:nvPr/>
            </p:nvSpPr>
            <p:spPr bwMode="auto">
              <a:xfrm>
                <a:off x="11171894" y="4300628"/>
                <a:ext cx="158650" cy="134366"/>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grpSp>
          <p:nvGrpSpPr>
            <p:cNvPr id="127" name="Group 126"/>
            <p:cNvGrpSpPr/>
            <p:nvPr/>
          </p:nvGrpSpPr>
          <p:grpSpPr>
            <a:xfrm>
              <a:off x="5212397" y="4497719"/>
              <a:ext cx="2011680" cy="1097280"/>
              <a:chOff x="5339098" y="4572446"/>
              <a:chExt cx="2011680" cy="1097280"/>
            </a:xfrm>
          </p:grpSpPr>
          <p:sp>
            <p:nvSpPr>
              <p:cNvPr id="5" name="Freeform 5"/>
              <p:cNvSpPr>
                <a:spLocks/>
              </p:cNvSpPr>
              <p:nvPr/>
            </p:nvSpPr>
            <p:spPr bwMode="auto">
              <a:xfrm>
                <a:off x="5339098" y="4572446"/>
                <a:ext cx="2011680" cy="1097280"/>
              </a:xfrm>
              <a:prstGeom prst="rect">
                <a:avLst/>
              </a:prstGeom>
              <a:solidFill>
                <a:schemeClr val="accent2"/>
              </a:solidFill>
              <a:ln w="9525">
                <a:noFill/>
                <a:round/>
                <a:headEnd/>
                <a:tailEnd/>
              </a:ln>
              <a:extLst/>
            </p:spPr>
            <p:txBody>
              <a:bodyPr vert="horz" wrap="square" lIns="146304" tIns="91440" rIns="146304" bIns="91440" numCol="1" anchor="t" anchorCtr="0" compatLnSpc="1">
                <a:prstTxWarp prst="textNoShape">
                  <a:avLst/>
                </a:prstTxWarp>
              </a:bodyPr>
              <a:lstStyle/>
              <a:p>
                <a:pPr defTabSz="932418">
                  <a:lnSpc>
                    <a:spcPct val="90000"/>
                  </a:lnSpc>
                </a:pPr>
                <a:r>
                  <a:rPr lang="en-US" altLang="en-US" dirty="0">
                    <a:gradFill>
                      <a:gsLst>
                        <a:gs pos="20000">
                          <a:schemeClr val="bg1"/>
                        </a:gs>
                        <a:gs pos="42000">
                          <a:schemeClr val="bg1"/>
                        </a:gs>
                      </a:gsLst>
                      <a:lin ang="5400000" scaled="0"/>
                    </a:gradFill>
                  </a:rPr>
                  <a:t>SQL-A</a:t>
                </a:r>
              </a:p>
            </p:txBody>
          </p:sp>
          <p:sp>
            <p:nvSpPr>
              <p:cNvPr id="116" name="Freeform 30"/>
              <p:cNvSpPr>
                <a:spLocks noEditPoints="1"/>
              </p:cNvSpPr>
              <p:nvPr/>
            </p:nvSpPr>
            <p:spPr bwMode="auto">
              <a:xfrm>
                <a:off x="6087369" y="4963660"/>
                <a:ext cx="515139" cy="569596"/>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chemeClr val="bg1"/>
              </a:solidFill>
              <a:ln>
                <a:noFill/>
              </a:ln>
              <a:extLst/>
            </p:spPr>
            <p:txBody>
              <a:bodyPr vert="horz" wrap="square" lIns="91440" tIns="228600" rIns="91440" bIns="45720" numCol="1" anchor="t" anchorCtr="0" compatLnSpc="1">
                <a:prstTxWarp prst="textNoShape">
                  <a:avLst/>
                </a:prstTxWarp>
              </a:bodyPr>
              <a:lstStyle/>
              <a:p>
                <a:pPr algn="ctr" defTabSz="914184">
                  <a:lnSpc>
                    <a:spcPct val="90000"/>
                  </a:lnSpc>
                </a:pPr>
                <a:r>
                  <a:rPr lang="en-US" dirty="0">
                    <a:gradFill>
                      <a:gsLst>
                        <a:gs pos="76250">
                          <a:schemeClr val="tx1"/>
                        </a:gs>
                        <a:gs pos="35000">
                          <a:schemeClr val="tx1"/>
                        </a:gs>
                      </a:gsLst>
                      <a:lin ang="5400000" scaled="1"/>
                    </a:gradFill>
                    <a:latin typeface="Segoe UI Semibold" panose="020B0702040204020203" pitchFamily="34" charset="0"/>
                    <a:cs typeface="Segoe UI Semibold" panose="020B0702040204020203" pitchFamily="34" charset="0"/>
                  </a:rPr>
                  <a:t>DB</a:t>
                </a:r>
              </a:p>
            </p:txBody>
          </p:sp>
        </p:grpSp>
        <p:grpSp>
          <p:nvGrpSpPr>
            <p:cNvPr id="128" name="Group 127"/>
            <p:cNvGrpSpPr/>
            <p:nvPr/>
          </p:nvGrpSpPr>
          <p:grpSpPr>
            <a:xfrm>
              <a:off x="7651059" y="4497719"/>
              <a:ext cx="2011680" cy="1097280"/>
              <a:chOff x="7651059" y="4572446"/>
              <a:chExt cx="2011680" cy="1097280"/>
            </a:xfrm>
          </p:grpSpPr>
          <p:sp>
            <p:nvSpPr>
              <p:cNvPr id="20" name="Freeform 17"/>
              <p:cNvSpPr>
                <a:spLocks/>
              </p:cNvSpPr>
              <p:nvPr/>
            </p:nvSpPr>
            <p:spPr bwMode="auto">
              <a:xfrm>
                <a:off x="7651059" y="4572446"/>
                <a:ext cx="2011680" cy="1097280"/>
              </a:xfrm>
              <a:prstGeom prst="rect">
                <a:avLst/>
              </a:prstGeom>
              <a:solidFill>
                <a:schemeClr val="accent2"/>
              </a:solidFill>
              <a:ln w="9525">
                <a:noFill/>
                <a:round/>
                <a:headEnd/>
                <a:tailEnd/>
              </a:ln>
              <a:extLst/>
            </p:spPr>
            <p:txBody>
              <a:bodyPr vert="horz" wrap="square" lIns="146304" tIns="91440" rIns="146304" bIns="91440" numCol="1" anchor="t" anchorCtr="0" compatLnSpc="1">
                <a:prstTxWarp prst="textNoShape">
                  <a:avLst/>
                </a:prstTxWarp>
              </a:bodyPr>
              <a:lstStyle/>
              <a:p>
                <a:pPr defTabSz="932418">
                  <a:lnSpc>
                    <a:spcPct val="90000"/>
                  </a:lnSpc>
                </a:pPr>
                <a:r>
                  <a:rPr lang="en-US" altLang="en-US">
                    <a:gradFill>
                      <a:gsLst>
                        <a:gs pos="20000">
                          <a:schemeClr val="bg1"/>
                        </a:gs>
                        <a:gs pos="42000">
                          <a:schemeClr val="bg1"/>
                        </a:gs>
                      </a:gsLst>
                      <a:lin ang="5400000" scaled="0"/>
                    </a:gradFill>
                  </a:rPr>
                  <a:t>Website</a:t>
                </a:r>
                <a:endParaRPr lang="en-US" altLang="en-US" dirty="0">
                  <a:gradFill>
                    <a:gsLst>
                      <a:gs pos="20000">
                        <a:schemeClr val="bg1"/>
                      </a:gs>
                      <a:gs pos="42000">
                        <a:schemeClr val="bg1"/>
                      </a:gs>
                    </a:gsLst>
                    <a:lin ang="5400000" scaled="0"/>
                  </a:gradFill>
                </a:endParaRPr>
              </a:p>
            </p:txBody>
          </p:sp>
          <p:grpSp>
            <p:nvGrpSpPr>
              <p:cNvPr id="120" name="Group 119"/>
              <p:cNvGrpSpPr/>
              <p:nvPr/>
            </p:nvGrpSpPr>
            <p:grpSpPr>
              <a:xfrm>
                <a:off x="8306911" y="4960164"/>
                <a:ext cx="572863" cy="573091"/>
                <a:chOff x="8468374" y="4972864"/>
                <a:chExt cx="572863" cy="573091"/>
              </a:xfrm>
            </p:grpSpPr>
            <p:sp>
              <p:nvSpPr>
                <p:cNvPr id="118" name="Oval 117"/>
                <p:cNvSpPr/>
                <p:nvPr/>
              </p:nvSpPr>
              <p:spPr bwMode="auto">
                <a:xfrm>
                  <a:off x="8481219" y="4985823"/>
                  <a:ext cx="547173" cy="54717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7" name="Freeform 34"/>
                <p:cNvSpPr>
                  <a:spLocks noEditPoints="1"/>
                </p:cNvSpPr>
                <p:nvPr/>
              </p:nvSpPr>
              <p:spPr bwMode="auto">
                <a:xfrm>
                  <a:off x="8468374" y="4972864"/>
                  <a:ext cx="572863" cy="573091"/>
                </a:xfrm>
                <a:custGeom>
                  <a:avLst/>
                  <a:gdLst>
                    <a:gd name="T0" fmla="*/ 1054 w 2120"/>
                    <a:gd name="T1" fmla="*/ 0 h 2120"/>
                    <a:gd name="T2" fmla="*/ 0 w 2120"/>
                    <a:gd name="T3" fmla="*/ 1066 h 2120"/>
                    <a:gd name="T4" fmla="*/ 1060 w 2120"/>
                    <a:gd name="T5" fmla="*/ 2120 h 2120"/>
                    <a:gd name="T6" fmla="*/ 1706 w 2120"/>
                    <a:gd name="T7" fmla="*/ 1901 h 2120"/>
                    <a:gd name="T8" fmla="*/ 1895 w 2120"/>
                    <a:gd name="T9" fmla="*/ 415 h 2120"/>
                    <a:gd name="T10" fmla="*/ 1724 w 2120"/>
                    <a:gd name="T11" fmla="*/ 1279 h 2120"/>
                    <a:gd name="T12" fmla="*/ 1795 w 2120"/>
                    <a:gd name="T13" fmla="*/ 1593 h 2120"/>
                    <a:gd name="T14" fmla="*/ 1161 w 2120"/>
                    <a:gd name="T15" fmla="*/ 1961 h 2120"/>
                    <a:gd name="T16" fmla="*/ 960 w 2120"/>
                    <a:gd name="T17" fmla="*/ 1807 h 2120"/>
                    <a:gd name="T18" fmla="*/ 456 w 2120"/>
                    <a:gd name="T19" fmla="*/ 1741 h 2120"/>
                    <a:gd name="T20" fmla="*/ 723 w 2120"/>
                    <a:gd name="T21" fmla="*/ 1706 h 2120"/>
                    <a:gd name="T22" fmla="*/ 462 w 2120"/>
                    <a:gd name="T23" fmla="*/ 1647 h 2120"/>
                    <a:gd name="T24" fmla="*/ 344 w 2120"/>
                    <a:gd name="T25" fmla="*/ 1617 h 2120"/>
                    <a:gd name="T26" fmla="*/ 255 w 2120"/>
                    <a:gd name="T27" fmla="*/ 652 h 2120"/>
                    <a:gd name="T28" fmla="*/ 622 w 2120"/>
                    <a:gd name="T29" fmla="*/ 616 h 2120"/>
                    <a:gd name="T30" fmla="*/ 486 w 2120"/>
                    <a:gd name="T31" fmla="*/ 509 h 2120"/>
                    <a:gd name="T32" fmla="*/ 503 w 2120"/>
                    <a:gd name="T33" fmla="*/ 344 h 2120"/>
                    <a:gd name="T34" fmla="*/ 865 w 2120"/>
                    <a:gd name="T35" fmla="*/ 403 h 2120"/>
                    <a:gd name="T36" fmla="*/ 1108 w 2120"/>
                    <a:gd name="T37" fmla="*/ 160 h 2120"/>
                    <a:gd name="T38" fmla="*/ 1801 w 2120"/>
                    <a:gd name="T39" fmla="*/ 545 h 2120"/>
                    <a:gd name="T40" fmla="*/ 1753 w 2120"/>
                    <a:gd name="T41" fmla="*/ 954 h 2120"/>
                    <a:gd name="T42" fmla="*/ 1966 w 2120"/>
                    <a:gd name="T43" fmla="*/ 1060 h 2120"/>
                    <a:gd name="T44" fmla="*/ 1759 w 2120"/>
                    <a:gd name="T45" fmla="*/ 1244 h 2120"/>
                    <a:gd name="T46" fmla="*/ 1089 w 2120"/>
                    <a:gd name="T47" fmla="*/ 1453 h 2120"/>
                    <a:gd name="T48" fmla="*/ 1398 w 2120"/>
                    <a:gd name="T49" fmla="*/ 1345 h 2120"/>
                    <a:gd name="T50" fmla="*/ 1404 w 2120"/>
                    <a:gd name="T51" fmla="*/ 1237 h 2120"/>
                    <a:gd name="T52" fmla="*/ 1339 w 2120"/>
                    <a:gd name="T53" fmla="*/ 1273 h 2120"/>
                    <a:gd name="T54" fmla="*/ 1062 w 2120"/>
                    <a:gd name="T55" fmla="*/ 662 h 2120"/>
                    <a:gd name="T56" fmla="*/ 1347 w 2120"/>
                    <a:gd name="T57" fmla="*/ 955 h 2120"/>
                    <a:gd name="T58" fmla="*/ 1442 w 2120"/>
                    <a:gd name="T59" fmla="*/ 925 h 2120"/>
                    <a:gd name="T60" fmla="*/ 1407 w 2120"/>
                    <a:gd name="T61" fmla="*/ 883 h 2120"/>
                    <a:gd name="T62" fmla="*/ 865 w 2120"/>
                    <a:gd name="T63" fmla="*/ 849 h 2120"/>
                    <a:gd name="T64" fmla="*/ 771 w 2120"/>
                    <a:gd name="T65" fmla="*/ 837 h 2120"/>
                    <a:gd name="T66" fmla="*/ 806 w 2120"/>
                    <a:gd name="T67" fmla="*/ 1387 h 2120"/>
                    <a:gd name="T68" fmla="*/ 859 w 2120"/>
                    <a:gd name="T69" fmla="*/ 979 h 2120"/>
                    <a:gd name="T70" fmla="*/ 1021 w 2120"/>
                    <a:gd name="T71" fmla="*/ 1506 h 2120"/>
                    <a:gd name="T72" fmla="*/ 836 w 2120"/>
                    <a:gd name="T73" fmla="*/ 1482 h 2120"/>
                    <a:gd name="T74" fmla="*/ 913 w 2120"/>
                    <a:gd name="T75" fmla="*/ 1720 h 2120"/>
                    <a:gd name="T76" fmla="*/ 1021 w 2120"/>
                    <a:gd name="T77" fmla="*/ 1506 h 2120"/>
                    <a:gd name="T78" fmla="*/ 1584 w 2120"/>
                    <a:gd name="T79" fmla="*/ 972 h 2120"/>
                    <a:gd name="T80" fmla="*/ 1482 w 2120"/>
                    <a:gd name="T81" fmla="*/ 1186 h 2120"/>
                    <a:gd name="T82" fmla="*/ 1668 w 2120"/>
                    <a:gd name="T83" fmla="*/ 1210 h 2120"/>
                    <a:gd name="T84" fmla="*/ 846 w 2120"/>
                    <a:gd name="T85" fmla="*/ 752 h 2120"/>
                    <a:gd name="T86" fmla="*/ 947 w 2120"/>
                    <a:gd name="T87" fmla="*/ 548 h 2120"/>
                    <a:gd name="T88" fmla="*/ 769 w 2120"/>
                    <a:gd name="T89" fmla="*/ 524 h 2120"/>
                    <a:gd name="T90" fmla="*/ 846 w 2120"/>
                    <a:gd name="T91" fmla="*/ 75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0" h="2120">
                      <a:moveTo>
                        <a:pt x="1895" y="415"/>
                      </a:moveTo>
                      <a:cubicBezTo>
                        <a:pt x="1688" y="142"/>
                        <a:pt x="1374" y="0"/>
                        <a:pt x="1054" y="0"/>
                      </a:cubicBezTo>
                      <a:cubicBezTo>
                        <a:pt x="829" y="0"/>
                        <a:pt x="604" y="77"/>
                        <a:pt x="409" y="225"/>
                      </a:cubicBezTo>
                      <a:cubicBezTo>
                        <a:pt x="136" y="432"/>
                        <a:pt x="0" y="746"/>
                        <a:pt x="0" y="1066"/>
                      </a:cubicBezTo>
                      <a:cubicBezTo>
                        <a:pt x="0" y="1291"/>
                        <a:pt x="71" y="1516"/>
                        <a:pt x="219" y="1712"/>
                      </a:cubicBezTo>
                      <a:cubicBezTo>
                        <a:pt x="426" y="1984"/>
                        <a:pt x="740" y="2120"/>
                        <a:pt x="1060" y="2120"/>
                      </a:cubicBezTo>
                      <a:cubicBezTo>
                        <a:pt x="1060" y="2120"/>
                        <a:pt x="1060" y="2120"/>
                        <a:pt x="1060" y="2120"/>
                      </a:cubicBezTo>
                      <a:cubicBezTo>
                        <a:pt x="1285" y="2120"/>
                        <a:pt x="1516" y="2049"/>
                        <a:pt x="1706" y="1901"/>
                      </a:cubicBezTo>
                      <a:cubicBezTo>
                        <a:pt x="1978" y="1694"/>
                        <a:pt x="2120" y="1380"/>
                        <a:pt x="2120" y="1060"/>
                      </a:cubicBezTo>
                      <a:cubicBezTo>
                        <a:pt x="2120" y="835"/>
                        <a:pt x="2043" y="604"/>
                        <a:pt x="1895" y="415"/>
                      </a:cubicBezTo>
                      <a:close/>
                      <a:moveTo>
                        <a:pt x="1759" y="1244"/>
                      </a:moveTo>
                      <a:cubicBezTo>
                        <a:pt x="1747" y="1256"/>
                        <a:pt x="1735" y="1268"/>
                        <a:pt x="1724" y="1279"/>
                      </a:cubicBezTo>
                      <a:cubicBezTo>
                        <a:pt x="1712" y="1291"/>
                        <a:pt x="1694" y="1297"/>
                        <a:pt x="1682" y="1303"/>
                      </a:cubicBezTo>
                      <a:cubicBezTo>
                        <a:pt x="1747" y="1404"/>
                        <a:pt x="1789" y="1504"/>
                        <a:pt x="1795" y="1593"/>
                      </a:cubicBezTo>
                      <a:cubicBezTo>
                        <a:pt x="1741" y="1658"/>
                        <a:pt x="1682" y="1724"/>
                        <a:pt x="1611" y="1777"/>
                      </a:cubicBezTo>
                      <a:cubicBezTo>
                        <a:pt x="1475" y="1884"/>
                        <a:pt x="1321" y="1943"/>
                        <a:pt x="1161" y="1961"/>
                      </a:cubicBezTo>
                      <a:cubicBezTo>
                        <a:pt x="1119" y="1901"/>
                        <a:pt x="1078" y="1836"/>
                        <a:pt x="1042" y="1771"/>
                      </a:cubicBezTo>
                      <a:cubicBezTo>
                        <a:pt x="1019" y="1789"/>
                        <a:pt x="989" y="1801"/>
                        <a:pt x="960" y="1807"/>
                      </a:cubicBezTo>
                      <a:cubicBezTo>
                        <a:pt x="983" y="1860"/>
                        <a:pt x="1019" y="1919"/>
                        <a:pt x="1048" y="1966"/>
                      </a:cubicBezTo>
                      <a:cubicBezTo>
                        <a:pt x="835" y="1966"/>
                        <a:pt x="622" y="1889"/>
                        <a:pt x="456" y="1741"/>
                      </a:cubicBezTo>
                      <a:cubicBezTo>
                        <a:pt x="462" y="1741"/>
                        <a:pt x="462" y="1741"/>
                        <a:pt x="462" y="1741"/>
                      </a:cubicBezTo>
                      <a:cubicBezTo>
                        <a:pt x="545" y="1741"/>
                        <a:pt x="634" y="1724"/>
                        <a:pt x="723" y="1706"/>
                      </a:cubicBezTo>
                      <a:cubicBezTo>
                        <a:pt x="705" y="1676"/>
                        <a:pt x="693" y="1647"/>
                        <a:pt x="693" y="1611"/>
                      </a:cubicBezTo>
                      <a:cubicBezTo>
                        <a:pt x="610" y="1635"/>
                        <a:pt x="533" y="1647"/>
                        <a:pt x="462" y="1647"/>
                      </a:cubicBezTo>
                      <a:cubicBezTo>
                        <a:pt x="426" y="1647"/>
                        <a:pt x="391" y="1641"/>
                        <a:pt x="355" y="1635"/>
                      </a:cubicBezTo>
                      <a:cubicBezTo>
                        <a:pt x="349" y="1629"/>
                        <a:pt x="344" y="1623"/>
                        <a:pt x="344" y="1617"/>
                      </a:cubicBezTo>
                      <a:cubicBezTo>
                        <a:pt x="213" y="1451"/>
                        <a:pt x="154" y="1256"/>
                        <a:pt x="154" y="1066"/>
                      </a:cubicBezTo>
                      <a:cubicBezTo>
                        <a:pt x="154" y="918"/>
                        <a:pt x="184" y="776"/>
                        <a:pt x="255" y="652"/>
                      </a:cubicBezTo>
                      <a:cubicBezTo>
                        <a:pt x="320" y="616"/>
                        <a:pt x="403" y="604"/>
                        <a:pt x="486" y="604"/>
                      </a:cubicBezTo>
                      <a:cubicBezTo>
                        <a:pt x="533" y="604"/>
                        <a:pt x="575" y="610"/>
                        <a:pt x="622" y="616"/>
                      </a:cubicBezTo>
                      <a:cubicBezTo>
                        <a:pt x="622" y="586"/>
                        <a:pt x="634" y="551"/>
                        <a:pt x="646" y="521"/>
                      </a:cubicBezTo>
                      <a:cubicBezTo>
                        <a:pt x="592" y="515"/>
                        <a:pt x="539" y="509"/>
                        <a:pt x="486" y="509"/>
                      </a:cubicBezTo>
                      <a:cubicBezTo>
                        <a:pt x="432" y="509"/>
                        <a:pt x="379" y="515"/>
                        <a:pt x="326" y="527"/>
                      </a:cubicBezTo>
                      <a:cubicBezTo>
                        <a:pt x="379" y="462"/>
                        <a:pt x="432" y="397"/>
                        <a:pt x="503" y="344"/>
                      </a:cubicBezTo>
                      <a:cubicBezTo>
                        <a:pt x="652" y="231"/>
                        <a:pt x="817" y="172"/>
                        <a:pt x="989" y="160"/>
                      </a:cubicBezTo>
                      <a:cubicBezTo>
                        <a:pt x="942" y="237"/>
                        <a:pt x="900" y="314"/>
                        <a:pt x="865" y="403"/>
                      </a:cubicBezTo>
                      <a:cubicBezTo>
                        <a:pt x="900" y="403"/>
                        <a:pt x="930" y="415"/>
                        <a:pt x="960" y="426"/>
                      </a:cubicBezTo>
                      <a:cubicBezTo>
                        <a:pt x="995" y="332"/>
                        <a:pt x="1048" y="237"/>
                        <a:pt x="1108" y="160"/>
                      </a:cubicBezTo>
                      <a:cubicBezTo>
                        <a:pt x="1362" y="172"/>
                        <a:pt x="1605" y="290"/>
                        <a:pt x="1777" y="509"/>
                      </a:cubicBezTo>
                      <a:cubicBezTo>
                        <a:pt x="1783" y="521"/>
                        <a:pt x="1795" y="533"/>
                        <a:pt x="1801" y="545"/>
                      </a:cubicBezTo>
                      <a:cubicBezTo>
                        <a:pt x="1795" y="657"/>
                        <a:pt x="1753" y="782"/>
                        <a:pt x="1676" y="900"/>
                      </a:cubicBezTo>
                      <a:cubicBezTo>
                        <a:pt x="1706" y="912"/>
                        <a:pt x="1730" y="930"/>
                        <a:pt x="1753" y="954"/>
                      </a:cubicBezTo>
                      <a:cubicBezTo>
                        <a:pt x="1812" y="865"/>
                        <a:pt x="1854" y="770"/>
                        <a:pt x="1878" y="675"/>
                      </a:cubicBezTo>
                      <a:cubicBezTo>
                        <a:pt x="1937" y="800"/>
                        <a:pt x="1966" y="930"/>
                        <a:pt x="1966" y="1060"/>
                      </a:cubicBezTo>
                      <a:cubicBezTo>
                        <a:pt x="1966" y="1202"/>
                        <a:pt x="1931" y="1345"/>
                        <a:pt x="1866" y="1469"/>
                      </a:cubicBezTo>
                      <a:cubicBezTo>
                        <a:pt x="1848" y="1392"/>
                        <a:pt x="1806" y="1321"/>
                        <a:pt x="1759" y="1244"/>
                      </a:cubicBezTo>
                      <a:close/>
                      <a:moveTo>
                        <a:pt x="1089" y="1447"/>
                      </a:moveTo>
                      <a:cubicBezTo>
                        <a:pt x="1089" y="1447"/>
                        <a:pt x="1089" y="1447"/>
                        <a:pt x="1089" y="1453"/>
                      </a:cubicBezTo>
                      <a:cubicBezTo>
                        <a:pt x="1113" y="1477"/>
                        <a:pt x="1125" y="1501"/>
                        <a:pt x="1131" y="1531"/>
                      </a:cubicBezTo>
                      <a:cubicBezTo>
                        <a:pt x="1226" y="1477"/>
                        <a:pt x="1315" y="1417"/>
                        <a:pt x="1398" y="1345"/>
                      </a:cubicBezTo>
                      <a:cubicBezTo>
                        <a:pt x="1422" y="1327"/>
                        <a:pt x="1439" y="1309"/>
                        <a:pt x="1463" y="1291"/>
                      </a:cubicBezTo>
                      <a:cubicBezTo>
                        <a:pt x="1439" y="1279"/>
                        <a:pt x="1422" y="1261"/>
                        <a:pt x="1404" y="1237"/>
                      </a:cubicBezTo>
                      <a:cubicBezTo>
                        <a:pt x="1404" y="1231"/>
                        <a:pt x="1398" y="1231"/>
                        <a:pt x="1398" y="1225"/>
                      </a:cubicBezTo>
                      <a:cubicBezTo>
                        <a:pt x="1374" y="1237"/>
                        <a:pt x="1356" y="1255"/>
                        <a:pt x="1339" y="1273"/>
                      </a:cubicBezTo>
                      <a:cubicBezTo>
                        <a:pt x="1261" y="1339"/>
                        <a:pt x="1173" y="1393"/>
                        <a:pt x="1089" y="1447"/>
                      </a:cubicBezTo>
                      <a:close/>
                      <a:moveTo>
                        <a:pt x="1062" y="662"/>
                      </a:moveTo>
                      <a:cubicBezTo>
                        <a:pt x="1056" y="698"/>
                        <a:pt x="1044" y="728"/>
                        <a:pt x="1026" y="751"/>
                      </a:cubicBezTo>
                      <a:cubicBezTo>
                        <a:pt x="1139" y="811"/>
                        <a:pt x="1252" y="877"/>
                        <a:pt x="1347" y="955"/>
                      </a:cubicBezTo>
                      <a:cubicBezTo>
                        <a:pt x="1365" y="967"/>
                        <a:pt x="1377" y="979"/>
                        <a:pt x="1389" y="990"/>
                      </a:cubicBezTo>
                      <a:cubicBezTo>
                        <a:pt x="1401" y="967"/>
                        <a:pt x="1419" y="943"/>
                        <a:pt x="1442" y="925"/>
                      </a:cubicBezTo>
                      <a:cubicBezTo>
                        <a:pt x="1448" y="925"/>
                        <a:pt x="1448" y="919"/>
                        <a:pt x="1454" y="919"/>
                      </a:cubicBezTo>
                      <a:cubicBezTo>
                        <a:pt x="1436" y="907"/>
                        <a:pt x="1424" y="895"/>
                        <a:pt x="1407" y="883"/>
                      </a:cubicBezTo>
                      <a:cubicBezTo>
                        <a:pt x="1300" y="799"/>
                        <a:pt x="1187" y="722"/>
                        <a:pt x="1062" y="662"/>
                      </a:cubicBezTo>
                      <a:close/>
                      <a:moveTo>
                        <a:pt x="865" y="849"/>
                      </a:moveTo>
                      <a:cubicBezTo>
                        <a:pt x="859" y="849"/>
                        <a:pt x="853" y="849"/>
                        <a:pt x="848" y="849"/>
                      </a:cubicBezTo>
                      <a:cubicBezTo>
                        <a:pt x="818" y="849"/>
                        <a:pt x="795" y="843"/>
                        <a:pt x="771" y="837"/>
                      </a:cubicBezTo>
                      <a:cubicBezTo>
                        <a:pt x="765" y="885"/>
                        <a:pt x="765" y="932"/>
                        <a:pt x="765" y="979"/>
                      </a:cubicBezTo>
                      <a:cubicBezTo>
                        <a:pt x="765" y="1115"/>
                        <a:pt x="777" y="1257"/>
                        <a:pt x="806" y="1387"/>
                      </a:cubicBezTo>
                      <a:cubicBezTo>
                        <a:pt x="836" y="1375"/>
                        <a:pt x="865" y="1363"/>
                        <a:pt x="900" y="1363"/>
                      </a:cubicBezTo>
                      <a:cubicBezTo>
                        <a:pt x="871" y="1239"/>
                        <a:pt x="859" y="1109"/>
                        <a:pt x="859" y="979"/>
                      </a:cubicBezTo>
                      <a:cubicBezTo>
                        <a:pt x="859" y="938"/>
                        <a:pt x="859" y="891"/>
                        <a:pt x="865" y="849"/>
                      </a:cubicBezTo>
                      <a:close/>
                      <a:moveTo>
                        <a:pt x="1021" y="1506"/>
                      </a:moveTo>
                      <a:cubicBezTo>
                        <a:pt x="991" y="1476"/>
                        <a:pt x="955" y="1459"/>
                        <a:pt x="913" y="1459"/>
                      </a:cubicBezTo>
                      <a:cubicBezTo>
                        <a:pt x="889" y="1459"/>
                        <a:pt x="859" y="1465"/>
                        <a:pt x="836" y="1482"/>
                      </a:cubicBezTo>
                      <a:cubicBezTo>
                        <a:pt x="776" y="1530"/>
                        <a:pt x="770" y="1613"/>
                        <a:pt x="812" y="1666"/>
                      </a:cubicBezTo>
                      <a:cubicBezTo>
                        <a:pt x="836" y="1702"/>
                        <a:pt x="877" y="1720"/>
                        <a:pt x="913" y="1720"/>
                      </a:cubicBezTo>
                      <a:cubicBezTo>
                        <a:pt x="943" y="1720"/>
                        <a:pt x="973" y="1708"/>
                        <a:pt x="997" y="1690"/>
                      </a:cubicBezTo>
                      <a:cubicBezTo>
                        <a:pt x="1051" y="1649"/>
                        <a:pt x="1062" y="1565"/>
                        <a:pt x="1021" y="1506"/>
                      </a:cubicBezTo>
                      <a:close/>
                      <a:moveTo>
                        <a:pt x="1691" y="1026"/>
                      </a:moveTo>
                      <a:cubicBezTo>
                        <a:pt x="1662" y="990"/>
                        <a:pt x="1626" y="972"/>
                        <a:pt x="1584" y="972"/>
                      </a:cubicBezTo>
                      <a:cubicBezTo>
                        <a:pt x="1560" y="972"/>
                        <a:pt x="1530" y="984"/>
                        <a:pt x="1506" y="1002"/>
                      </a:cubicBezTo>
                      <a:cubicBezTo>
                        <a:pt x="1447" y="1044"/>
                        <a:pt x="1441" y="1127"/>
                        <a:pt x="1482" y="1186"/>
                      </a:cubicBezTo>
                      <a:cubicBezTo>
                        <a:pt x="1506" y="1216"/>
                        <a:pt x="1548" y="1234"/>
                        <a:pt x="1584" y="1234"/>
                      </a:cubicBezTo>
                      <a:cubicBezTo>
                        <a:pt x="1614" y="1234"/>
                        <a:pt x="1644" y="1228"/>
                        <a:pt x="1668" y="1210"/>
                      </a:cubicBezTo>
                      <a:cubicBezTo>
                        <a:pt x="1721" y="1162"/>
                        <a:pt x="1733" y="1079"/>
                        <a:pt x="1691" y="1026"/>
                      </a:cubicBezTo>
                      <a:close/>
                      <a:moveTo>
                        <a:pt x="846" y="752"/>
                      </a:moveTo>
                      <a:cubicBezTo>
                        <a:pt x="876" y="752"/>
                        <a:pt x="906" y="746"/>
                        <a:pt x="930" y="729"/>
                      </a:cubicBezTo>
                      <a:cubicBezTo>
                        <a:pt x="983" y="682"/>
                        <a:pt x="995" y="600"/>
                        <a:pt x="947" y="548"/>
                      </a:cubicBezTo>
                      <a:cubicBezTo>
                        <a:pt x="924" y="513"/>
                        <a:pt x="888" y="495"/>
                        <a:pt x="846" y="495"/>
                      </a:cubicBezTo>
                      <a:cubicBezTo>
                        <a:pt x="817" y="495"/>
                        <a:pt x="793" y="507"/>
                        <a:pt x="769" y="524"/>
                      </a:cubicBezTo>
                      <a:cubicBezTo>
                        <a:pt x="710" y="565"/>
                        <a:pt x="698" y="647"/>
                        <a:pt x="745" y="705"/>
                      </a:cubicBezTo>
                      <a:cubicBezTo>
                        <a:pt x="769" y="734"/>
                        <a:pt x="805" y="752"/>
                        <a:pt x="846" y="7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9" name="Group 128"/>
            <p:cNvGrpSpPr/>
            <p:nvPr/>
          </p:nvGrpSpPr>
          <p:grpSpPr>
            <a:xfrm>
              <a:off x="9849942" y="4399857"/>
              <a:ext cx="2124758" cy="1195142"/>
              <a:chOff x="9849942" y="4474584"/>
              <a:chExt cx="2124758" cy="1195142"/>
            </a:xfrm>
          </p:grpSpPr>
          <p:sp>
            <p:nvSpPr>
              <p:cNvPr id="35" name="Freeform 32"/>
              <p:cNvSpPr>
                <a:spLocks/>
              </p:cNvSpPr>
              <p:nvPr/>
            </p:nvSpPr>
            <p:spPr bwMode="auto">
              <a:xfrm>
                <a:off x="9849942" y="4474584"/>
                <a:ext cx="2011680" cy="1097280"/>
              </a:xfrm>
              <a:prstGeom prst="rect">
                <a:avLst/>
              </a:prstGeom>
              <a:solidFill>
                <a:schemeClr val="accent2">
                  <a:lumMod val="50000"/>
                </a:schemeClr>
              </a:solidFill>
              <a:ln w="9525">
                <a:noFill/>
                <a:round/>
                <a:headEnd/>
                <a:tailEnd/>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7" name="Freeform 34"/>
              <p:cNvSpPr>
                <a:spLocks/>
              </p:cNvSpPr>
              <p:nvPr/>
            </p:nvSpPr>
            <p:spPr bwMode="auto">
              <a:xfrm>
                <a:off x="9963020" y="4572446"/>
                <a:ext cx="2011680" cy="1097280"/>
              </a:xfrm>
              <a:prstGeom prst="rect">
                <a:avLst/>
              </a:prstGeom>
              <a:solidFill>
                <a:schemeClr val="accent2"/>
              </a:solidFill>
              <a:ln w="9525">
                <a:noFill/>
                <a:round/>
                <a:headEnd/>
                <a:tailEnd/>
              </a:ln>
              <a:extLst/>
            </p:spPr>
            <p:txBody>
              <a:bodyPr vert="horz" wrap="square" lIns="146304" tIns="91440" rIns="146304" bIns="91440" numCol="1" anchor="t" anchorCtr="0" compatLnSpc="1">
                <a:prstTxWarp prst="textNoShape">
                  <a:avLst/>
                </a:prstTxWarp>
              </a:bodyPr>
              <a:lstStyle/>
              <a:p>
                <a:pPr defTabSz="932418">
                  <a:lnSpc>
                    <a:spcPct val="90000"/>
                  </a:lnSpc>
                </a:pPr>
                <a:r>
                  <a:rPr lang="en-US" altLang="en-US" dirty="0">
                    <a:gradFill>
                      <a:gsLst>
                        <a:gs pos="20000">
                          <a:schemeClr val="bg1"/>
                        </a:gs>
                        <a:gs pos="42000">
                          <a:schemeClr val="bg1"/>
                        </a:gs>
                      </a:gsLst>
                      <a:lin ang="5400000" scaled="0"/>
                    </a:gradFill>
                  </a:rPr>
                  <a:t>Virtual Machines</a:t>
                </a:r>
              </a:p>
            </p:txBody>
          </p:sp>
          <p:grpSp>
            <p:nvGrpSpPr>
              <p:cNvPr id="125" name="Group 124"/>
              <p:cNvGrpSpPr/>
              <p:nvPr/>
            </p:nvGrpSpPr>
            <p:grpSpPr>
              <a:xfrm>
                <a:off x="10624907" y="4945090"/>
                <a:ext cx="687905" cy="569595"/>
                <a:chOff x="10786370" y="4957790"/>
                <a:chExt cx="687905" cy="569595"/>
              </a:xfrm>
            </p:grpSpPr>
            <p:sp>
              <p:nvSpPr>
                <p:cNvPr id="124" name="Rectangle 123"/>
                <p:cNvSpPr/>
                <p:nvPr/>
              </p:nvSpPr>
              <p:spPr bwMode="auto">
                <a:xfrm>
                  <a:off x="10797540" y="4975860"/>
                  <a:ext cx="662940" cy="3962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3" name="Group 122"/>
                <p:cNvGrpSpPr/>
                <p:nvPr/>
              </p:nvGrpSpPr>
              <p:grpSpPr>
                <a:xfrm>
                  <a:off x="10786370" y="4957790"/>
                  <a:ext cx="687905" cy="569595"/>
                  <a:chOff x="9052570" y="4976360"/>
                  <a:chExt cx="569133" cy="471250"/>
                </a:xfrm>
              </p:grpSpPr>
              <p:sp>
                <p:nvSpPr>
                  <p:cNvPr id="121" name="Freeform 38"/>
                  <p:cNvSpPr>
                    <a:spLocks noEditPoints="1"/>
                  </p:cNvSpPr>
                  <p:nvPr/>
                </p:nvSpPr>
                <p:spPr bwMode="auto">
                  <a:xfrm>
                    <a:off x="9236023" y="5030254"/>
                    <a:ext cx="202227" cy="230113"/>
                  </a:xfrm>
                  <a:custGeom>
                    <a:avLst/>
                    <a:gdLst>
                      <a:gd name="T0" fmla="*/ 1516 w 2879"/>
                      <a:gd name="T1" fmla="*/ 1705 h 3276"/>
                      <a:gd name="T2" fmla="*/ 1513 w 2879"/>
                      <a:gd name="T3" fmla="*/ 3276 h 3276"/>
                      <a:gd name="T4" fmla="*/ 2877 w 2879"/>
                      <a:gd name="T5" fmla="*/ 2491 h 3276"/>
                      <a:gd name="T6" fmla="*/ 2879 w 2879"/>
                      <a:gd name="T7" fmla="*/ 919 h 3276"/>
                      <a:gd name="T8" fmla="*/ 1516 w 2879"/>
                      <a:gd name="T9" fmla="*/ 1705 h 3276"/>
                      <a:gd name="T10" fmla="*/ 0 w 2879"/>
                      <a:gd name="T11" fmla="*/ 2488 h 3276"/>
                      <a:gd name="T12" fmla="*/ 1362 w 2879"/>
                      <a:gd name="T13" fmla="*/ 3276 h 3276"/>
                      <a:gd name="T14" fmla="*/ 1364 w 2879"/>
                      <a:gd name="T15" fmla="*/ 1707 h 3276"/>
                      <a:gd name="T16" fmla="*/ 2 w 2879"/>
                      <a:gd name="T17" fmla="*/ 919 h 3276"/>
                      <a:gd name="T18" fmla="*/ 0 w 2879"/>
                      <a:gd name="T19" fmla="*/ 2488 h 3276"/>
                      <a:gd name="T20" fmla="*/ 1442 w 2879"/>
                      <a:gd name="T21" fmla="*/ 0 h 3276"/>
                      <a:gd name="T22" fmla="*/ 78 w 2879"/>
                      <a:gd name="T23" fmla="*/ 786 h 3276"/>
                      <a:gd name="T24" fmla="*/ 1440 w 2879"/>
                      <a:gd name="T25" fmla="*/ 1572 h 3276"/>
                      <a:gd name="T26" fmla="*/ 2804 w 2879"/>
                      <a:gd name="T27" fmla="*/ 788 h 3276"/>
                      <a:gd name="T28" fmla="*/ 1442 w 2879"/>
                      <a:gd name="T29" fmla="*/ 0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9" h="3276">
                        <a:moveTo>
                          <a:pt x="1516" y="1705"/>
                        </a:moveTo>
                        <a:lnTo>
                          <a:pt x="1513" y="3276"/>
                        </a:lnTo>
                        <a:lnTo>
                          <a:pt x="2877" y="2491"/>
                        </a:lnTo>
                        <a:lnTo>
                          <a:pt x="2879" y="919"/>
                        </a:lnTo>
                        <a:lnTo>
                          <a:pt x="1516" y="1705"/>
                        </a:lnTo>
                        <a:close/>
                        <a:moveTo>
                          <a:pt x="0" y="2488"/>
                        </a:moveTo>
                        <a:lnTo>
                          <a:pt x="1362" y="3276"/>
                        </a:lnTo>
                        <a:lnTo>
                          <a:pt x="1364" y="1707"/>
                        </a:lnTo>
                        <a:lnTo>
                          <a:pt x="2" y="919"/>
                        </a:lnTo>
                        <a:lnTo>
                          <a:pt x="0" y="2488"/>
                        </a:lnTo>
                        <a:close/>
                        <a:moveTo>
                          <a:pt x="1442" y="0"/>
                        </a:moveTo>
                        <a:lnTo>
                          <a:pt x="78" y="786"/>
                        </a:lnTo>
                        <a:lnTo>
                          <a:pt x="1440" y="1572"/>
                        </a:lnTo>
                        <a:lnTo>
                          <a:pt x="2804" y="788"/>
                        </a:lnTo>
                        <a:lnTo>
                          <a:pt x="144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2"/>
                  <p:cNvSpPr>
                    <a:spLocks noEditPoints="1"/>
                  </p:cNvSpPr>
                  <p:nvPr/>
                </p:nvSpPr>
                <p:spPr bwMode="auto">
                  <a:xfrm>
                    <a:off x="9052570" y="4976360"/>
                    <a:ext cx="569133" cy="471250"/>
                  </a:xfrm>
                  <a:custGeom>
                    <a:avLst/>
                    <a:gdLst>
                      <a:gd name="T0" fmla="*/ 1197 w 1907"/>
                      <a:gd name="T1" fmla="*/ 1489 h 1579"/>
                      <a:gd name="T2" fmla="*/ 1173 w 1907"/>
                      <a:gd name="T3" fmla="*/ 1460 h 1579"/>
                      <a:gd name="T4" fmla="*/ 1168 w 1907"/>
                      <a:gd name="T5" fmla="*/ 1360 h 1579"/>
                      <a:gd name="T6" fmla="*/ 1011 w 1907"/>
                      <a:gd name="T7" fmla="*/ 1360 h 1579"/>
                      <a:gd name="T8" fmla="*/ 906 w 1907"/>
                      <a:gd name="T9" fmla="*/ 1360 h 1579"/>
                      <a:gd name="T10" fmla="*/ 744 w 1907"/>
                      <a:gd name="T11" fmla="*/ 1360 h 1579"/>
                      <a:gd name="T12" fmla="*/ 739 w 1907"/>
                      <a:gd name="T13" fmla="*/ 1460 h 1579"/>
                      <a:gd name="T14" fmla="*/ 715 w 1907"/>
                      <a:gd name="T15" fmla="*/ 1489 h 1579"/>
                      <a:gd name="T16" fmla="*/ 630 w 1907"/>
                      <a:gd name="T17" fmla="*/ 1565 h 1579"/>
                      <a:gd name="T18" fmla="*/ 644 w 1907"/>
                      <a:gd name="T19" fmla="*/ 1579 h 1579"/>
                      <a:gd name="T20" fmla="*/ 906 w 1907"/>
                      <a:gd name="T21" fmla="*/ 1579 h 1579"/>
                      <a:gd name="T22" fmla="*/ 1011 w 1907"/>
                      <a:gd name="T23" fmla="*/ 1579 h 1579"/>
                      <a:gd name="T24" fmla="*/ 1268 w 1907"/>
                      <a:gd name="T25" fmla="*/ 1579 h 1579"/>
                      <a:gd name="T26" fmla="*/ 1283 w 1907"/>
                      <a:gd name="T27" fmla="*/ 1565 h 1579"/>
                      <a:gd name="T28" fmla="*/ 1197 w 1907"/>
                      <a:gd name="T29" fmla="*/ 1489 h 1579"/>
                      <a:gd name="T30" fmla="*/ 1197 w 1907"/>
                      <a:gd name="T31" fmla="*/ 1489 h 1579"/>
                      <a:gd name="T32" fmla="*/ 1850 w 1907"/>
                      <a:gd name="T33" fmla="*/ 0 h 1579"/>
                      <a:gd name="T34" fmla="*/ 57 w 1907"/>
                      <a:gd name="T35" fmla="*/ 0 h 1579"/>
                      <a:gd name="T36" fmla="*/ 0 w 1907"/>
                      <a:gd name="T37" fmla="*/ 57 h 1579"/>
                      <a:gd name="T38" fmla="*/ 0 w 1907"/>
                      <a:gd name="T39" fmla="*/ 1264 h 1579"/>
                      <a:gd name="T40" fmla="*/ 57 w 1907"/>
                      <a:gd name="T41" fmla="*/ 1321 h 1579"/>
                      <a:gd name="T42" fmla="*/ 1850 w 1907"/>
                      <a:gd name="T43" fmla="*/ 1321 h 1579"/>
                      <a:gd name="T44" fmla="*/ 1907 w 1907"/>
                      <a:gd name="T45" fmla="*/ 1264 h 1579"/>
                      <a:gd name="T46" fmla="*/ 1907 w 1907"/>
                      <a:gd name="T47" fmla="*/ 57 h 1579"/>
                      <a:gd name="T48" fmla="*/ 1850 w 1907"/>
                      <a:gd name="T49" fmla="*/ 0 h 1579"/>
                      <a:gd name="T50" fmla="*/ 1817 w 1907"/>
                      <a:gd name="T51" fmla="*/ 1083 h 1579"/>
                      <a:gd name="T52" fmla="*/ 91 w 1907"/>
                      <a:gd name="T53" fmla="*/ 1083 h 1579"/>
                      <a:gd name="T54" fmla="*/ 91 w 1907"/>
                      <a:gd name="T55" fmla="*/ 95 h 1579"/>
                      <a:gd name="T56" fmla="*/ 1817 w 1907"/>
                      <a:gd name="T57" fmla="*/ 95 h 1579"/>
                      <a:gd name="T58" fmla="*/ 1817 w 1907"/>
                      <a:gd name="T59" fmla="*/ 1083 h 1579"/>
                      <a:gd name="T60" fmla="*/ 1817 w 1907"/>
                      <a:gd name="T61" fmla="*/ 1083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7" h="1579">
                        <a:moveTo>
                          <a:pt x="1197" y="1489"/>
                        </a:moveTo>
                        <a:cubicBezTo>
                          <a:pt x="1197" y="1489"/>
                          <a:pt x="1178" y="1469"/>
                          <a:pt x="1173" y="1460"/>
                        </a:cubicBezTo>
                        <a:cubicBezTo>
                          <a:pt x="1168" y="1441"/>
                          <a:pt x="1168" y="1384"/>
                          <a:pt x="1168" y="1360"/>
                        </a:cubicBezTo>
                        <a:cubicBezTo>
                          <a:pt x="1011" y="1360"/>
                          <a:pt x="1011" y="1360"/>
                          <a:pt x="1011" y="1360"/>
                        </a:cubicBezTo>
                        <a:cubicBezTo>
                          <a:pt x="906" y="1360"/>
                          <a:pt x="906" y="1360"/>
                          <a:pt x="906" y="1360"/>
                        </a:cubicBezTo>
                        <a:cubicBezTo>
                          <a:pt x="744" y="1360"/>
                          <a:pt x="744" y="1360"/>
                          <a:pt x="744" y="1360"/>
                        </a:cubicBezTo>
                        <a:cubicBezTo>
                          <a:pt x="744" y="1384"/>
                          <a:pt x="749" y="1441"/>
                          <a:pt x="739" y="1460"/>
                        </a:cubicBezTo>
                        <a:cubicBezTo>
                          <a:pt x="734" y="1469"/>
                          <a:pt x="715" y="1489"/>
                          <a:pt x="715" y="1489"/>
                        </a:cubicBezTo>
                        <a:cubicBezTo>
                          <a:pt x="630" y="1565"/>
                          <a:pt x="630" y="1565"/>
                          <a:pt x="630" y="1565"/>
                        </a:cubicBezTo>
                        <a:cubicBezTo>
                          <a:pt x="630" y="1574"/>
                          <a:pt x="639" y="1579"/>
                          <a:pt x="644" y="1579"/>
                        </a:cubicBezTo>
                        <a:cubicBezTo>
                          <a:pt x="906" y="1579"/>
                          <a:pt x="906" y="1579"/>
                          <a:pt x="906" y="1579"/>
                        </a:cubicBezTo>
                        <a:cubicBezTo>
                          <a:pt x="1011" y="1579"/>
                          <a:pt x="1011" y="1579"/>
                          <a:pt x="1011" y="1579"/>
                        </a:cubicBezTo>
                        <a:cubicBezTo>
                          <a:pt x="1268" y="1579"/>
                          <a:pt x="1268" y="1579"/>
                          <a:pt x="1268" y="1579"/>
                        </a:cubicBezTo>
                        <a:cubicBezTo>
                          <a:pt x="1273" y="1579"/>
                          <a:pt x="1283" y="1574"/>
                          <a:pt x="1283" y="1565"/>
                        </a:cubicBezTo>
                        <a:cubicBezTo>
                          <a:pt x="1197" y="1489"/>
                          <a:pt x="1197" y="1489"/>
                          <a:pt x="1197" y="1489"/>
                        </a:cubicBezTo>
                        <a:cubicBezTo>
                          <a:pt x="1197" y="1489"/>
                          <a:pt x="1197" y="1489"/>
                          <a:pt x="1197" y="1489"/>
                        </a:cubicBezTo>
                        <a:close/>
                        <a:moveTo>
                          <a:pt x="1850" y="0"/>
                        </a:moveTo>
                        <a:cubicBezTo>
                          <a:pt x="57" y="0"/>
                          <a:pt x="57" y="0"/>
                          <a:pt x="57" y="0"/>
                        </a:cubicBezTo>
                        <a:cubicBezTo>
                          <a:pt x="24" y="0"/>
                          <a:pt x="0" y="23"/>
                          <a:pt x="0" y="57"/>
                        </a:cubicBezTo>
                        <a:cubicBezTo>
                          <a:pt x="0" y="1264"/>
                          <a:pt x="0" y="1264"/>
                          <a:pt x="0" y="1264"/>
                        </a:cubicBezTo>
                        <a:cubicBezTo>
                          <a:pt x="0" y="1298"/>
                          <a:pt x="24" y="1321"/>
                          <a:pt x="57" y="1321"/>
                        </a:cubicBezTo>
                        <a:cubicBezTo>
                          <a:pt x="1850" y="1321"/>
                          <a:pt x="1850" y="1321"/>
                          <a:pt x="1850" y="1321"/>
                        </a:cubicBezTo>
                        <a:cubicBezTo>
                          <a:pt x="1884" y="1321"/>
                          <a:pt x="1907" y="1298"/>
                          <a:pt x="1907" y="1264"/>
                        </a:cubicBezTo>
                        <a:cubicBezTo>
                          <a:pt x="1907" y="57"/>
                          <a:pt x="1907" y="57"/>
                          <a:pt x="1907" y="57"/>
                        </a:cubicBezTo>
                        <a:cubicBezTo>
                          <a:pt x="1907" y="23"/>
                          <a:pt x="1884" y="0"/>
                          <a:pt x="1850" y="0"/>
                        </a:cubicBezTo>
                        <a:close/>
                        <a:moveTo>
                          <a:pt x="1817" y="1083"/>
                        </a:moveTo>
                        <a:cubicBezTo>
                          <a:pt x="91" y="1083"/>
                          <a:pt x="91" y="1083"/>
                          <a:pt x="91" y="1083"/>
                        </a:cubicBezTo>
                        <a:cubicBezTo>
                          <a:pt x="91" y="95"/>
                          <a:pt x="91" y="95"/>
                          <a:pt x="91" y="95"/>
                        </a:cubicBezTo>
                        <a:cubicBezTo>
                          <a:pt x="1817" y="95"/>
                          <a:pt x="1817" y="95"/>
                          <a:pt x="1817" y="95"/>
                        </a:cubicBezTo>
                        <a:cubicBezTo>
                          <a:pt x="1817" y="1083"/>
                          <a:pt x="1817" y="1083"/>
                          <a:pt x="1817" y="1083"/>
                        </a:cubicBezTo>
                        <a:cubicBezTo>
                          <a:pt x="1817" y="1083"/>
                          <a:pt x="1817" y="1083"/>
                          <a:pt x="1817" y="10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sp>
          <p:nvSpPr>
            <p:cNvPr id="126" name="Freeform 69"/>
            <p:cNvSpPr>
              <a:spLocks/>
            </p:cNvSpPr>
            <p:nvPr/>
          </p:nvSpPr>
          <p:spPr bwMode="auto">
            <a:xfrm>
              <a:off x="10253270" y="3597374"/>
              <a:ext cx="1672972" cy="457200"/>
            </a:xfrm>
            <a:prstGeom prst="rect">
              <a:avLst/>
            </a:prstGeom>
            <a:solidFill>
              <a:srgbClr val="0075C9"/>
            </a:solidFill>
            <a:ln w="9525">
              <a:noFill/>
              <a:round/>
              <a:headEnd/>
              <a:tailEnd/>
            </a:ln>
            <a:extLst/>
          </p:spPr>
          <p:txBody>
            <a:bodyPr vert="horz" wrap="square" lIns="146304" tIns="91440" rIns="146304" bIns="91440" numCol="1" anchor="t" anchorCtr="0" compatLnSpc="1">
              <a:prstTxWarp prst="textNoShape">
                <a:avLst/>
              </a:prstTxWarp>
              <a:noAutofit/>
            </a:bodyPr>
            <a:lstStyle/>
            <a:p>
              <a:pPr algn="ctr" defTabSz="932418"/>
              <a:r>
                <a:rPr lang="en-US" altLang="en-US" sz="1400" b="1" dirty="0">
                  <a:solidFill>
                    <a:srgbClr val="FFFFFF"/>
                  </a:solidFill>
                  <a:latin typeface="Segoe UI Semibold" panose="020B0702040204020203" pitchFamily="34" charset="0"/>
                </a:rPr>
                <a:t>Depends on SQL</a:t>
              </a:r>
              <a:endParaRPr lang="en-US" altLang="en-US" sz="3600" dirty="0">
                <a:solidFill>
                  <a:srgbClr val="00B0F0"/>
                </a:solidFill>
              </a:endParaRPr>
            </a:p>
          </p:txBody>
        </p:sp>
        <p:sp>
          <p:nvSpPr>
            <p:cNvPr id="75" name="Oval 72"/>
            <p:cNvSpPr>
              <a:spLocks noChangeArrowheads="1"/>
            </p:cNvSpPr>
            <p:nvPr/>
          </p:nvSpPr>
          <p:spPr bwMode="auto">
            <a:xfrm>
              <a:off x="6145388" y="5521340"/>
              <a:ext cx="145699"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nvGrpSpPr>
            <p:cNvPr id="130" name="Group 129"/>
            <p:cNvGrpSpPr/>
            <p:nvPr/>
          </p:nvGrpSpPr>
          <p:grpSpPr>
            <a:xfrm>
              <a:off x="6191250" y="5615492"/>
              <a:ext cx="2537188" cy="807818"/>
              <a:chOff x="6038411" y="5937156"/>
              <a:chExt cx="2537188" cy="807818"/>
            </a:xfrm>
            <a:solidFill>
              <a:schemeClr val="tx1"/>
            </a:solidFill>
          </p:grpSpPr>
          <p:sp>
            <p:nvSpPr>
              <p:cNvPr id="74" name="Freeform 71"/>
              <p:cNvSpPr>
                <a:spLocks/>
              </p:cNvSpPr>
              <p:nvPr/>
            </p:nvSpPr>
            <p:spPr bwMode="auto">
              <a:xfrm>
                <a:off x="6038411" y="5937156"/>
                <a:ext cx="2477336" cy="807818"/>
              </a:xfrm>
              <a:custGeom>
                <a:avLst/>
                <a:gdLst>
                  <a:gd name="T0" fmla="*/ 0 w 1535"/>
                  <a:gd name="T1" fmla="*/ 0 h 499"/>
                  <a:gd name="T2" fmla="*/ 0 w 1535"/>
                  <a:gd name="T3" fmla="*/ 499 h 499"/>
                  <a:gd name="T4" fmla="*/ 1535 w 1535"/>
                  <a:gd name="T5" fmla="*/ 499 h 499"/>
                  <a:gd name="T6" fmla="*/ 1535 w 1535"/>
                  <a:gd name="T7" fmla="*/ 113 h 499"/>
                  <a:gd name="T8" fmla="*/ 1511 w 1535"/>
                  <a:gd name="T9" fmla="*/ 113 h 499"/>
                  <a:gd name="T10" fmla="*/ 1511 w 1535"/>
                  <a:gd name="T11" fmla="*/ 475 h 499"/>
                  <a:gd name="T12" fmla="*/ 25 w 1535"/>
                  <a:gd name="T13" fmla="*/ 475 h 499"/>
                  <a:gd name="T14" fmla="*/ 25 w 1535"/>
                  <a:gd name="T15" fmla="*/ 0 h 499"/>
                  <a:gd name="T16" fmla="*/ 0 w 1535"/>
                  <a:gd name="T17" fmla="*/ 0 h 499"/>
                  <a:gd name="T18" fmla="*/ 0 w 153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 h="499">
                    <a:moveTo>
                      <a:pt x="0" y="0"/>
                    </a:moveTo>
                    <a:lnTo>
                      <a:pt x="0" y="499"/>
                    </a:lnTo>
                    <a:lnTo>
                      <a:pt x="1535" y="499"/>
                    </a:lnTo>
                    <a:lnTo>
                      <a:pt x="1535" y="113"/>
                    </a:lnTo>
                    <a:lnTo>
                      <a:pt x="1511" y="113"/>
                    </a:lnTo>
                    <a:lnTo>
                      <a:pt x="1511" y="475"/>
                    </a:lnTo>
                    <a:lnTo>
                      <a:pt x="25" y="475"/>
                    </a:lnTo>
                    <a:lnTo>
                      <a:pt x="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6" name="Freeform 73"/>
              <p:cNvSpPr>
                <a:spLocks/>
              </p:cNvSpPr>
              <p:nvPr/>
            </p:nvSpPr>
            <p:spPr bwMode="auto">
              <a:xfrm>
                <a:off x="8420187" y="6001900"/>
                <a:ext cx="155412" cy="132748"/>
              </a:xfrm>
              <a:custGeom>
                <a:avLst/>
                <a:gdLst>
                  <a:gd name="T0" fmla="*/ 96 w 96"/>
                  <a:gd name="T1" fmla="*/ 82 h 82"/>
                  <a:gd name="T2" fmla="*/ 48 w 96"/>
                  <a:gd name="T3" fmla="*/ 0 h 82"/>
                  <a:gd name="T4" fmla="*/ 0 w 96"/>
                  <a:gd name="T5" fmla="*/ 82 h 82"/>
                  <a:gd name="T6" fmla="*/ 96 w 96"/>
                  <a:gd name="T7" fmla="*/ 82 h 82"/>
                </a:gdLst>
                <a:ahLst/>
                <a:cxnLst>
                  <a:cxn ang="0">
                    <a:pos x="T0" y="T1"/>
                  </a:cxn>
                  <a:cxn ang="0">
                    <a:pos x="T2" y="T3"/>
                  </a:cxn>
                  <a:cxn ang="0">
                    <a:pos x="T4" y="T5"/>
                  </a:cxn>
                  <a:cxn ang="0">
                    <a:pos x="T6" y="T7"/>
                  </a:cxn>
                </a:cxnLst>
                <a:rect l="0" t="0" r="r" b="b"/>
                <a:pathLst>
                  <a:path w="96" h="82">
                    <a:moveTo>
                      <a:pt x="96" y="82"/>
                    </a:moveTo>
                    <a:lnTo>
                      <a:pt x="48" y="0"/>
                    </a:lnTo>
                    <a:lnTo>
                      <a:pt x="0" y="82"/>
                    </a:lnTo>
                    <a:lnTo>
                      <a:pt x="9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
          <p:nvSpPr>
            <p:cNvPr id="77" name="Freeform 74"/>
            <p:cNvSpPr>
              <a:spLocks/>
            </p:cNvSpPr>
            <p:nvPr/>
          </p:nvSpPr>
          <p:spPr bwMode="auto">
            <a:xfrm>
              <a:off x="6488003" y="6201220"/>
              <a:ext cx="1827618" cy="400110"/>
            </a:xfrm>
            <a:prstGeom prst="rect">
              <a:avLst/>
            </a:prstGeom>
            <a:solidFill>
              <a:srgbClr val="0075C9"/>
            </a:solidFill>
            <a:ln w="9525">
              <a:noFill/>
              <a:round/>
              <a:headEnd/>
              <a:tailEnd/>
            </a:ln>
            <a:extLst/>
          </p:spPr>
          <p:txBody>
            <a:bodyPr vert="horz" wrap="square" lIns="146304" tIns="91440" rIns="146304" bIns="91440" numCol="1" anchor="t" anchorCtr="0" compatLnSpc="1">
              <a:prstTxWarp prst="textNoShape">
                <a:avLst/>
              </a:prstTxWarp>
              <a:noAutofit/>
            </a:bodyPr>
            <a:lstStyle/>
            <a:p>
              <a:pPr algn="ctr" defTabSz="932418"/>
              <a:r>
                <a:rPr lang="en-US" sz="1400" b="1" dirty="0">
                  <a:solidFill>
                    <a:srgbClr val="FFFFFF"/>
                  </a:solidFill>
                  <a:latin typeface="Segoe UI Semibold" panose="020B0702040204020203" pitchFamily="34" charset="0"/>
                </a:rPr>
                <a:t>SQL configuration</a:t>
              </a:r>
            </a:p>
          </p:txBody>
        </p:sp>
      </p:grpSp>
    </p:spTree>
    <p:extLst>
      <p:ext uri="{BB962C8B-B14F-4D97-AF65-F5344CB8AC3E}">
        <p14:creationId xmlns:p14="http://schemas.microsoft.com/office/powerpoint/2010/main" val="63846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572" y="1211287"/>
            <a:ext cx="11887200" cy="5681555"/>
          </a:xfrm>
        </p:spPr>
        <p:txBody>
          <a:bodyPr/>
          <a:lstStyle/>
          <a:p>
            <a:pPr marL="0" indent="0">
              <a:spcBef>
                <a:spcPts val="600"/>
              </a:spcBef>
              <a:buNone/>
            </a:pPr>
            <a:r>
              <a:rPr lang="en-US" sz="3600" dirty="0"/>
              <a:t>Enterprises and system integrators</a:t>
            </a:r>
          </a:p>
          <a:p>
            <a:pPr marL="342900" lvl="1" indent="-285750">
              <a:spcBef>
                <a:spcPts val="600"/>
              </a:spcBef>
            </a:pPr>
            <a:r>
              <a:rPr lang="en-US" dirty="0"/>
              <a:t>Internal software development teams</a:t>
            </a:r>
          </a:p>
          <a:p>
            <a:pPr marL="571500" lvl="2" indent="-219075">
              <a:spcBef>
                <a:spcPts val="600"/>
              </a:spcBef>
            </a:pPr>
            <a:r>
              <a:rPr lang="en-US" dirty="0"/>
              <a:t>Delivering an application</a:t>
            </a:r>
          </a:p>
          <a:p>
            <a:pPr marL="342900" lvl="1" indent="-285750">
              <a:spcBef>
                <a:spcPts val="600"/>
              </a:spcBef>
            </a:pPr>
            <a:r>
              <a:rPr lang="en-US" dirty="0"/>
              <a:t>Corporate IT</a:t>
            </a:r>
          </a:p>
          <a:p>
            <a:pPr marL="571500" lvl="2" indent="-219075">
              <a:spcBef>
                <a:spcPts val="600"/>
              </a:spcBef>
            </a:pPr>
            <a:r>
              <a:rPr lang="en-US" dirty="0"/>
              <a:t>Delivering a capability or cloud capacity</a:t>
            </a:r>
          </a:p>
          <a:p>
            <a:pPr marL="0" indent="0">
              <a:spcBef>
                <a:spcPts val="600"/>
              </a:spcBef>
              <a:buNone/>
            </a:pPr>
            <a:r>
              <a:rPr lang="en-US" sz="3600" dirty="0"/>
              <a:t>Cloud Service Vendors (CSVs)</a:t>
            </a:r>
          </a:p>
          <a:p>
            <a:pPr marL="342900" lvl="1" indent="-285750">
              <a:spcBef>
                <a:spcPts val="600"/>
              </a:spcBef>
            </a:pPr>
            <a:r>
              <a:rPr lang="en-US" dirty="0"/>
              <a:t>Support different multi-tenancy approaches</a:t>
            </a:r>
          </a:p>
          <a:p>
            <a:pPr marL="571500" lvl="2" indent="-219075">
              <a:spcBef>
                <a:spcPts val="600"/>
              </a:spcBef>
            </a:pPr>
            <a:r>
              <a:rPr lang="en-US" dirty="0"/>
              <a:t>Distinct deployments per customer</a:t>
            </a:r>
          </a:p>
          <a:p>
            <a:pPr marL="800100" lvl="3">
              <a:spcBef>
                <a:spcPts val="600"/>
              </a:spcBef>
            </a:pPr>
            <a:r>
              <a:rPr lang="en-US" dirty="0"/>
              <a:t>Within the CSV’s subscription</a:t>
            </a:r>
          </a:p>
          <a:p>
            <a:pPr marL="800100" lvl="3">
              <a:spcBef>
                <a:spcPts val="600"/>
              </a:spcBef>
            </a:pPr>
            <a:r>
              <a:rPr lang="en-US" dirty="0"/>
              <a:t>“Bring your own subscription” model that uses customer subscriptions</a:t>
            </a:r>
          </a:p>
          <a:p>
            <a:pPr marL="571500" lvl="2" indent="-219075">
              <a:spcBef>
                <a:spcPts val="600"/>
              </a:spcBef>
            </a:pPr>
            <a:r>
              <a:rPr lang="en-US" dirty="0"/>
              <a:t>Scale units within a central multi-tenant system</a:t>
            </a:r>
          </a:p>
          <a:p>
            <a:pPr marL="342900" lvl="1" indent="-285750">
              <a:spcBef>
                <a:spcPts val="600"/>
              </a:spcBef>
            </a:pPr>
            <a:r>
              <a:rPr lang="en-US" dirty="0"/>
              <a:t>Support ability to make available via the marketplace</a:t>
            </a:r>
          </a:p>
          <a:p>
            <a:pPr marL="0" indent="0">
              <a:spcBef>
                <a:spcPts val="600"/>
              </a:spcBef>
              <a:buNone/>
            </a:pPr>
            <a:r>
              <a:rPr lang="en-US" sz="3600" dirty="0"/>
              <a:t>All deploy known configurations/SKUs/VM sizes</a:t>
            </a:r>
          </a:p>
        </p:txBody>
      </p:sp>
      <p:sp>
        <p:nvSpPr>
          <p:cNvPr id="3" name="Title 2"/>
          <p:cNvSpPr>
            <a:spLocks noGrp="1"/>
          </p:cNvSpPr>
          <p:nvPr>
            <p:ph type="title"/>
          </p:nvPr>
        </p:nvSpPr>
        <p:spPr/>
        <p:txBody>
          <a:bodyPr/>
          <a:lstStyle/>
          <a:p>
            <a:r>
              <a:rPr lang="en-US" dirty="0"/>
              <a:t>Common use cases for ARM templates</a:t>
            </a:r>
          </a:p>
        </p:txBody>
      </p:sp>
    </p:spTree>
    <p:extLst>
      <p:ext uri="{BB962C8B-B14F-4D97-AF65-F5344CB8AC3E}">
        <p14:creationId xmlns:p14="http://schemas.microsoft.com/office/powerpoint/2010/main" val="293503793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4297697" cy="2511457"/>
          </a:xfrm>
        </p:spPr>
        <p:txBody>
          <a:bodyPr/>
          <a:lstStyle/>
          <a:p>
            <a:pPr marL="0" lvl="1" indent="0">
              <a:buNone/>
            </a:pPr>
            <a:r>
              <a:rPr lang="en-US" sz="3600" dirty="0">
                <a:latin typeface="+mj-lt"/>
              </a:rPr>
              <a:t>Wide range of </a:t>
            </a:r>
            <a:r>
              <a:rPr lang="en-US" sz="3600" dirty="0" err="1">
                <a:latin typeface="+mj-lt"/>
              </a:rPr>
              <a:t>Quickstart</a:t>
            </a:r>
            <a:r>
              <a:rPr lang="en-US" sz="3600" dirty="0">
                <a:latin typeface="+mj-lt"/>
              </a:rPr>
              <a:t> templates</a:t>
            </a:r>
          </a:p>
          <a:p>
            <a:pPr marL="285750" lvl="2" indent="-285750"/>
            <a:r>
              <a:rPr lang="en-US" sz="2400" dirty="0"/>
              <a:t>Indexed on Azure.com</a:t>
            </a:r>
          </a:p>
          <a:p>
            <a:pPr marL="285750" lvl="2" indent="-285750"/>
            <a:r>
              <a:rPr lang="en-US" sz="2400" dirty="0"/>
              <a:t>GitHub repo</a:t>
            </a:r>
          </a:p>
          <a:p>
            <a:pPr marL="285750" lvl="2" indent="-285750"/>
            <a:r>
              <a:rPr lang="en-US" sz="2400" dirty="0"/>
              <a:t>Community and Microsoft contributed</a:t>
            </a:r>
          </a:p>
          <a:p>
            <a:pPr marL="0" lvl="1" indent="0">
              <a:buNone/>
            </a:pPr>
            <a:r>
              <a:rPr lang="en-US" sz="3600" dirty="0">
                <a:latin typeface="+mj-lt"/>
              </a:rPr>
              <a:t>Integration of IaaS with Azure Services</a:t>
            </a:r>
          </a:p>
        </p:txBody>
      </p:sp>
      <p:sp>
        <p:nvSpPr>
          <p:cNvPr id="4" name="Title 3"/>
          <p:cNvSpPr>
            <a:spLocks noGrp="1"/>
          </p:cNvSpPr>
          <p:nvPr>
            <p:ph type="title"/>
          </p:nvPr>
        </p:nvSpPr>
        <p:spPr/>
        <p:txBody>
          <a:bodyPr/>
          <a:lstStyle/>
          <a:p>
            <a:r>
              <a:rPr lang="en-US" dirty="0"/>
              <a:t>Getting started with Azure templates </a:t>
            </a:r>
          </a:p>
        </p:txBody>
      </p:sp>
      <p:pic>
        <p:nvPicPr>
          <p:cNvPr id="22" name="Picture 21"/>
          <p:cNvPicPr>
            <a:picLocks noChangeAspect="1"/>
          </p:cNvPicPr>
          <p:nvPr/>
        </p:nvPicPr>
        <p:blipFill rotWithShape="1">
          <a:blip r:embed="rId3"/>
          <a:srcRect t="1" b="27128"/>
          <a:stretch/>
        </p:blipFill>
        <p:spPr>
          <a:xfrm>
            <a:off x="6583993" y="1302726"/>
            <a:ext cx="5120585" cy="5444410"/>
          </a:xfrm>
          <a:prstGeom prst="rect">
            <a:avLst/>
          </a:prstGeom>
        </p:spPr>
      </p:pic>
      <p:sp>
        <p:nvSpPr>
          <p:cNvPr id="2" name="Rectangle 1"/>
          <p:cNvSpPr/>
          <p:nvPr/>
        </p:nvSpPr>
        <p:spPr>
          <a:xfrm>
            <a:off x="274702" y="6005130"/>
            <a:ext cx="6216650" cy="692497"/>
          </a:xfrm>
          <a:prstGeom prst="rect">
            <a:avLst/>
          </a:prstGeom>
        </p:spPr>
        <p:txBody>
          <a:bodyPr lIns="146304" tIns="91440" rIns="146304">
            <a:noAutofit/>
          </a:bodyPr>
          <a:lstStyle/>
          <a:p>
            <a:pPr>
              <a:lnSpc>
                <a:spcPct val="90000"/>
              </a:lnSpc>
            </a:pPr>
            <a:r>
              <a:rPr lang="en-US" dirty="0">
                <a:gradFill>
                  <a:gsLst>
                    <a:gs pos="1250">
                      <a:schemeClr val="tx1"/>
                    </a:gs>
                    <a:gs pos="100000">
                      <a:schemeClr val="tx1"/>
                    </a:gs>
                  </a:gsLst>
                  <a:lin ang="5400000" scaled="0"/>
                </a:gradFill>
              </a:rPr>
              <a:t>Many examples available @ https://github.com/Azure/azure-quickstart-templates</a:t>
            </a:r>
          </a:p>
        </p:txBody>
      </p:sp>
    </p:spTree>
    <p:extLst>
      <p:ext uri="{BB962C8B-B14F-4D97-AF65-F5344CB8AC3E}">
        <p14:creationId xmlns:p14="http://schemas.microsoft.com/office/powerpoint/2010/main" val="261091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anim calcmode="lin" valueType="num">
                                      <p:cBhvr>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anim calcmode="lin" valueType="num">
                                      <p:cBhvr>
                                        <p:cTn id="3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anim calcmode="lin" valueType="num">
                                      <p:cBhvr>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JSON files—simpler than they look</a:t>
            </a:r>
            <a:br>
              <a:rPr lang="en-US" dirty="0"/>
            </a:br>
            <a:r>
              <a:rPr lang="en-US" sz="2800" spc="0" dirty="0">
                <a:gradFill>
                  <a:gsLst>
                    <a:gs pos="2917">
                      <a:schemeClr val="tx1"/>
                    </a:gs>
                    <a:gs pos="30000">
                      <a:schemeClr val="tx1"/>
                    </a:gs>
                  </a:gsLst>
                  <a:lin ang="5400000" scaled="0"/>
                </a:gradFill>
              </a:rPr>
              <a:t>Schema, content version, parameters, variables, resources, and outputs</a:t>
            </a:r>
            <a:endParaRPr lang="en-US" sz="2800" spc="0" dirty="0"/>
          </a:p>
        </p:txBody>
      </p:sp>
      <p:pic>
        <p:nvPicPr>
          <p:cNvPr id="4" name="Picture 3"/>
          <p:cNvPicPr>
            <a:picLocks noChangeAspect="1"/>
          </p:cNvPicPr>
          <p:nvPr/>
        </p:nvPicPr>
        <p:blipFill>
          <a:blip r:embed="rId3"/>
          <a:stretch>
            <a:fillRect/>
          </a:stretch>
        </p:blipFill>
        <p:spPr>
          <a:xfrm>
            <a:off x="481276" y="1930340"/>
            <a:ext cx="7748619" cy="396392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423544" y="3388754"/>
            <a:ext cx="5430008" cy="2172003"/>
          </a:xfrm>
          <a:prstGeom prst="rect">
            <a:avLst/>
          </a:prstGeom>
          <a:ln w="57150" cap="sq">
            <a:solidFill>
              <a:schemeClr val="tx1"/>
            </a:solidFill>
            <a:miter lim="800000"/>
          </a:ln>
        </p:spPr>
      </p:pic>
      <p:pic>
        <p:nvPicPr>
          <p:cNvPr id="6" name="Picture 5"/>
          <p:cNvPicPr>
            <a:picLocks noChangeAspect="1"/>
          </p:cNvPicPr>
          <p:nvPr/>
        </p:nvPicPr>
        <p:blipFill>
          <a:blip r:embed="rId5"/>
          <a:stretch>
            <a:fillRect/>
          </a:stretch>
        </p:blipFill>
        <p:spPr>
          <a:xfrm>
            <a:off x="676940" y="3472590"/>
            <a:ext cx="7869423" cy="490226"/>
          </a:xfrm>
          <a:prstGeom prst="rect">
            <a:avLst/>
          </a:prstGeom>
          <a:ln w="57150" cap="sq">
            <a:solidFill>
              <a:schemeClr val="tx1"/>
            </a:solidFill>
            <a:miter lim="800000"/>
          </a:ln>
        </p:spPr>
      </p:pic>
      <p:pic>
        <p:nvPicPr>
          <p:cNvPr id="7" name="Picture 6"/>
          <p:cNvPicPr>
            <a:picLocks noChangeAspect="1"/>
          </p:cNvPicPr>
          <p:nvPr/>
        </p:nvPicPr>
        <p:blipFill>
          <a:blip r:embed="rId6"/>
          <a:stretch>
            <a:fillRect/>
          </a:stretch>
        </p:blipFill>
        <p:spPr>
          <a:xfrm>
            <a:off x="903267" y="2266736"/>
            <a:ext cx="8380055" cy="3649566"/>
          </a:xfrm>
          <a:prstGeom prst="rect">
            <a:avLst/>
          </a:prstGeom>
          <a:ln w="57150" cap="sq">
            <a:solidFill>
              <a:schemeClr val="tx1"/>
            </a:solidFill>
            <a:miter lim="800000"/>
          </a:ln>
        </p:spPr>
      </p:pic>
      <p:pic>
        <p:nvPicPr>
          <p:cNvPr id="8" name="Picture 7"/>
          <p:cNvPicPr>
            <a:picLocks noChangeAspect="1"/>
          </p:cNvPicPr>
          <p:nvPr/>
        </p:nvPicPr>
        <p:blipFill>
          <a:blip r:embed="rId7"/>
          <a:stretch>
            <a:fillRect/>
          </a:stretch>
        </p:blipFill>
        <p:spPr>
          <a:xfrm>
            <a:off x="903267" y="2195711"/>
            <a:ext cx="7643096" cy="4055019"/>
          </a:xfrm>
          <a:prstGeom prst="rect">
            <a:avLst/>
          </a:prstGeom>
          <a:ln w="57150" cap="sq">
            <a:solidFill>
              <a:schemeClr val="tx1"/>
            </a:solidFill>
            <a:miter lim="800000"/>
          </a:ln>
        </p:spPr>
      </p:pic>
      <p:pic>
        <p:nvPicPr>
          <p:cNvPr id="9" name="Picture 8"/>
          <p:cNvPicPr>
            <a:picLocks noChangeAspect="1"/>
          </p:cNvPicPr>
          <p:nvPr/>
        </p:nvPicPr>
        <p:blipFill>
          <a:blip r:embed="rId8"/>
          <a:stretch>
            <a:fillRect/>
          </a:stretch>
        </p:blipFill>
        <p:spPr>
          <a:xfrm>
            <a:off x="1063037" y="1980853"/>
            <a:ext cx="5522671" cy="4533896"/>
          </a:xfrm>
          <a:prstGeom prst="rect">
            <a:avLst/>
          </a:prstGeom>
          <a:ln w="57150" cap="sq">
            <a:solidFill>
              <a:schemeClr val="tx1"/>
            </a:solidFill>
            <a:miter lim="800000"/>
          </a:ln>
        </p:spPr>
      </p:pic>
    </p:spTree>
    <p:extLst>
      <p:ext uri="{BB962C8B-B14F-4D97-AF65-F5344CB8AC3E}">
        <p14:creationId xmlns:p14="http://schemas.microsoft.com/office/powerpoint/2010/main" val="2189770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50" fill="hold"/>
                                        <p:tgtEl>
                                          <p:spTgt spid="6"/>
                                        </p:tgtEl>
                                        <p:attrNameLst>
                                          <p:attrName>ppt_w</p:attrName>
                                        </p:attrNameLst>
                                      </p:cBhvr>
                                      <p:tavLst>
                                        <p:tav tm="0">
                                          <p:val>
                                            <p:fltVal val="0"/>
                                          </p:val>
                                        </p:tav>
                                        <p:tav tm="100000">
                                          <p:val>
                                            <p:strVal val="#ppt_w"/>
                                          </p:val>
                                        </p:tav>
                                      </p:tavLst>
                                    </p:anim>
                                    <p:anim calcmode="lin" valueType="num">
                                      <p:cBhvr>
                                        <p:cTn id="8" dur="650" fill="hold"/>
                                        <p:tgtEl>
                                          <p:spTgt spid="6"/>
                                        </p:tgtEl>
                                        <p:attrNameLst>
                                          <p:attrName>ppt_h</p:attrName>
                                        </p:attrNameLst>
                                      </p:cBhvr>
                                      <p:tavLst>
                                        <p:tav tm="0">
                                          <p:val>
                                            <p:fltVal val="0"/>
                                          </p:val>
                                        </p:tav>
                                        <p:tav tm="100000">
                                          <p:val>
                                            <p:strVal val="#ppt_h"/>
                                          </p:val>
                                        </p:tav>
                                      </p:tavLst>
                                    </p:anim>
                                    <p:animEffect transition="in" filter="fade">
                                      <p:cBhvr>
                                        <p:cTn id="9" dur="6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
                                        <p:tgtEl>
                                          <p:spTgt spid="6"/>
                                        </p:tgtEl>
                                      </p:cBhvr>
                                    </p:animEffect>
                                    <p:set>
                                      <p:cBhvr>
                                        <p:cTn id="14" dur="1" fill="hold">
                                          <p:stCondLst>
                                            <p:cond delay="199"/>
                                          </p:stCondLst>
                                        </p:cTn>
                                        <p:tgtEl>
                                          <p:spTgt spid="6"/>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650" fill="hold"/>
                                        <p:tgtEl>
                                          <p:spTgt spid="7"/>
                                        </p:tgtEl>
                                        <p:attrNameLst>
                                          <p:attrName>ppt_w</p:attrName>
                                        </p:attrNameLst>
                                      </p:cBhvr>
                                      <p:tavLst>
                                        <p:tav tm="0">
                                          <p:val>
                                            <p:fltVal val="0"/>
                                          </p:val>
                                        </p:tav>
                                        <p:tav tm="100000">
                                          <p:val>
                                            <p:strVal val="#ppt_w"/>
                                          </p:val>
                                        </p:tav>
                                      </p:tavLst>
                                    </p:anim>
                                    <p:anim calcmode="lin" valueType="num">
                                      <p:cBhvr>
                                        <p:cTn id="18" dur="650" fill="hold"/>
                                        <p:tgtEl>
                                          <p:spTgt spid="7"/>
                                        </p:tgtEl>
                                        <p:attrNameLst>
                                          <p:attrName>ppt_h</p:attrName>
                                        </p:attrNameLst>
                                      </p:cBhvr>
                                      <p:tavLst>
                                        <p:tav tm="0">
                                          <p:val>
                                            <p:fltVal val="0"/>
                                          </p:val>
                                        </p:tav>
                                        <p:tav tm="100000">
                                          <p:val>
                                            <p:strVal val="#ppt_h"/>
                                          </p:val>
                                        </p:tav>
                                      </p:tavLst>
                                    </p:anim>
                                    <p:animEffect transition="in" filter="fade">
                                      <p:cBhvr>
                                        <p:cTn id="19" dur="6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
                                        <p:tgtEl>
                                          <p:spTgt spid="7"/>
                                        </p:tgtEl>
                                      </p:cBhvr>
                                    </p:animEffect>
                                    <p:set>
                                      <p:cBhvr>
                                        <p:cTn id="24" dur="1" fill="hold">
                                          <p:stCondLst>
                                            <p:cond delay="199"/>
                                          </p:stCondLst>
                                        </p:cTn>
                                        <p:tgtEl>
                                          <p:spTgt spid="7"/>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650" fill="hold"/>
                                        <p:tgtEl>
                                          <p:spTgt spid="8"/>
                                        </p:tgtEl>
                                        <p:attrNameLst>
                                          <p:attrName>ppt_w</p:attrName>
                                        </p:attrNameLst>
                                      </p:cBhvr>
                                      <p:tavLst>
                                        <p:tav tm="0">
                                          <p:val>
                                            <p:fltVal val="0"/>
                                          </p:val>
                                        </p:tav>
                                        <p:tav tm="100000">
                                          <p:val>
                                            <p:strVal val="#ppt_w"/>
                                          </p:val>
                                        </p:tav>
                                      </p:tavLst>
                                    </p:anim>
                                    <p:anim calcmode="lin" valueType="num">
                                      <p:cBhvr>
                                        <p:cTn id="28" dur="650" fill="hold"/>
                                        <p:tgtEl>
                                          <p:spTgt spid="8"/>
                                        </p:tgtEl>
                                        <p:attrNameLst>
                                          <p:attrName>ppt_h</p:attrName>
                                        </p:attrNameLst>
                                      </p:cBhvr>
                                      <p:tavLst>
                                        <p:tav tm="0">
                                          <p:val>
                                            <p:fltVal val="0"/>
                                          </p:val>
                                        </p:tav>
                                        <p:tav tm="100000">
                                          <p:val>
                                            <p:strVal val="#ppt_h"/>
                                          </p:val>
                                        </p:tav>
                                      </p:tavLst>
                                    </p:anim>
                                    <p:animEffect transition="in" filter="fade">
                                      <p:cBhvr>
                                        <p:cTn id="29" dur="65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00"/>
                                        <p:tgtEl>
                                          <p:spTgt spid="8"/>
                                        </p:tgtEl>
                                      </p:cBhvr>
                                    </p:animEffect>
                                    <p:set>
                                      <p:cBhvr>
                                        <p:cTn id="34" dur="1" fill="hold">
                                          <p:stCondLst>
                                            <p:cond delay="199"/>
                                          </p:stCondLst>
                                        </p:cTn>
                                        <p:tgtEl>
                                          <p:spTgt spid="8"/>
                                        </p:tgtEl>
                                        <p:attrNameLst>
                                          <p:attrName>style.visibility</p:attrName>
                                        </p:attrNameLst>
                                      </p:cBhvr>
                                      <p:to>
                                        <p:strVal val="hidden"/>
                                      </p:to>
                                    </p:se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650" fill="hold"/>
                                        <p:tgtEl>
                                          <p:spTgt spid="9"/>
                                        </p:tgtEl>
                                        <p:attrNameLst>
                                          <p:attrName>ppt_w</p:attrName>
                                        </p:attrNameLst>
                                      </p:cBhvr>
                                      <p:tavLst>
                                        <p:tav tm="0">
                                          <p:val>
                                            <p:fltVal val="0"/>
                                          </p:val>
                                        </p:tav>
                                        <p:tav tm="100000">
                                          <p:val>
                                            <p:strVal val="#ppt_w"/>
                                          </p:val>
                                        </p:tav>
                                      </p:tavLst>
                                    </p:anim>
                                    <p:anim calcmode="lin" valueType="num">
                                      <p:cBhvr>
                                        <p:cTn id="38" dur="650" fill="hold"/>
                                        <p:tgtEl>
                                          <p:spTgt spid="9"/>
                                        </p:tgtEl>
                                        <p:attrNameLst>
                                          <p:attrName>ppt_h</p:attrName>
                                        </p:attrNameLst>
                                      </p:cBhvr>
                                      <p:tavLst>
                                        <p:tav tm="0">
                                          <p:val>
                                            <p:fltVal val="0"/>
                                          </p:val>
                                        </p:tav>
                                        <p:tav tm="100000">
                                          <p:val>
                                            <p:strVal val="#ppt_h"/>
                                          </p:val>
                                        </p:tav>
                                      </p:tavLst>
                                    </p:anim>
                                    <p:animEffect transition="in" filter="fade">
                                      <p:cBhvr>
                                        <p:cTn id="39" dur="65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
                                        <p:tgtEl>
                                          <p:spTgt spid="9"/>
                                        </p:tgtEl>
                                      </p:cBhvr>
                                    </p:animEffect>
                                    <p:set>
                                      <p:cBhvr>
                                        <p:cTn id="44" dur="1" fill="hold">
                                          <p:stCondLst>
                                            <p:cond delay="199"/>
                                          </p:stCondLst>
                                        </p:cTn>
                                        <p:tgtEl>
                                          <p:spTgt spid="9"/>
                                        </p:tgtEl>
                                        <p:attrNameLst>
                                          <p:attrName>style.visibility</p:attrName>
                                        </p:attrNameLst>
                                      </p:cBhvr>
                                      <p:to>
                                        <p:strVal val="hidden"/>
                                      </p:to>
                                    </p:se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650" fill="hold"/>
                                        <p:tgtEl>
                                          <p:spTgt spid="5"/>
                                        </p:tgtEl>
                                        <p:attrNameLst>
                                          <p:attrName>ppt_w</p:attrName>
                                        </p:attrNameLst>
                                      </p:cBhvr>
                                      <p:tavLst>
                                        <p:tav tm="0">
                                          <p:val>
                                            <p:fltVal val="0"/>
                                          </p:val>
                                        </p:tav>
                                        <p:tav tm="100000">
                                          <p:val>
                                            <p:strVal val="#ppt_w"/>
                                          </p:val>
                                        </p:tav>
                                      </p:tavLst>
                                    </p:anim>
                                    <p:anim calcmode="lin" valueType="num">
                                      <p:cBhvr>
                                        <p:cTn id="48" dur="650" fill="hold"/>
                                        <p:tgtEl>
                                          <p:spTgt spid="5"/>
                                        </p:tgtEl>
                                        <p:attrNameLst>
                                          <p:attrName>ppt_h</p:attrName>
                                        </p:attrNameLst>
                                      </p:cBhvr>
                                      <p:tavLst>
                                        <p:tav tm="0">
                                          <p:val>
                                            <p:fltVal val="0"/>
                                          </p:val>
                                        </p:tav>
                                        <p:tav tm="100000">
                                          <p:val>
                                            <p:strVal val="#ppt_h"/>
                                          </p:val>
                                        </p:tav>
                                      </p:tavLst>
                                    </p:anim>
                                    <p:animEffect transition="in" filter="fade">
                                      <p:cBhvr>
                                        <p:cTn id="49" dur="6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6112050"/>
              </p:ext>
            </p:extLst>
          </p:nvPr>
        </p:nvGraphicFramePr>
        <p:xfrm>
          <a:off x="274702" y="479775"/>
          <a:ext cx="11887200" cy="621791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621792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3911">
                <a:tc gridSpan="3">
                  <a:txBody>
                    <a:bodyPr/>
                    <a:lstStyle/>
                    <a:p>
                      <a:pPr>
                        <a:lnSpc>
                          <a:spcPct val="90000"/>
                        </a:lnSpc>
                      </a:pPr>
                      <a:r>
                        <a:rPr lang="en-US" sz="3000" dirty="0">
                          <a:gradFill>
                            <a:gsLst>
                              <a:gs pos="10619">
                                <a:schemeClr val="bg1"/>
                              </a:gs>
                              <a:gs pos="33000">
                                <a:schemeClr val="bg1"/>
                              </a:gs>
                            </a:gsLst>
                            <a:lin ang="5400000" scaled="0"/>
                          </a:gradFill>
                          <a:latin typeface="+mj-lt"/>
                        </a:rPr>
                        <a:t>Passing state</a:t>
                      </a:r>
                      <a:r>
                        <a:rPr lang="en-US" sz="3000" baseline="0" dirty="0">
                          <a:gradFill>
                            <a:gsLst>
                              <a:gs pos="10619">
                                <a:schemeClr val="bg1"/>
                              </a:gs>
                              <a:gs pos="33000">
                                <a:schemeClr val="bg1"/>
                              </a:gs>
                            </a:gsLst>
                            <a:lin ang="5400000" scaled="0"/>
                          </a:gradFill>
                          <a:latin typeface="+mj-lt"/>
                        </a:rPr>
                        <a:t>—</a:t>
                      </a:r>
                      <a:r>
                        <a:rPr lang="en-US" sz="3000" dirty="0">
                          <a:gradFill>
                            <a:gsLst>
                              <a:gs pos="10619">
                                <a:schemeClr val="bg1"/>
                              </a:gs>
                              <a:gs pos="33000">
                                <a:schemeClr val="bg1"/>
                              </a:gs>
                            </a:gsLst>
                            <a:lin ang="5400000" scaled="0"/>
                          </a:gradFill>
                          <a:latin typeface="+mj-lt"/>
                        </a:rPr>
                        <a:t>common</a:t>
                      </a:r>
                      <a:r>
                        <a:rPr lang="en-US" sz="3000" baseline="0" dirty="0">
                          <a:gradFill>
                            <a:gsLst>
                              <a:gs pos="10619">
                                <a:schemeClr val="bg1"/>
                              </a:gs>
                              <a:gs pos="33000">
                                <a:schemeClr val="bg1"/>
                              </a:gs>
                            </a:gsLst>
                            <a:lin ang="5400000" scaled="0"/>
                          </a:gradFill>
                          <a:latin typeface="+mj-lt"/>
                        </a:rPr>
                        <a:t> parameters</a:t>
                      </a:r>
                      <a:endParaRPr lang="en-US" sz="3000" dirty="0">
                        <a:gradFill>
                          <a:gsLst>
                            <a:gs pos="10619">
                              <a:schemeClr val="bg1"/>
                            </a:gs>
                            <a:gs pos="33000">
                              <a:schemeClr val="bg1"/>
                            </a:gs>
                          </a:gsLst>
                          <a:lin ang="5400000" scaled="0"/>
                        </a:gradFill>
                        <a:latin typeface="+mj-lt"/>
                      </a:endParaRPr>
                    </a:p>
                  </a:txBody>
                  <a:tcPr marL="146304" marR="146304" marT="91440" marB="91440">
                    <a:lnB w="38100" cmpd="sng">
                      <a:noFill/>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9945">
                <a:tc>
                  <a:txBody>
                    <a:bodyPr/>
                    <a:lstStyle/>
                    <a:p>
                      <a:pPr>
                        <a:lnSpc>
                          <a:spcPct val="90000"/>
                        </a:lnSpc>
                      </a:pPr>
                      <a:r>
                        <a:rPr lang="en-US" sz="1800" b="1" dirty="0">
                          <a:gradFill>
                            <a:gsLst>
                              <a:gs pos="2655">
                                <a:schemeClr val="tx1"/>
                              </a:gs>
                              <a:gs pos="31000">
                                <a:schemeClr val="tx1"/>
                              </a:gs>
                            </a:gsLst>
                            <a:lin ang="5400000" scaled="0"/>
                          </a:gradFill>
                        </a:rPr>
                        <a:t>Name (string values)</a:t>
                      </a:r>
                    </a:p>
                  </a:txBody>
                  <a:tcPr marL="146304" marR="146304" marT="91440" marB="9144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800" b="1" dirty="0">
                          <a:gradFill>
                            <a:gsLst>
                              <a:gs pos="2655">
                                <a:schemeClr val="tx1"/>
                              </a:gs>
                              <a:gs pos="31000">
                                <a:schemeClr val="tx1"/>
                              </a:gs>
                            </a:gsLst>
                            <a:lin ang="5400000" scaled="0"/>
                          </a:gradFill>
                        </a:rPr>
                        <a:t>Description</a:t>
                      </a:r>
                    </a:p>
                  </a:txBody>
                  <a:tcPr marL="146304" marR="146304" marT="91440" marB="9144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endParaRPr lang="en-US" sz="1800" b="1" dirty="0">
                        <a:gradFill>
                          <a:gsLst>
                            <a:gs pos="2655">
                              <a:schemeClr val="tx1"/>
                            </a:gs>
                            <a:gs pos="31000">
                              <a:schemeClr val="tx1"/>
                            </a:gs>
                          </a:gsLst>
                          <a:lin ang="5400000" scaled="0"/>
                        </a:gradFill>
                      </a:endParaRPr>
                    </a:p>
                  </a:txBody>
                  <a:tcPr marL="146304" marR="146304" marT="91440" marB="9144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a:gradFill>
                            <a:gsLst>
                              <a:gs pos="2655">
                                <a:schemeClr val="tx1"/>
                              </a:gs>
                              <a:gs pos="31000">
                                <a:schemeClr val="tx1"/>
                              </a:gs>
                            </a:gsLst>
                            <a:lin ang="5400000" scaled="0"/>
                          </a:gradFill>
                          <a:effectLst/>
                          <a:latin typeface="+mn-lt"/>
                          <a:ea typeface="+mn-ea"/>
                          <a:cs typeface="+mn-cs"/>
                        </a:rPr>
                        <a:t>Location </a:t>
                      </a:r>
                      <a:endParaRPr lang="en-US" sz="1600" b="0" dirty="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a:gradFill>
                            <a:gsLst>
                              <a:gs pos="2655">
                                <a:schemeClr val="tx1"/>
                              </a:gs>
                              <a:gs pos="31000">
                                <a:schemeClr val="tx1"/>
                              </a:gs>
                            </a:gsLst>
                            <a:lin ang="5400000" scaled="0"/>
                          </a:gradFill>
                          <a:effectLst/>
                          <a:latin typeface="+mn-lt"/>
                          <a:ea typeface="+mn-ea"/>
                          <a:cs typeface="+mn-cs"/>
                        </a:rPr>
                        <a:t>The location where the resources will be deployed</a:t>
                      </a:r>
                      <a:r>
                        <a:rPr lang="en-US" sz="1600" kern="1200" baseline="0" dirty="0">
                          <a:gradFill>
                            <a:gsLst>
                              <a:gs pos="2655">
                                <a:schemeClr val="tx1"/>
                              </a:gs>
                              <a:gs pos="31000">
                                <a:schemeClr val="tx1"/>
                              </a:gs>
                            </a:gsLst>
                            <a:lin ang="5400000" scaled="0"/>
                          </a:gradFill>
                          <a:effectLst/>
                          <a:latin typeface="+mn-lt"/>
                          <a:ea typeface="+mn-ea"/>
                          <a:cs typeface="+mn-cs"/>
                        </a:rPr>
                        <a:t> </a:t>
                      </a:r>
                      <a:r>
                        <a:rPr lang="en-US" sz="1600" kern="1200" dirty="0">
                          <a:gradFill>
                            <a:gsLst>
                              <a:gs pos="2655">
                                <a:schemeClr val="tx1"/>
                              </a:gs>
                              <a:gs pos="31000">
                                <a:schemeClr val="tx1"/>
                              </a:gs>
                            </a:gsLst>
                            <a:lin ang="5400000" scaled="0"/>
                          </a:gradFill>
                          <a:effectLst/>
                          <a:latin typeface="+mn-lt"/>
                          <a:ea typeface="+mn-ea"/>
                          <a:cs typeface="+mn-cs"/>
                        </a:rPr>
                        <a:t>from a constrained list of Azure regions</a:t>
                      </a:r>
                      <a:endParaRPr lang="en-US" sz="1600" dirty="0">
                        <a:gradFill>
                          <a:gsLst>
                            <a:gs pos="2655">
                              <a:schemeClr val="tx1"/>
                            </a:gs>
                            <a:gs pos="31000">
                              <a:schemeClr val="tx1"/>
                            </a:gs>
                          </a:gsLst>
                          <a:lin ang="5400000" scaled="0"/>
                        </a:gradFill>
                      </a:endParaRPr>
                    </a:p>
                  </a:txBody>
                  <a:tcPr marL="146304" marR="146304" marT="91440" marB="91440">
                    <a:lnL w="28575"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lnT w="12700" cap="flat" cmpd="sng" algn="ctr">
                      <a:solidFill>
                        <a:schemeClr val="accent2"/>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err="1">
                          <a:gradFill>
                            <a:gsLst>
                              <a:gs pos="2655">
                                <a:schemeClr val="tx1"/>
                              </a:gs>
                              <a:gs pos="31000">
                                <a:schemeClr val="tx1"/>
                              </a:gs>
                            </a:gsLst>
                            <a:lin ang="5400000" scaled="0"/>
                          </a:gradFill>
                          <a:effectLst/>
                          <a:latin typeface="+mn-lt"/>
                          <a:ea typeface="+mn-ea"/>
                          <a:cs typeface="+mn-cs"/>
                        </a:rPr>
                        <a:t>storageAccountNamePrefix</a:t>
                      </a:r>
                      <a:endParaRPr lang="en-US" sz="1600" dirty="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a:gradFill>
                            <a:gsLst>
                              <a:gs pos="2655">
                                <a:schemeClr val="tx1"/>
                              </a:gs>
                              <a:gs pos="31000">
                                <a:schemeClr val="tx1"/>
                              </a:gs>
                            </a:gsLst>
                            <a:lin ang="5400000" scaled="0"/>
                          </a:gradFill>
                          <a:effectLst/>
                          <a:latin typeface="+mn-lt"/>
                          <a:ea typeface="+mn-ea"/>
                          <a:cs typeface="+mn-cs"/>
                        </a:rPr>
                        <a:t>Unique DNS name for the storage account where the VM’s disks will be placed</a:t>
                      </a:r>
                      <a:endParaRPr lang="en-US" sz="1600" dirty="0">
                        <a:gradFill>
                          <a:gsLst>
                            <a:gs pos="2655">
                              <a:schemeClr val="tx1"/>
                            </a:gs>
                            <a:gs pos="31000">
                              <a:schemeClr val="tx1"/>
                            </a:gs>
                          </a:gsLst>
                          <a:lin ang="5400000" scaled="0"/>
                        </a:gradFill>
                      </a:endParaRP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solidFill>
                      <a:schemeClr val="bg1">
                        <a:lumMod val="95000"/>
                      </a:schemeClr>
                    </a:solidFill>
                  </a:tcPr>
                </a:tc>
                <a:extLst>
                  <a:ext uri="{0D108BD9-81ED-4DB2-BD59-A6C34878D82A}">
                    <a16:rowId xmlns:a16="http://schemas.microsoft.com/office/drawing/2014/main" val="10003"/>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err="1">
                          <a:gradFill>
                            <a:gsLst>
                              <a:gs pos="2655">
                                <a:schemeClr val="tx1"/>
                              </a:gs>
                              <a:gs pos="31000">
                                <a:schemeClr val="tx1"/>
                              </a:gs>
                            </a:gsLst>
                            <a:lin ang="5400000" scaled="0"/>
                          </a:gradFill>
                          <a:effectLst/>
                          <a:latin typeface="+mn-lt"/>
                          <a:ea typeface="+mn-ea"/>
                          <a:cs typeface="+mn-cs"/>
                        </a:rPr>
                        <a:t>virtualNetworkName</a:t>
                      </a:r>
                      <a:endParaRPr lang="en-US" sz="1600" b="0" dirty="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indent="0" algn="l" defTabSz="932742"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600" kern="1200" dirty="0">
                          <a:gradFill>
                            <a:gsLst>
                              <a:gs pos="2655">
                                <a:schemeClr val="tx1"/>
                              </a:gs>
                              <a:gs pos="31000">
                                <a:schemeClr val="tx1"/>
                              </a:gs>
                            </a:gsLst>
                            <a:lin ang="5400000" scaled="0"/>
                          </a:gradFill>
                          <a:effectLst/>
                          <a:latin typeface="+mn-lt"/>
                          <a:ea typeface="+mn-ea"/>
                          <a:cs typeface="+mn-cs"/>
                        </a:rPr>
                        <a:t>For deployments that create a new virtual network, the name to use for creating that resource. For deployments that use an existing virtual network, the name of the </a:t>
                      </a:r>
                      <a:r>
                        <a:rPr lang="en-US" sz="1600" kern="1200" dirty="0" err="1">
                          <a:gradFill>
                            <a:gsLst>
                              <a:gs pos="2655">
                                <a:schemeClr val="tx1"/>
                              </a:gs>
                              <a:gs pos="31000">
                                <a:schemeClr val="tx1"/>
                              </a:gs>
                            </a:gsLst>
                            <a:lin ang="5400000" scaled="0"/>
                          </a:gradFill>
                          <a:effectLst/>
                          <a:latin typeface="+mn-lt"/>
                          <a:ea typeface="+mn-ea"/>
                          <a:cs typeface="+mn-cs"/>
                        </a:rPr>
                        <a:t>VNet</a:t>
                      </a:r>
                      <a:r>
                        <a:rPr lang="en-US" sz="1600" kern="1200" dirty="0">
                          <a:gradFill>
                            <a:gsLst>
                              <a:gs pos="2655">
                                <a:schemeClr val="tx1"/>
                              </a:gs>
                              <a:gs pos="31000">
                                <a:schemeClr val="tx1"/>
                              </a:gs>
                            </a:gsLst>
                            <a:lin ang="5400000" scaled="0"/>
                          </a:gradFill>
                          <a:effectLst/>
                          <a:latin typeface="+mn-lt"/>
                          <a:ea typeface="+mn-ea"/>
                          <a:cs typeface="+mn-cs"/>
                        </a:rPr>
                        <a:t> to deploy into</a:t>
                      </a:r>
                      <a:endParaRPr lang="en-US" sz="1600" dirty="0">
                        <a:gradFill>
                          <a:gsLst>
                            <a:gs pos="2655">
                              <a:schemeClr val="tx1"/>
                            </a:gs>
                            <a:gs pos="31000">
                              <a:schemeClr val="tx1"/>
                            </a:gs>
                          </a:gsLst>
                          <a:lin ang="5400000" scaled="0"/>
                        </a:gradFill>
                      </a:endParaRP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solidFill>
                      <a:schemeClr val="bg1">
                        <a:lumMod val="85000"/>
                      </a:schemeClr>
                    </a:solidFill>
                  </a:tcPr>
                </a:tc>
                <a:extLst>
                  <a:ext uri="{0D108BD9-81ED-4DB2-BD59-A6C34878D82A}">
                    <a16:rowId xmlns:a16="http://schemas.microsoft.com/office/drawing/2014/main" val="10004"/>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a:gradFill>
                            <a:gsLst>
                              <a:gs pos="2655">
                                <a:schemeClr val="tx1"/>
                              </a:gs>
                              <a:gs pos="31000">
                                <a:schemeClr val="tx1"/>
                              </a:gs>
                            </a:gsLst>
                            <a:lin ang="5400000" scaled="0"/>
                          </a:gradFill>
                          <a:effectLst/>
                          <a:latin typeface="+mn-lt"/>
                          <a:ea typeface="+mn-ea"/>
                          <a:cs typeface="+mn-cs"/>
                        </a:rPr>
                        <a:t>username </a:t>
                      </a:r>
                      <a:endParaRPr lang="en-US" sz="1600" b="0" dirty="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32742" rtl="0" eaLnBrk="1" fontAlgn="auto" latinLnBrk="0" hangingPunct="1">
                        <a:lnSpc>
                          <a:spcPct val="90000"/>
                        </a:lnSpc>
                        <a:spcBef>
                          <a:spcPts val="0"/>
                        </a:spcBef>
                        <a:spcAft>
                          <a:spcPts val="0"/>
                        </a:spcAft>
                        <a:buClrTx/>
                        <a:buSzTx/>
                        <a:buFontTx/>
                        <a:buNone/>
                        <a:tabLst/>
                        <a:defRPr/>
                      </a:pPr>
                      <a:r>
                        <a:rPr lang="en-US" sz="1600" kern="1200" dirty="0">
                          <a:gradFill>
                            <a:gsLst>
                              <a:gs pos="2655">
                                <a:schemeClr val="tx1"/>
                              </a:gs>
                              <a:gs pos="31000">
                                <a:schemeClr val="tx1"/>
                              </a:gs>
                            </a:gsLst>
                            <a:lin ang="5400000" scaled="0"/>
                          </a:gradFill>
                          <a:effectLst/>
                          <a:latin typeface="+mn-lt"/>
                          <a:ea typeface="+mn-ea"/>
                          <a:cs typeface="+mn-cs"/>
                        </a:rPr>
                        <a:t>User name for the virtual machine(s) and potentially the application(s). More than one user name can be requested from the end user, but at least one must be prompted</a:t>
                      </a: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lnB w="1270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901499">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a:gradFill>
                            <a:gsLst>
                              <a:gs pos="2655">
                                <a:schemeClr val="tx1"/>
                              </a:gs>
                              <a:gs pos="31000">
                                <a:schemeClr val="tx1"/>
                              </a:gs>
                            </a:gsLst>
                            <a:lin ang="5400000" scaled="0"/>
                          </a:gradFill>
                          <a:effectLst/>
                          <a:latin typeface="+mn-lt"/>
                          <a:ea typeface="+mn-ea"/>
                          <a:cs typeface="+mn-cs"/>
                        </a:rPr>
                        <a:t>password </a:t>
                      </a:r>
                      <a:endParaRPr lang="en-US" sz="1600" b="0" dirty="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32742" rtl="0" eaLnBrk="1" fontAlgn="auto" latinLnBrk="0" hangingPunct="1">
                        <a:lnSpc>
                          <a:spcPct val="90000"/>
                        </a:lnSpc>
                        <a:spcBef>
                          <a:spcPts val="0"/>
                        </a:spcBef>
                        <a:spcAft>
                          <a:spcPts val="0"/>
                        </a:spcAft>
                        <a:buClrTx/>
                        <a:buSzTx/>
                        <a:buFontTx/>
                        <a:buNone/>
                        <a:tabLst/>
                        <a:defRPr/>
                      </a:pPr>
                      <a:r>
                        <a:rPr lang="en-US" sz="1600" kern="1200" dirty="0">
                          <a:gradFill>
                            <a:gsLst>
                              <a:gs pos="2655">
                                <a:schemeClr val="tx1"/>
                              </a:gs>
                              <a:gs pos="31000">
                                <a:schemeClr val="tx1"/>
                              </a:gs>
                            </a:gsLst>
                            <a:lin ang="5400000" scaled="0"/>
                          </a:gradFill>
                          <a:effectLst/>
                          <a:latin typeface="+mn-lt"/>
                          <a:ea typeface="+mn-ea"/>
                          <a:cs typeface="+mn-cs"/>
                        </a:rPr>
                        <a:t>Password for the virtual machine(s) and potentially the application(s). More than one password</a:t>
                      </a:r>
                      <a:r>
                        <a:rPr lang="en-US" sz="1600" kern="1200" baseline="0" dirty="0">
                          <a:gradFill>
                            <a:gsLst>
                              <a:gs pos="2655">
                                <a:schemeClr val="tx1"/>
                              </a:gs>
                              <a:gs pos="31000">
                                <a:schemeClr val="tx1"/>
                              </a:gs>
                            </a:gsLst>
                            <a:lin ang="5400000" scaled="0"/>
                          </a:gradFill>
                          <a:effectLst/>
                          <a:latin typeface="+mn-lt"/>
                          <a:ea typeface="+mn-ea"/>
                          <a:cs typeface="+mn-cs"/>
                        </a:rPr>
                        <a:t> </a:t>
                      </a:r>
                      <a:r>
                        <a:rPr lang="en-US" sz="1600" kern="1200" dirty="0">
                          <a:gradFill>
                            <a:gsLst>
                              <a:gs pos="2655">
                                <a:schemeClr val="tx1"/>
                              </a:gs>
                              <a:gs pos="31000">
                                <a:schemeClr val="tx1"/>
                              </a:gs>
                            </a:gsLst>
                            <a:lin ang="5400000" scaled="0"/>
                          </a:gradFill>
                          <a:effectLst/>
                          <a:latin typeface="+mn-lt"/>
                          <a:ea typeface="+mn-ea"/>
                          <a:cs typeface="+mn-cs"/>
                        </a:rPr>
                        <a:t>can be requested from the end user for different VMs or applications, but at least one must be prompted</a:t>
                      </a:r>
                    </a:p>
                  </a:txBody>
                  <a:tcPr marL="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6"/>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err="1">
                          <a:gradFill>
                            <a:gsLst>
                              <a:gs pos="2655">
                                <a:schemeClr val="tx1"/>
                              </a:gs>
                              <a:gs pos="31000">
                                <a:schemeClr val="tx1"/>
                              </a:gs>
                            </a:gsLst>
                            <a:lin ang="5400000" scaled="0"/>
                          </a:gradFill>
                          <a:effectLst/>
                          <a:latin typeface="+mn-lt"/>
                          <a:ea typeface="+mn-ea"/>
                          <a:cs typeface="+mn-cs"/>
                        </a:rPr>
                        <a:t>tshirtSize</a:t>
                      </a:r>
                      <a:endParaRPr lang="en-US" sz="1600" b="0" kern="1200" dirty="0">
                        <a:gradFill>
                          <a:gsLst>
                            <a:gs pos="2655">
                              <a:schemeClr val="tx1"/>
                            </a:gs>
                            <a:gs pos="31000">
                              <a:schemeClr val="tx1"/>
                            </a:gs>
                          </a:gsLst>
                          <a:lin ang="5400000" scaled="0"/>
                        </a:gradFill>
                        <a:effectLst/>
                        <a:latin typeface="+mn-lt"/>
                        <a:ea typeface="+mn-ea"/>
                        <a:cs typeface="+mn-cs"/>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a:lnSpc>
                          <a:spcPct val="90000"/>
                        </a:lnSpc>
                        <a:spcBef>
                          <a:spcPts val="0"/>
                        </a:spcBef>
                        <a:spcAft>
                          <a:spcPts val="0"/>
                        </a:spcAft>
                      </a:pPr>
                      <a:r>
                        <a:rPr lang="en-US" sz="1600" b="0" kern="1200" dirty="0">
                          <a:gradFill>
                            <a:gsLst>
                              <a:gs pos="2655">
                                <a:schemeClr val="tx1"/>
                              </a:gs>
                              <a:gs pos="31000">
                                <a:schemeClr val="tx1"/>
                              </a:gs>
                            </a:gsLst>
                            <a:lin ang="5400000" scaled="0"/>
                          </a:gradFill>
                          <a:effectLst/>
                          <a:latin typeface="+mn-lt"/>
                          <a:ea typeface="+mn-ea"/>
                          <a:cs typeface="+mn-cs"/>
                        </a:rPr>
                        <a:t>The named scale unit size to provision from a constrained list of</a:t>
                      </a:r>
                      <a:r>
                        <a:rPr lang="en-US" sz="1600" b="0" kern="1200" baseline="0" dirty="0">
                          <a:gradFill>
                            <a:gsLst>
                              <a:gs pos="2655">
                                <a:schemeClr val="tx1"/>
                              </a:gs>
                              <a:gs pos="31000">
                                <a:schemeClr val="tx1"/>
                              </a:gs>
                            </a:gsLst>
                            <a:lin ang="5400000" scaled="0"/>
                          </a:gradFill>
                          <a:effectLst/>
                          <a:latin typeface="+mn-lt"/>
                          <a:ea typeface="+mn-ea"/>
                          <a:cs typeface="+mn-cs"/>
                        </a:rPr>
                        <a:t> </a:t>
                      </a:r>
                      <a:r>
                        <a:rPr lang="en-US" sz="1600" b="0" kern="1200" dirty="0">
                          <a:gradFill>
                            <a:gsLst>
                              <a:gs pos="2655">
                                <a:schemeClr val="tx1"/>
                              </a:gs>
                              <a:gs pos="31000">
                                <a:schemeClr val="tx1"/>
                              </a:gs>
                            </a:gsLst>
                            <a:lin ang="5400000" scaled="0"/>
                          </a:gradFill>
                          <a:effectLst/>
                          <a:latin typeface="+mn-lt"/>
                          <a:ea typeface="+mn-ea"/>
                          <a:cs typeface="+mn-cs"/>
                        </a:rPr>
                        <a:t>offered t-shirt sizes</a:t>
                      </a:r>
                    </a:p>
                    <a:p>
                      <a:pPr marL="0" marR="0">
                        <a:lnSpc>
                          <a:spcPct val="90000"/>
                        </a:lnSpc>
                        <a:spcBef>
                          <a:spcPts val="0"/>
                        </a:spcBef>
                        <a:spcAft>
                          <a:spcPts val="0"/>
                        </a:spcAft>
                      </a:pPr>
                      <a:r>
                        <a:rPr lang="en-US" sz="1600" b="0" kern="1200" dirty="0">
                          <a:gradFill>
                            <a:gsLst>
                              <a:gs pos="2655">
                                <a:schemeClr val="tx1"/>
                              </a:gs>
                              <a:gs pos="31000">
                                <a:schemeClr val="tx1"/>
                              </a:gs>
                            </a:gsLst>
                            <a:lin ang="5400000" scaled="0"/>
                          </a:gradFill>
                          <a:effectLst/>
                          <a:latin typeface="+mn-lt"/>
                          <a:ea typeface="+mn-ea"/>
                          <a:cs typeface="+mn-cs"/>
                        </a:rPr>
                        <a:t>For example, “Small”, “Medium”, “Large”</a:t>
                      </a: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7"/>
                  </a:ext>
                </a:extLst>
              </a:tr>
              <a:tr h="685922">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err="1">
                          <a:gradFill>
                            <a:gsLst>
                              <a:gs pos="2655">
                                <a:schemeClr val="tx1"/>
                              </a:gs>
                              <a:gs pos="31000">
                                <a:schemeClr val="tx1"/>
                              </a:gs>
                            </a:gsLst>
                            <a:lin ang="5400000" scaled="0"/>
                          </a:gradFill>
                          <a:effectLst/>
                          <a:latin typeface="+mn-lt"/>
                          <a:ea typeface="+mn-ea"/>
                          <a:cs typeface="+mn-cs"/>
                        </a:rPr>
                        <a:t>enableJumpbox</a:t>
                      </a:r>
                      <a:endParaRPr lang="en-US" sz="1600" b="0" dirty="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a:lnSpc>
                          <a:spcPct val="90000"/>
                        </a:lnSpc>
                        <a:spcBef>
                          <a:spcPts val="0"/>
                        </a:spcBef>
                        <a:spcAft>
                          <a:spcPts val="0"/>
                        </a:spcAft>
                      </a:pPr>
                      <a:r>
                        <a:rPr lang="en-US" sz="1600" b="0" kern="1200" dirty="0">
                          <a:gradFill>
                            <a:gsLst>
                              <a:gs pos="2655">
                                <a:schemeClr val="tx1"/>
                              </a:gs>
                              <a:gs pos="31000">
                                <a:schemeClr val="tx1"/>
                              </a:gs>
                            </a:gsLst>
                            <a:lin ang="5400000" scaled="0"/>
                          </a:gradFill>
                          <a:effectLst/>
                          <a:latin typeface="+mn-lt"/>
                          <a:ea typeface="+mn-ea"/>
                          <a:cs typeface="+mn-cs"/>
                        </a:rPr>
                        <a:t>Parameter that identifies whether to enable a </a:t>
                      </a:r>
                      <a:r>
                        <a:rPr lang="en-US" sz="1600" b="0" kern="1200" dirty="0" err="1">
                          <a:gradFill>
                            <a:gsLst>
                              <a:gs pos="2655">
                                <a:schemeClr val="tx1"/>
                              </a:gs>
                              <a:gs pos="31000">
                                <a:schemeClr val="tx1"/>
                              </a:gs>
                            </a:gsLst>
                            <a:lin ang="5400000" scaled="0"/>
                          </a:gradFill>
                          <a:effectLst/>
                          <a:latin typeface="+mn-lt"/>
                          <a:ea typeface="+mn-ea"/>
                          <a:cs typeface="+mn-cs"/>
                        </a:rPr>
                        <a:t>jumpbox</a:t>
                      </a:r>
                      <a:r>
                        <a:rPr lang="en-US" sz="1600" b="0" kern="1200" dirty="0">
                          <a:gradFill>
                            <a:gsLst>
                              <a:gs pos="2655">
                                <a:schemeClr val="tx1"/>
                              </a:gs>
                              <a:gs pos="31000">
                                <a:schemeClr val="tx1"/>
                              </a:gs>
                            </a:gsLst>
                            <a:lin ang="5400000" scaled="0"/>
                          </a:gradFill>
                          <a:effectLst/>
                          <a:latin typeface="+mn-lt"/>
                          <a:ea typeface="+mn-ea"/>
                          <a:cs typeface="+mn-cs"/>
                        </a:rPr>
                        <a:t> for the environment</a:t>
                      </a:r>
                    </a:p>
                    <a:p>
                      <a:pPr marL="0" marR="0">
                        <a:lnSpc>
                          <a:spcPct val="90000"/>
                        </a:lnSpc>
                        <a:spcBef>
                          <a:spcPts val="0"/>
                        </a:spcBef>
                        <a:spcAft>
                          <a:spcPts val="0"/>
                        </a:spcAft>
                      </a:pPr>
                      <a:r>
                        <a:rPr lang="en-US" sz="1600" b="0" kern="1200" dirty="0">
                          <a:gradFill>
                            <a:gsLst>
                              <a:gs pos="2655">
                                <a:schemeClr val="tx1"/>
                              </a:gs>
                              <a:gs pos="31000">
                                <a:schemeClr val="tx1"/>
                              </a:gs>
                            </a:gsLst>
                            <a:lin ang="5400000" scaled="0"/>
                          </a:gradFill>
                          <a:effectLst/>
                          <a:latin typeface="+mn-lt"/>
                          <a:ea typeface="+mn-ea"/>
                          <a:cs typeface="+mn-cs"/>
                        </a:rPr>
                        <a:t>Values: “enabled”, “disabled”</a:t>
                      </a: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6434321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162539"/>
            <a:ext cx="11888787" cy="917575"/>
          </a:xfrm>
        </p:spPr>
        <p:txBody>
          <a:bodyPr/>
          <a:lstStyle/>
          <a:p>
            <a:r>
              <a:rPr lang="en-US" dirty="0"/>
              <a:t>Deploying custom JSON files</a:t>
            </a:r>
          </a:p>
        </p:txBody>
      </p:sp>
      <p:pic>
        <p:nvPicPr>
          <p:cNvPr id="6" name="Picture 5"/>
          <p:cNvPicPr>
            <a:picLocks noChangeAspect="1"/>
          </p:cNvPicPr>
          <p:nvPr/>
        </p:nvPicPr>
        <p:blipFill>
          <a:blip r:embed="rId3"/>
          <a:stretch>
            <a:fillRect/>
          </a:stretch>
        </p:blipFill>
        <p:spPr>
          <a:xfrm>
            <a:off x="457580" y="1225857"/>
            <a:ext cx="4962436" cy="202772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457580" y="3384897"/>
            <a:ext cx="4962436" cy="3326094"/>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5564393" y="1213157"/>
            <a:ext cx="3758545" cy="4122468"/>
          </a:xfrm>
          <a:prstGeom prst="rect">
            <a:avLst/>
          </a:prstGeom>
        </p:spPr>
      </p:pic>
      <p:sp>
        <p:nvSpPr>
          <p:cNvPr id="10" name="Rectangle 9"/>
          <p:cNvSpPr/>
          <p:nvPr/>
        </p:nvSpPr>
        <p:spPr>
          <a:xfrm>
            <a:off x="5564393" y="5518225"/>
            <a:ext cx="6599032" cy="1179438"/>
          </a:xfrm>
          <a:prstGeom prst="rect">
            <a:avLst/>
          </a:prstGeom>
          <a:solidFill>
            <a:schemeClr val="bg2"/>
          </a:solidFill>
          <a:ln cap="sq">
            <a:noFill/>
            <a:miter lim="800000"/>
          </a:ln>
        </p:spPr>
        <p:txBody>
          <a:bodyPr wrap="square" lIns="146304" tIns="91440" rIns="146304" bIns="91440">
            <a:noAutofit/>
          </a:bodyPr>
          <a:lstStyle/>
          <a:p>
            <a:pPr fontAlgn="ctr">
              <a:lnSpc>
                <a:spcPct val="90000"/>
              </a:lnSpc>
            </a:pP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New-</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AzureResourceGroupDeployment</a:t>
            </a: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 -</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DeploymentName</a:t>
            </a: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 "Simple-VM" -</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ResourceGroupName</a:t>
            </a:r>
            <a:b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b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RG-AZITCAMP -</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TemplateFile</a:t>
            </a: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 "C:\GitHub\Templates\101-simple-windows-vm\azuredeploy.json</a:t>
            </a:r>
            <a:endParaRPr lang="en-US" sz="1600" dirty="0">
              <a:gradFill>
                <a:gsLst>
                  <a:gs pos="93750">
                    <a:srgbClr val="000000"/>
                  </a:gs>
                  <a:gs pos="21000">
                    <a:srgbClr val="000000"/>
                  </a:gs>
                </a:gsLst>
                <a:lin ang="5400000" scaled="1"/>
              </a:gra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9040808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Tools to help manage templates</a:t>
            </a:r>
          </a:p>
        </p:txBody>
      </p:sp>
      <p:sp>
        <p:nvSpPr>
          <p:cNvPr id="2" name="Text Placeholder 1"/>
          <p:cNvSpPr>
            <a:spLocks noGrp="1"/>
          </p:cNvSpPr>
          <p:nvPr>
            <p:ph type="body" sz="quarter" idx="10"/>
          </p:nvPr>
        </p:nvSpPr>
        <p:spPr/>
        <p:txBody>
          <a:bodyPr/>
          <a:lstStyle/>
          <a:p>
            <a:r>
              <a:rPr lang="en-US" dirty="0"/>
              <a:t>GitHub</a:t>
            </a:r>
          </a:p>
          <a:p>
            <a:r>
              <a:rPr lang="en-US" dirty="0"/>
              <a:t>Visual Studio Code</a:t>
            </a:r>
          </a:p>
          <a:p>
            <a:r>
              <a:rPr lang="en-US" dirty="0" err="1"/>
              <a:t>NotePad</a:t>
            </a:r>
            <a:r>
              <a:rPr lang="en-US" dirty="0"/>
              <a:t>/</a:t>
            </a:r>
            <a:r>
              <a:rPr lang="en-US" dirty="0" err="1"/>
              <a:t>NotePad</a:t>
            </a:r>
            <a:r>
              <a:rPr lang="en-US" dirty="0"/>
              <a:t>++</a:t>
            </a:r>
          </a:p>
        </p:txBody>
      </p:sp>
    </p:spTree>
    <p:extLst>
      <p:ext uri="{BB962C8B-B14F-4D97-AF65-F5344CB8AC3E}">
        <p14:creationId xmlns:p14="http://schemas.microsoft.com/office/powerpoint/2010/main" val="1124971639"/>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GIT</a:t>
            </a:r>
          </a:p>
        </p:txBody>
      </p:sp>
      <p:sp>
        <p:nvSpPr>
          <p:cNvPr id="2" name="Text Placeholder 1"/>
          <p:cNvSpPr>
            <a:spLocks noGrp="1"/>
          </p:cNvSpPr>
          <p:nvPr>
            <p:ph type="body" sz="quarter" idx="10"/>
          </p:nvPr>
        </p:nvSpPr>
        <p:spPr>
          <a:xfrm>
            <a:off x="274638" y="1212850"/>
            <a:ext cx="11887200" cy="4862870"/>
          </a:xfrm>
        </p:spPr>
        <p:txBody>
          <a:bodyPr/>
          <a:lstStyle/>
          <a:p>
            <a:r>
              <a:rPr lang="en-US" dirty="0"/>
              <a:t>A widely used version control system for software development</a:t>
            </a:r>
          </a:p>
          <a:p>
            <a:r>
              <a:rPr lang="en-US" dirty="0"/>
              <a:t>A distributed revision control system with an emphasis on speed, data integrity, and support for distributed, non-linear workflows</a:t>
            </a:r>
          </a:p>
          <a:p>
            <a:r>
              <a:rPr lang="en-US" dirty="0"/>
              <a:t>A full-fledged repository with complete history and full version-tracking capabilities, independent of network access or a central server</a:t>
            </a:r>
          </a:p>
        </p:txBody>
      </p:sp>
    </p:spTree>
    <p:extLst>
      <p:ext uri="{BB962C8B-B14F-4D97-AF65-F5344CB8AC3E}">
        <p14:creationId xmlns:p14="http://schemas.microsoft.com/office/powerpoint/2010/main" val="5221727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2" name="Group 1"/>
          <p:cNvGrpSpPr/>
          <p:nvPr/>
        </p:nvGrpSpPr>
        <p:grpSpPr>
          <a:xfrm>
            <a:off x="5882530" y="2371330"/>
            <a:ext cx="2182814" cy="2369574"/>
            <a:chOff x="5617042" y="2027055"/>
            <a:chExt cx="2182814" cy="2369574"/>
          </a:xfrm>
        </p:grpSpPr>
        <p:sp>
          <p:nvSpPr>
            <p:cNvPr id="23" name="Oval 22"/>
            <p:cNvSpPr/>
            <p:nvPr/>
          </p:nvSpPr>
          <p:spPr bwMode="auto">
            <a:xfrm>
              <a:off x="5976109" y="2027055"/>
              <a:ext cx="1464681" cy="1464681"/>
            </a:xfrm>
            <a:prstGeom prst="ellipse">
              <a:avLst/>
            </a:prstGeom>
            <a:solidFill>
              <a:srgbClr val="00B050"/>
            </a:solidFill>
            <a:ln w="1270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7" name="Rectangle 26"/>
            <p:cNvSpPr/>
            <p:nvPr/>
          </p:nvSpPr>
          <p:spPr bwMode="auto">
            <a:xfrm>
              <a:off x="5617042" y="3729879"/>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Hyper-scale</a:t>
              </a:r>
            </a:p>
          </p:txBody>
        </p:sp>
        <p:grpSp>
          <p:nvGrpSpPr>
            <p:cNvPr id="13" name="Group 12"/>
            <p:cNvGrpSpPr/>
            <p:nvPr/>
          </p:nvGrpSpPr>
          <p:grpSpPr>
            <a:xfrm>
              <a:off x="6239671" y="2490872"/>
              <a:ext cx="937556" cy="537047"/>
              <a:chOff x="6054725" y="2508250"/>
              <a:chExt cx="490538" cy="280988"/>
            </a:xfrm>
          </p:grpSpPr>
          <p:sp>
            <p:nvSpPr>
              <p:cNvPr id="10" name="Freeform 8"/>
              <p:cNvSpPr>
                <a:spLocks/>
              </p:cNvSpPr>
              <p:nvPr/>
            </p:nvSpPr>
            <p:spPr bwMode="auto">
              <a:xfrm>
                <a:off x="6438900" y="2508250"/>
                <a:ext cx="92075" cy="93662"/>
              </a:xfrm>
              <a:custGeom>
                <a:avLst/>
                <a:gdLst>
                  <a:gd name="T0" fmla="*/ 58 w 58"/>
                  <a:gd name="T1" fmla="*/ 59 h 59"/>
                  <a:gd name="T2" fmla="*/ 58 w 58"/>
                  <a:gd name="T3" fmla="*/ 0 h 59"/>
                  <a:gd name="T4" fmla="*/ 0 w 58"/>
                  <a:gd name="T5" fmla="*/ 0 h 59"/>
                </a:gdLst>
                <a:ahLst/>
                <a:cxnLst>
                  <a:cxn ang="0">
                    <a:pos x="T0" y="T1"/>
                  </a:cxn>
                  <a:cxn ang="0">
                    <a:pos x="T2" y="T3"/>
                  </a:cxn>
                  <a:cxn ang="0">
                    <a:pos x="T4" y="T5"/>
                  </a:cxn>
                </a:cxnLst>
                <a:rect l="0" t="0" r="r" b="b"/>
                <a:pathLst>
                  <a:path w="58" h="59">
                    <a:moveTo>
                      <a:pt x="58" y="59"/>
                    </a:moveTo>
                    <a:lnTo>
                      <a:pt x="58" y="0"/>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7" name="Line 5"/>
              <p:cNvSpPr>
                <a:spLocks noChangeShapeType="1"/>
              </p:cNvSpPr>
              <p:nvPr/>
            </p:nvSpPr>
            <p:spPr bwMode="auto">
              <a:xfrm>
                <a:off x="6054725"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8" name="Line 6"/>
              <p:cNvSpPr>
                <a:spLocks noChangeShapeType="1"/>
              </p:cNvSpPr>
              <p:nvPr/>
            </p:nvSpPr>
            <p:spPr bwMode="auto">
              <a:xfrm>
                <a:off x="6146800" y="2727325"/>
                <a:ext cx="60325"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9" name="Freeform 7"/>
              <p:cNvSpPr>
                <a:spLocks/>
              </p:cNvSpPr>
              <p:nvPr/>
            </p:nvSpPr>
            <p:spPr bwMode="auto">
              <a:xfrm>
                <a:off x="6238875" y="2508250"/>
                <a:ext cx="292100" cy="219075"/>
              </a:xfrm>
              <a:custGeom>
                <a:avLst/>
                <a:gdLst>
                  <a:gd name="T0" fmla="*/ 0 w 184"/>
                  <a:gd name="T1" fmla="*/ 138 h 138"/>
                  <a:gd name="T2" fmla="*/ 48 w 184"/>
                  <a:gd name="T3" fmla="*/ 138 h 138"/>
                  <a:gd name="T4" fmla="*/ 184 w 184"/>
                  <a:gd name="T5" fmla="*/ 0 h 138"/>
                </a:gdLst>
                <a:ahLst/>
                <a:cxnLst>
                  <a:cxn ang="0">
                    <a:pos x="T0" y="T1"/>
                  </a:cxn>
                  <a:cxn ang="0">
                    <a:pos x="T2" y="T3"/>
                  </a:cxn>
                  <a:cxn ang="0">
                    <a:pos x="T4" y="T5"/>
                  </a:cxn>
                </a:cxnLst>
                <a:rect l="0" t="0" r="r" b="b"/>
                <a:pathLst>
                  <a:path w="184" h="138">
                    <a:moveTo>
                      <a:pt x="0" y="138"/>
                    </a:moveTo>
                    <a:lnTo>
                      <a:pt x="48" y="138"/>
                    </a:lnTo>
                    <a:lnTo>
                      <a:pt x="184"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11" name="Line 9"/>
              <p:cNvSpPr>
                <a:spLocks noChangeShapeType="1"/>
              </p:cNvSpPr>
              <p:nvPr/>
            </p:nvSpPr>
            <p:spPr bwMode="auto">
              <a:xfrm>
                <a:off x="6054725" y="2789238"/>
                <a:ext cx="490538"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grpSp>
        <p:nvGrpSpPr>
          <p:cNvPr id="5" name="Group 4"/>
          <p:cNvGrpSpPr/>
          <p:nvPr/>
        </p:nvGrpSpPr>
        <p:grpSpPr>
          <a:xfrm>
            <a:off x="9885005" y="2371330"/>
            <a:ext cx="2182814" cy="2369574"/>
            <a:chOff x="7748292" y="2135948"/>
            <a:chExt cx="2182814" cy="2369574"/>
          </a:xfrm>
        </p:grpSpPr>
        <p:sp>
          <p:nvSpPr>
            <p:cNvPr id="17" name="Oval 16"/>
            <p:cNvSpPr/>
            <p:nvPr/>
          </p:nvSpPr>
          <p:spPr bwMode="auto">
            <a:xfrm>
              <a:off x="8107359" y="2135948"/>
              <a:ext cx="1464681" cy="1464681"/>
            </a:xfrm>
            <a:prstGeom prst="ellipse">
              <a:avLst/>
            </a:prstGeom>
            <a:solidFill>
              <a:srgbClr val="00336A"/>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6" name="Rectangle 25"/>
            <p:cNvSpPr/>
            <p:nvPr/>
          </p:nvSpPr>
          <p:spPr bwMode="auto">
            <a:xfrm>
              <a:off x="7748292"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Trustworthy</a:t>
              </a:r>
            </a:p>
          </p:txBody>
        </p:sp>
        <p:sp>
          <p:nvSpPr>
            <p:cNvPr id="29" name="Freeform 13"/>
            <p:cNvSpPr>
              <a:spLocks noEditPoints="1"/>
            </p:cNvSpPr>
            <p:nvPr/>
          </p:nvSpPr>
          <p:spPr bwMode="auto">
            <a:xfrm>
              <a:off x="8350924" y="2558559"/>
              <a:ext cx="977551" cy="619459"/>
            </a:xfrm>
            <a:custGeom>
              <a:avLst/>
              <a:gdLst>
                <a:gd name="T0" fmla="*/ 141 w 198"/>
                <a:gd name="T1" fmla="*/ 22 h 124"/>
                <a:gd name="T2" fmla="*/ 88 w 198"/>
                <a:gd name="T3" fmla="*/ 11 h 124"/>
                <a:gd name="T4" fmla="*/ 0 w 198"/>
                <a:gd name="T5" fmla="*/ 54 h 124"/>
                <a:gd name="T6" fmla="*/ 38 w 198"/>
                <a:gd name="T7" fmla="*/ 97 h 124"/>
                <a:gd name="T8" fmla="*/ 52 w 198"/>
                <a:gd name="T9" fmla="*/ 104 h 124"/>
                <a:gd name="T10" fmla="*/ 61 w 198"/>
                <a:gd name="T11" fmla="*/ 107 h 124"/>
                <a:gd name="T12" fmla="*/ 78 w 198"/>
                <a:gd name="T13" fmla="*/ 120 h 124"/>
                <a:gd name="T14" fmla="*/ 97 w 198"/>
                <a:gd name="T15" fmla="*/ 118 h 124"/>
                <a:gd name="T16" fmla="*/ 103 w 198"/>
                <a:gd name="T17" fmla="*/ 116 h 124"/>
                <a:gd name="T18" fmla="*/ 122 w 198"/>
                <a:gd name="T19" fmla="*/ 112 h 124"/>
                <a:gd name="T20" fmla="*/ 135 w 198"/>
                <a:gd name="T21" fmla="*/ 103 h 124"/>
                <a:gd name="T22" fmla="*/ 147 w 198"/>
                <a:gd name="T23" fmla="*/ 96 h 124"/>
                <a:gd name="T24" fmla="*/ 162 w 198"/>
                <a:gd name="T25" fmla="*/ 83 h 124"/>
                <a:gd name="T26" fmla="*/ 53 w 198"/>
                <a:gd name="T27" fmla="*/ 86 h 124"/>
                <a:gd name="T28" fmla="*/ 44 w 198"/>
                <a:gd name="T29" fmla="*/ 91 h 124"/>
                <a:gd name="T30" fmla="*/ 55 w 198"/>
                <a:gd name="T31" fmla="*/ 75 h 124"/>
                <a:gd name="T32" fmla="*/ 60 w 198"/>
                <a:gd name="T33" fmla="*/ 80 h 124"/>
                <a:gd name="T34" fmla="*/ 64 w 198"/>
                <a:gd name="T35" fmla="*/ 97 h 124"/>
                <a:gd name="T36" fmla="*/ 61 w 198"/>
                <a:gd name="T37" fmla="*/ 99 h 124"/>
                <a:gd name="T38" fmla="*/ 67 w 198"/>
                <a:gd name="T39" fmla="*/ 84 h 124"/>
                <a:gd name="T40" fmla="*/ 73 w 198"/>
                <a:gd name="T41" fmla="*/ 88 h 124"/>
                <a:gd name="T42" fmla="*/ 78 w 198"/>
                <a:gd name="T43" fmla="*/ 104 h 124"/>
                <a:gd name="T44" fmla="*/ 70 w 198"/>
                <a:gd name="T45" fmla="*/ 107 h 124"/>
                <a:gd name="T46" fmla="*/ 79 w 198"/>
                <a:gd name="T47" fmla="*/ 93 h 124"/>
                <a:gd name="T48" fmla="*/ 85 w 198"/>
                <a:gd name="T49" fmla="*/ 92 h 124"/>
                <a:gd name="T50" fmla="*/ 96 w 198"/>
                <a:gd name="T51" fmla="*/ 107 h 124"/>
                <a:gd name="T52" fmla="*/ 82 w 198"/>
                <a:gd name="T53" fmla="*/ 112 h 124"/>
                <a:gd name="T54" fmla="*/ 86 w 198"/>
                <a:gd name="T55" fmla="*/ 107 h 124"/>
                <a:gd name="T56" fmla="*/ 91 w 198"/>
                <a:gd name="T57" fmla="*/ 102 h 124"/>
                <a:gd name="T58" fmla="*/ 96 w 198"/>
                <a:gd name="T59" fmla="*/ 107 h 124"/>
                <a:gd name="T60" fmla="*/ 128 w 198"/>
                <a:gd name="T61" fmla="*/ 67 h 124"/>
                <a:gd name="T62" fmla="*/ 122 w 198"/>
                <a:gd name="T63" fmla="*/ 72 h 124"/>
                <a:gd name="T64" fmla="*/ 139 w 198"/>
                <a:gd name="T65" fmla="*/ 94 h 124"/>
                <a:gd name="T66" fmla="*/ 132 w 198"/>
                <a:gd name="T67" fmla="*/ 93 h 124"/>
                <a:gd name="T68" fmla="*/ 125 w 198"/>
                <a:gd name="T69" fmla="*/ 97 h 124"/>
                <a:gd name="T70" fmla="*/ 128 w 198"/>
                <a:gd name="T71" fmla="*/ 101 h 124"/>
                <a:gd name="T72" fmla="*/ 119 w 198"/>
                <a:gd name="T73" fmla="*/ 101 h 124"/>
                <a:gd name="T74" fmla="*/ 106 w 198"/>
                <a:gd name="T75" fmla="*/ 88 h 124"/>
                <a:gd name="T76" fmla="*/ 113 w 198"/>
                <a:gd name="T77" fmla="*/ 111 h 124"/>
                <a:gd name="T78" fmla="*/ 105 w 198"/>
                <a:gd name="T79" fmla="*/ 104 h 124"/>
                <a:gd name="T80" fmla="*/ 90 w 198"/>
                <a:gd name="T81" fmla="*/ 87 h 124"/>
                <a:gd name="T82" fmla="*/ 70 w 198"/>
                <a:gd name="T83" fmla="*/ 74 h 124"/>
                <a:gd name="T84" fmla="*/ 49 w 198"/>
                <a:gd name="T85" fmla="*/ 70 h 124"/>
                <a:gd name="T86" fmla="*/ 36 w 198"/>
                <a:gd name="T87" fmla="*/ 14 h 124"/>
                <a:gd name="T88" fmla="*/ 81 w 198"/>
                <a:gd name="T89" fmla="*/ 18 h 124"/>
                <a:gd name="T90" fmla="*/ 77 w 198"/>
                <a:gd name="T91" fmla="*/ 39 h 124"/>
                <a:gd name="T92" fmla="*/ 104 w 198"/>
                <a:gd name="T93" fmla="*/ 33 h 124"/>
                <a:gd name="T94" fmla="*/ 153 w 198"/>
                <a:gd name="T95" fmla="*/ 82 h 124"/>
                <a:gd name="T96" fmla="*/ 158 w 198"/>
                <a:gd name="T97" fmla="*/ 76 h 124"/>
                <a:gd name="T98" fmla="*/ 116 w 198"/>
                <a:gd name="T99" fmla="*/ 47 h 124"/>
                <a:gd name="T100" fmla="*/ 97 w 198"/>
                <a:gd name="T101" fmla="*/ 25 h 124"/>
                <a:gd name="T102" fmla="*/ 81 w 198"/>
                <a:gd name="T103" fmla="*/ 30 h 124"/>
                <a:gd name="T104" fmla="*/ 110 w 198"/>
                <a:gd name="T105" fmla="*/ 15 h 124"/>
                <a:gd name="T106" fmla="*/ 188 w 198"/>
                <a:gd name="T10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24">
                  <a:moveTo>
                    <a:pt x="198" y="65"/>
                  </a:moveTo>
                  <a:cubicBezTo>
                    <a:pt x="176" y="8"/>
                    <a:pt x="176" y="8"/>
                    <a:pt x="176" y="8"/>
                  </a:cubicBezTo>
                  <a:cubicBezTo>
                    <a:pt x="141" y="22"/>
                    <a:pt x="141" y="22"/>
                    <a:pt x="141" y="22"/>
                  </a:cubicBezTo>
                  <a:cubicBezTo>
                    <a:pt x="114" y="8"/>
                    <a:pt x="114" y="8"/>
                    <a:pt x="114" y="8"/>
                  </a:cubicBezTo>
                  <a:cubicBezTo>
                    <a:pt x="113" y="8"/>
                    <a:pt x="99" y="0"/>
                    <a:pt x="90" y="9"/>
                  </a:cubicBezTo>
                  <a:cubicBezTo>
                    <a:pt x="88" y="11"/>
                    <a:pt x="88" y="11"/>
                    <a:pt x="88" y="11"/>
                  </a:cubicBezTo>
                  <a:cubicBezTo>
                    <a:pt x="80" y="8"/>
                    <a:pt x="68" y="7"/>
                    <a:pt x="56" y="16"/>
                  </a:cubicBezTo>
                  <a:cubicBezTo>
                    <a:pt x="33" y="3"/>
                    <a:pt x="33" y="3"/>
                    <a:pt x="33" y="3"/>
                  </a:cubicBezTo>
                  <a:cubicBezTo>
                    <a:pt x="0" y="54"/>
                    <a:pt x="0" y="54"/>
                    <a:pt x="0" y="54"/>
                  </a:cubicBezTo>
                  <a:cubicBezTo>
                    <a:pt x="37" y="82"/>
                    <a:pt x="37" y="82"/>
                    <a:pt x="37" y="82"/>
                  </a:cubicBezTo>
                  <a:cubicBezTo>
                    <a:pt x="35" y="84"/>
                    <a:pt x="34" y="86"/>
                    <a:pt x="34" y="89"/>
                  </a:cubicBezTo>
                  <a:cubicBezTo>
                    <a:pt x="34" y="92"/>
                    <a:pt x="36" y="95"/>
                    <a:pt x="38" y="97"/>
                  </a:cubicBezTo>
                  <a:cubicBezTo>
                    <a:pt x="40" y="99"/>
                    <a:pt x="43" y="100"/>
                    <a:pt x="46" y="100"/>
                  </a:cubicBezTo>
                  <a:cubicBezTo>
                    <a:pt x="47" y="100"/>
                    <a:pt x="49" y="100"/>
                    <a:pt x="50" y="100"/>
                  </a:cubicBezTo>
                  <a:cubicBezTo>
                    <a:pt x="50" y="101"/>
                    <a:pt x="51" y="102"/>
                    <a:pt x="52" y="104"/>
                  </a:cubicBezTo>
                  <a:cubicBezTo>
                    <a:pt x="55" y="106"/>
                    <a:pt x="57" y="107"/>
                    <a:pt x="61" y="107"/>
                  </a:cubicBezTo>
                  <a:cubicBezTo>
                    <a:pt x="61" y="107"/>
                    <a:pt x="61" y="107"/>
                    <a:pt x="61" y="107"/>
                  </a:cubicBezTo>
                  <a:cubicBezTo>
                    <a:pt x="61" y="107"/>
                    <a:pt x="61" y="107"/>
                    <a:pt x="61" y="107"/>
                  </a:cubicBezTo>
                  <a:cubicBezTo>
                    <a:pt x="62" y="109"/>
                    <a:pt x="63" y="111"/>
                    <a:pt x="64" y="113"/>
                  </a:cubicBezTo>
                  <a:cubicBezTo>
                    <a:pt x="67" y="116"/>
                    <a:pt x="71" y="117"/>
                    <a:pt x="75" y="116"/>
                  </a:cubicBezTo>
                  <a:cubicBezTo>
                    <a:pt x="76" y="117"/>
                    <a:pt x="76" y="119"/>
                    <a:pt x="78" y="120"/>
                  </a:cubicBezTo>
                  <a:cubicBezTo>
                    <a:pt x="80" y="123"/>
                    <a:pt x="83" y="124"/>
                    <a:pt x="86" y="124"/>
                  </a:cubicBezTo>
                  <a:cubicBezTo>
                    <a:pt x="89" y="124"/>
                    <a:pt x="92" y="123"/>
                    <a:pt x="94" y="120"/>
                  </a:cubicBezTo>
                  <a:cubicBezTo>
                    <a:pt x="97" y="118"/>
                    <a:pt x="97" y="118"/>
                    <a:pt x="97" y="118"/>
                  </a:cubicBezTo>
                  <a:cubicBezTo>
                    <a:pt x="97" y="118"/>
                    <a:pt x="97" y="118"/>
                    <a:pt x="97" y="118"/>
                  </a:cubicBezTo>
                  <a:cubicBezTo>
                    <a:pt x="100" y="114"/>
                    <a:pt x="100" y="114"/>
                    <a:pt x="100" y="114"/>
                  </a:cubicBezTo>
                  <a:cubicBezTo>
                    <a:pt x="103" y="116"/>
                    <a:pt x="103" y="116"/>
                    <a:pt x="103" y="116"/>
                  </a:cubicBezTo>
                  <a:cubicBezTo>
                    <a:pt x="105" y="119"/>
                    <a:pt x="108" y="120"/>
                    <a:pt x="111" y="120"/>
                  </a:cubicBezTo>
                  <a:cubicBezTo>
                    <a:pt x="114" y="120"/>
                    <a:pt x="117" y="119"/>
                    <a:pt x="119" y="116"/>
                  </a:cubicBezTo>
                  <a:cubicBezTo>
                    <a:pt x="120" y="115"/>
                    <a:pt x="121" y="114"/>
                    <a:pt x="122" y="112"/>
                  </a:cubicBezTo>
                  <a:cubicBezTo>
                    <a:pt x="122" y="112"/>
                    <a:pt x="123" y="112"/>
                    <a:pt x="124" y="112"/>
                  </a:cubicBezTo>
                  <a:cubicBezTo>
                    <a:pt x="127" y="112"/>
                    <a:pt x="130" y="111"/>
                    <a:pt x="132" y="109"/>
                  </a:cubicBezTo>
                  <a:cubicBezTo>
                    <a:pt x="134" y="107"/>
                    <a:pt x="135" y="105"/>
                    <a:pt x="135" y="103"/>
                  </a:cubicBezTo>
                  <a:cubicBezTo>
                    <a:pt x="136" y="103"/>
                    <a:pt x="136" y="103"/>
                    <a:pt x="136" y="103"/>
                  </a:cubicBezTo>
                  <a:cubicBezTo>
                    <a:pt x="139" y="103"/>
                    <a:pt x="142" y="102"/>
                    <a:pt x="144" y="100"/>
                  </a:cubicBezTo>
                  <a:cubicBezTo>
                    <a:pt x="145" y="99"/>
                    <a:pt x="146" y="97"/>
                    <a:pt x="147" y="96"/>
                  </a:cubicBezTo>
                  <a:cubicBezTo>
                    <a:pt x="148" y="96"/>
                    <a:pt x="149" y="96"/>
                    <a:pt x="151" y="96"/>
                  </a:cubicBezTo>
                  <a:cubicBezTo>
                    <a:pt x="154" y="96"/>
                    <a:pt x="157" y="95"/>
                    <a:pt x="159" y="93"/>
                  </a:cubicBezTo>
                  <a:cubicBezTo>
                    <a:pt x="162" y="90"/>
                    <a:pt x="163" y="87"/>
                    <a:pt x="162" y="83"/>
                  </a:cubicBezTo>
                  <a:lnTo>
                    <a:pt x="198" y="65"/>
                  </a:lnTo>
                  <a:close/>
                  <a:moveTo>
                    <a:pt x="53" y="86"/>
                  </a:moveTo>
                  <a:cubicBezTo>
                    <a:pt x="53" y="86"/>
                    <a:pt x="53" y="86"/>
                    <a:pt x="53" y="86"/>
                  </a:cubicBezTo>
                  <a:cubicBezTo>
                    <a:pt x="53" y="86"/>
                    <a:pt x="53" y="86"/>
                    <a:pt x="53" y="86"/>
                  </a:cubicBezTo>
                  <a:cubicBezTo>
                    <a:pt x="48" y="91"/>
                    <a:pt x="48" y="91"/>
                    <a:pt x="48" y="91"/>
                  </a:cubicBezTo>
                  <a:cubicBezTo>
                    <a:pt x="47" y="93"/>
                    <a:pt x="45" y="93"/>
                    <a:pt x="44" y="91"/>
                  </a:cubicBezTo>
                  <a:cubicBezTo>
                    <a:pt x="43" y="91"/>
                    <a:pt x="42" y="90"/>
                    <a:pt x="42" y="89"/>
                  </a:cubicBezTo>
                  <a:cubicBezTo>
                    <a:pt x="42" y="88"/>
                    <a:pt x="43" y="87"/>
                    <a:pt x="44" y="86"/>
                  </a:cubicBezTo>
                  <a:cubicBezTo>
                    <a:pt x="55" y="75"/>
                    <a:pt x="55" y="75"/>
                    <a:pt x="55" y="75"/>
                  </a:cubicBezTo>
                  <a:cubicBezTo>
                    <a:pt x="56" y="74"/>
                    <a:pt x="58" y="74"/>
                    <a:pt x="60" y="75"/>
                  </a:cubicBezTo>
                  <a:cubicBezTo>
                    <a:pt x="61" y="77"/>
                    <a:pt x="61" y="79"/>
                    <a:pt x="60" y="80"/>
                  </a:cubicBezTo>
                  <a:cubicBezTo>
                    <a:pt x="60" y="80"/>
                    <a:pt x="60" y="80"/>
                    <a:pt x="60" y="80"/>
                  </a:cubicBezTo>
                  <a:cubicBezTo>
                    <a:pt x="54" y="86"/>
                    <a:pt x="54" y="86"/>
                    <a:pt x="54" y="86"/>
                  </a:cubicBezTo>
                  <a:lnTo>
                    <a:pt x="53" y="86"/>
                  </a:lnTo>
                  <a:close/>
                  <a:moveTo>
                    <a:pt x="64" y="97"/>
                  </a:moveTo>
                  <a:cubicBezTo>
                    <a:pt x="63" y="98"/>
                    <a:pt x="63" y="98"/>
                    <a:pt x="63" y="98"/>
                  </a:cubicBezTo>
                  <a:cubicBezTo>
                    <a:pt x="62" y="99"/>
                    <a:pt x="61" y="99"/>
                    <a:pt x="61" y="99"/>
                  </a:cubicBezTo>
                  <a:cubicBezTo>
                    <a:pt x="61" y="99"/>
                    <a:pt x="61" y="99"/>
                    <a:pt x="61" y="99"/>
                  </a:cubicBezTo>
                  <a:cubicBezTo>
                    <a:pt x="60" y="99"/>
                    <a:pt x="59" y="99"/>
                    <a:pt x="58" y="98"/>
                  </a:cubicBezTo>
                  <a:cubicBezTo>
                    <a:pt x="57" y="97"/>
                    <a:pt x="57" y="94"/>
                    <a:pt x="59" y="92"/>
                  </a:cubicBezTo>
                  <a:cubicBezTo>
                    <a:pt x="67" y="84"/>
                    <a:pt x="67" y="84"/>
                    <a:pt x="67" y="84"/>
                  </a:cubicBezTo>
                  <a:cubicBezTo>
                    <a:pt x="68" y="83"/>
                    <a:pt x="69" y="82"/>
                    <a:pt x="71" y="82"/>
                  </a:cubicBezTo>
                  <a:cubicBezTo>
                    <a:pt x="72" y="82"/>
                    <a:pt x="73" y="82"/>
                    <a:pt x="73" y="83"/>
                  </a:cubicBezTo>
                  <a:cubicBezTo>
                    <a:pt x="75" y="84"/>
                    <a:pt x="75" y="86"/>
                    <a:pt x="73" y="88"/>
                  </a:cubicBezTo>
                  <a:cubicBezTo>
                    <a:pt x="64" y="96"/>
                    <a:pt x="64" y="96"/>
                    <a:pt x="64" y="96"/>
                  </a:cubicBezTo>
                  <a:cubicBezTo>
                    <a:pt x="64" y="96"/>
                    <a:pt x="64" y="96"/>
                    <a:pt x="64" y="97"/>
                  </a:cubicBezTo>
                  <a:close/>
                  <a:moveTo>
                    <a:pt x="78" y="104"/>
                  </a:moveTo>
                  <a:cubicBezTo>
                    <a:pt x="78" y="104"/>
                    <a:pt x="78" y="104"/>
                    <a:pt x="77" y="104"/>
                  </a:cubicBezTo>
                  <a:cubicBezTo>
                    <a:pt x="75" y="107"/>
                    <a:pt x="75" y="107"/>
                    <a:pt x="75" y="107"/>
                  </a:cubicBezTo>
                  <a:cubicBezTo>
                    <a:pt x="74" y="108"/>
                    <a:pt x="71" y="108"/>
                    <a:pt x="70" y="107"/>
                  </a:cubicBezTo>
                  <a:cubicBezTo>
                    <a:pt x="69" y="106"/>
                    <a:pt x="69" y="104"/>
                    <a:pt x="70" y="102"/>
                  </a:cubicBezTo>
                  <a:cubicBezTo>
                    <a:pt x="79" y="93"/>
                    <a:pt x="79" y="93"/>
                    <a:pt x="79" y="93"/>
                  </a:cubicBezTo>
                  <a:cubicBezTo>
                    <a:pt x="79" y="93"/>
                    <a:pt x="79" y="93"/>
                    <a:pt x="79" y="93"/>
                  </a:cubicBezTo>
                  <a:cubicBezTo>
                    <a:pt x="80" y="92"/>
                    <a:pt x="80" y="92"/>
                    <a:pt x="80" y="92"/>
                  </a:cubicBezTo>
                  <a:cubicBezTo>
                    <a:pt x="80" y="92"/>
                    <a:pt x="81" y="91"/>
                    <a:pt x="82" y="91"/>
                  </a:cubicBezTo>
                  <a:cubicBezTo>
                    <a:pt x="83" y="91"/>
                    <a:pt x="84" y="92"/>
                    <a:pt x="85" y="92"/>
                  </a:cubicBezTo>
                  <a:cubicBezTo>
                    <a:pt x="86" y="94"/>
                    <a:pt x="86" y="95"/>
                    <a:pt x="85" y="97"/>
                  </a:cubicBezTo>
                  <a:cubicBezTo>
                    <a:pt x="78" y="104"/>
                    <a:pt x="78" y="104"/>
                    <a:pt x="78" y="104"/>
                  </a:cubicBezTo>
                  <a:close/>
                  <a:moveTo>
                    <a:pt x="96" y="107"/>
                  </a:moveTo>
                  <a:cubicBezTo>
                    <a:pt x="88" y="115"/>
                    <a:pt x="88" y="115"/>
                    <a:pt x="88" y="115"/>
                  </a:cubicBezTo>
                  <a:cubicBezTo>
                    <a:pt x="87" y="116"/>
                    <a:pt x="85" y="116"/>
                    <a:pt x="83" y="115"/>
                  </a:cubicBezTo>
                  <a:cubicBezTo>
                    <a:pt x="83" y="114"/>
                    <a:pt x="82" y="113"/>
                    <a:pt x="82" y="112"/>
                  </a:cubicBezTo>
                  <a:cubicBezTo>
                    <a:pt x="82" y="111"/>
                    <a:pt x="83" y="111"/>
                    <a:pt x="83" y="110"/>
                  </a:cubicBezTo>
                  <a:cubicBezTo>
                    <a:pt x="86" y="107"/>
                    <a:pt x="86" y="107"/>
                    <a:pt x="86" y="107"/>
                  </a:cubicBezTo>
                  <a:cubicBezTo>
                    <a:pt x="86" y="107"/>
                    <a:pt x="86" y="107"/>
                    <a:pt x="86" y="107"/>
                  </a:cubicBezTo>
                  <a:cubicBezTo>
                    <a:pt x="90" y="103"/>
                    <a:pt x="90" y="103"/>
                    <a:pt x="90" y="103"/>
                  </a:cubicBezTo>
                  <a:cubicBezTo>
                    <a:pt x="91" y="103"/>
                    <a:pt x="91" y="102"/>
                    <a:pt x="91" y="102"/>
                  </a:cubicBezTo>
                  <a:cubicBezTo>
                    <a:pt x="91" y="102"/>
                    <a:pt x="91" y="102"/>
                    <a:pt x="91" y="102"/>
                  </a:cubicBezTo>
                  <a:cubicBezTo>
                    <a:pt x="93" y="101"/>
                    <a:pt x="95" y="101"/>
                    <a:pt x="96" y="102"/>
                  </a:cubicBezTo>
                  <a:cubicBezTo>
                    <a:pt x="97" y="103"/>
                    <a:pt x="97" y="103"/>
                    <a:pt x="97" y="104"/>
                  </a:cubicBezTo>
                  <a:cubicBezTo>
                    <a:pt x="97" y="105"/>
                    <a:pt x="97" y="106"/>
                    <a:pt x="96" y="107"/>
                  </a:cubicBezTo>
                  <a:close/>
                  <a:moveTo>
                    <a:pt x="153" y="87"/>
                  </a:moveTo>
                  <a:cubicBezTo>
                    <a:pt x="152" y="89"/>
                    <a:pt x="150" y="89"/>
                    <a:pt x="148" y="87"/>
                  </a:cubicBezTo>
                  <a:cubicBezTo>
                    <a:pt x="128" y="67"/>
                    <a:pt x="128" y="67"/>
                    <a:pt x="128" y="67"/>
                  </a:cubicBezTo>
                  <a:cubicBezTo>
                    <a:pt x="128" y="67"/>
                    <a:pt x="128" y="67"/>
                    <a:pt x="128" y="67"/>
                  </a:cubicBezTo>
                  <a:cubicBezTo>
                    <a:pt x="128" y="67"/>
                    <a:pt x="128" y="67"/>
                    <a:pt x="128" y="67"/>
                  </a:cubicBezTo>
                  <a:cubicBezTo>
                    <a:pt x="122" y="72"/>
                    <a:pt x="122" y="72"/>
                    <a:pt x="122" y="72"/>
                  </a:cubicBezTo>
                  <a:cubicBezTo>
                    <a:pt x="137" y="88"/>
                    <a:pt x="137" y="88"/>
                    <a:pt x="137" y="88"/>
                  </a:cubicBezTo>
                  <a:cubicBezTo>
                    <a:pt x="138" y="89"/>
                    <a:pt x="139" y="91"/>
                    <a:pt x="139" y="92"/>
                  </a:cubicBezTo>
                  <a:cubicBezTo>
                    <a:pt x="139" y="93"/>
                    <a:pt x="139" y="94"/>
                    <a:pt x="139" y="94"/>
                  </a:cubicBezTo>
                  <a:cubicBezTo>
                    <a:pt x="137" y="95"/>
                    <a:pt x="135" y="95"/>
                    <a:pt x="134" y="94"/>
                  </a:cubicBezTo>
                  <a:cubicBezTo>
                    <a:pt x="132" y="93"/>
                    <a:pt x="132" y="93"/>
                    <a:pt x="132" y="93"/>
                  </a:cubicBezTo>
                  <a:cubicBezTo>
                    <a:pt x="132" y="93"/>
                    <a:pt x="132" y="93"/>
                    <a:pt x="132" y="93"/>
                  </a:cubicBezTo>
                  <a:cubicBezTo>
                    <a:pt x="117" y="77"/>
                    <a:pt x="117" y="77"/>
                    <a:pt x="117" y="77"/>
                  </a:cubicBezTo>
                  <a:cubicBezTo>
                    <a:pt x="111" y="83"/>
                    <a:pt x="111" y="83"/>
                    <a:pt x="111" y="83"/>
                  </a:cubicBezTo>
                  <a:cubicBezTo>
                    <a:pt x="125" y="97"/>
                    <a:pt x="125" y="97"/>
                    <a:pt x="125" y="97"/>
                  </a:cubicBezTo>
                  <a:cubicBezTo>
                    <a:pt x="125" y="97"/>
                    <a:pt x="125" y="97"/>
                    <a:pt x="125" y="97"/>
                  </a:cubicBezTo>
                  <a:cubicBezTo>
                    <a:pt x="127" y="98"/>
                    <a:pt x="127" y="98"/>
                    <a:pt x="127" y="98"/>
                  </a:cubicBezTo>
                  <a:cubicBezTo>
                    <a:pt x="127" y="99"/>
                    <a:pt x="128" y="100"/>
                    <a:pt x="128" y="101"/>
                  </a:cubicBezTo>
                  <a:cubicBezTo>
                    <a:pt x="128" y="102"/>
                    <a:pt x="127" y="102"/>
                    <a:pt x="127" y="103"/>
                  </a:cubicBezTo>
                  <a:cubicBezTo>
                    <a:pt x="125" y="104"/>
                    <a:pt x="123" y="104"/>
                    <a:pt x="122" y="103"/>
                  </a:cubicBezTo>
                  <a:cubicBezTo>
                    <a:pt x="119" y="101"/>
                    <a:pt x="119" y="101"/>
                    <a:pt x="119" y="101"/>
                  </a:cubicBezTo>
                  <a:cubicBezTo>
                    <a:pt x="119" y="101"/>
                    <a:pt x="119" y="100"/>
                    <a:pt x="119" y="100"/>
                  </a:cubicBezTo>
                  <a:cubicBezTo>
                    <a:pt x="119" y="100"/>
                    <a:pt x="119" y="100"/>
                    <a:pt x="119" y="100"/>
                  </a:cubicBezTo>
                  <a:cubicBezTo>
                    <a:pt x="106" y="88"/>
                    <a:pt x="106" y="88"/>
                    <a:pt x="106" y="88"/>
                  </a:cubicBezTo>
                  <a:cubicBezTo>
                    <a:pt x="101" y="93"/>
                    <a:pt x="101" y="93"/>
                    <a:pt x="101" y="93"/>
                  </a:cubicBezTo>
                  <a:cubicBezTo>
                    <a:pt x="113" y="106"/>
                    <a:pt x="113" y="106"/>
                    <a:pt x="113" y="106"/>
                  </a:cubicBezTo>
                  <a:cubicBezTo>
                    <a:pt x="115" y="107"/>
                    <a:pt x="115" y="110"/>
                    <a:pt x="113" y="111"/>
                  </a:cubicBezTo>
                  <a:cubicBezTo>
                    <a:pt x="112" y="112"/>
                    <a:pt x="110" y="112"/>
                    <a:pt x="108" y="111"/>
                  </a:cubicBezTo>
                  <a:cubicBezTo>
                    <a:pt x="105" y="107"/>
                    <a:pt x="105" y="107"/>
                    <a:pt x="105" y="107"/>
                  </a:cubicBezTo>
                  <a:cubicBezTo>
                    <a:pt x="105" y="106"/>
                    <a:pt x="105" y="105"/>
                    <a:pt x="105" y="104"/>
                  </a:cubicBezTo>
                  <a:cubicBezTo>
                    <a:pt x="105" y="101"/>
                    <a:pt x="104" y="98"/>
                    <a:pt x="102" y="96"/>
                  </a:cubicBezTo>
                  <a:cubicBezTo>
                    <a:pt x="100" y="94"/>
                    <a:pt x="97" y="93"/>
                    <a:pt x="94" y="93"/>
                  </a:cubicBezTo>
                  <a:cubicBezTo>
                    <a:pt x="93" y="91"/>
                    <a:pt x="92" y="88"/>
                    <a:pt x="90" y="87"/>
                  </a:cubicBezTo>
                  <a:cubicBezTo>
                    <a:pt x="88" y="84"/>
                    <a:pt x="85" y="83"/>
                    <a:pt x="82" y="83"/>
                  </a:cubicBezTo>
                  <a:cubicBezTo>
                    <a:pt x="82" y="81"/>
                    <a:pt x="81" y="79"/>
                    <a:pt x="79" y="77"/>
                  </a:cubicBezTo>
                  <a:cubicBezTo>
                    <a:pt x="77" y="75"/>
                    <a:pt x="73" y="74"/>
                    <a:pt x="70" y="74"/>
                  </a:cubicBezTo>
                  <a:cubicBezTo>
                    <a:pt x="69" y="74"/>
                    <a:pt x="69" y="75"/>
                    <a:pt x="68" y="75"/>
                  </a:cubicBezTo>
                  <a:cubicBezTo>
                    <a:pt x="68" y="73"/>
                    <a:pt x="67" y="71"/>
                    <a:pt x="65" y="70"/>
                  </a:cubicBezTo>
                  <a:cubicBezTo>
                    <a:pt x="61" y="65"/>
                    <a:pt x="53" y="65"/>
                    <a:pt x="49" y="70"/>
                  </a:cubicBezTo>
                  <a:cubicBezTo>
                    <a:pt x="43" y="76"/>
                    <a:pt x="43" y="76"/>
                    <a:pt x="43" y="76"/>
                  </a:cubicBezTo>
                  <a:cubicBezTo>
                    <a:pt x="11" y="52"/>
                    <a:pt x="11" y="52"/>
                    <a:pt x="11" y="52"/>
                  </a:cubicBezTo>
                  <a:cubicBezTo>
                    <a:pt x="36" y="14"/>
                    <a:pt x="36" y="14"/>
                    <a:pt x="36" y="14"/>
                  </a:cubicBezTo>
                  <a:cubicBezTo>
                    <a:pt x="57" y="26"/>
                    <a:pt x="57" y="26"/>
                    <a:pt x="57" y="26"/>
                  </a:cubicBezTo>
                  <a:cubicBezTo>
                    <a:pt x="59" y="24"/>
                    <a:pt x="59" y="24"/>
                    <a:pt x="59" y="24"/>
                  </a:cubicBezTo>
                  <a:cubicBezTo>
                    <a:pt x="68" y="16"/>
                    <a:pt x="76" y="16"/>
                    <a:pt x="81" y="18"/>
                  </a:cubicBezTo>
                  <a:cubicBezTo>
                    <a:pt x="77" y="22"/>
                    <a:pt x="77" y="22"/>
                    <a:pt x="77" y="22"/>
                  </a:cubicBezTo>
                  <a:cubicBezTo>
                    <a:pt x="75" y="24"/>
                    <a:pt x="73" y="27"/>
                    <a:pt x="73" y="30"/>
                  </a:cubicBezTo>
                  <a:cubicBezTo>
                    <a:pt x="73" y="33"/>
                    <a:pt x="75" y="36"/>
                    <a:pt x="77" y="39"/>
                  </a:cubicBezTo>
                  <a:cubicBezTo>
                    <a:pt x="82" y="43"/>
                    <a:pt x="89" y="43"/>
                    <a:pt x="94" y="39"/>
                  </a:cubicBezTo>
                  <a:cubicBezTo>
                    <a:pt x="100" y="33"/>
                    <a:pt x="100" y="33"/>
                    <a:pt x="100" y="33"/>
                  </a:cubicBezTo>
                  <a:cubicBezTo>
                    <a:pt x="104" y="33"/>
                    <a:pt x="104" y="33"/>
                    <a:pt x="104" y="33"/>
                  </a:cubicBezTo>
                  <a:cubicBezTo>
                    <a:pt x="104" y="38"/>
                    <a:pt x="105" y="46"/>
                    <a:pt x="110" y="52"/>
                  </a:cubicBezTo>
                  <a:cubicBezTo>
                    <a:pt x="115" y="58"/>
                    <a:pt x="122" y="61"/>
                    <a:pt x="132" y="61"/>
                  </a:cubicBezTo>
                  <a:cubicBezTo>
                    <a:pt x="153" y="82"/>
                    <a:pt x="153" y="82"/>
                    <a:pt x="153" y="82"/>
                  </a:cubicBezTo>
                  <a:cubicBezTo>
                    <a:pt x="154" y="83"/>
                    <a:pt x="154" y="84"/>
                    <a:pt x="154" y="85"/>
                  </a:cubicBezTo>
                  <a:cubicBezTo>
                    <a:pt x="154" y="86"/>
                    <a:pt x="154" y="87"/>
                    <a:pt x="153" y="87"/>
                  </a:cubicBezTo>
                  <a:close/>
                  <a:moveTo>
                    <a:pt x="158" y="76"/>
                  </a:moveTo>
                  <a:cubicBezTo>
                    <a:pt x="135" y="53"/>
                    <a:pt x="135" y="53"/>
                    <a:pt x="135" y="53"/>
                  </a:cubicBezTo>
                  <a:cubicBezTo>
                    <a:pt x="133" y="53"/>
                    <a:pt x="133" y="53"/>
                    <a:pt x="133" y="53"/>
                  </a:cubicBezTo>
                  <a:cubicBezTo>
                    <a:pt x="125" y="53"/>
                    <a:pt x="120" y="51"/>
                    <a:pt x="116" y="47"/>
                  </a:cubicBezTo>
                  <a:cubicBezTo>
                    <a:pt x="110" y="40"/>
                    <a:pt x="112" y="30"/>
                    <a:pt x="112" y="29"/>
                  </a:cubicBezTo>
                  <a:cubicBezTo>
                    <a:pt x="113" y="25"/>
                    <a:pt x="113" y="25"/>
                    <a:pt x="113" y="25"/>
                  </a:cubicBezTo>
                  <a:cubicBezTo>
                    <a:pt x="97" y="25"/>
                    <a:pt x="97" y="25"/>
                    <a:pt x="97" y="25"/>
                  </a:cubicBezTo>
                  <a:cubicBezTo>
                    <a:pt x="88" y="33"/>
                    <a:pt x="88" y="33"/>
                    <a:pt x="88" y="33"/>
                  </a:cubicBezTo>
                  <a:cubicBezTo>
                    <a:pt x="87" y="35"/>
                    <a:pt x="84" y="35"/>
                    <a:pt x="83" y="33"/>
                  </a:cubicBezTo>
                  <a:cubicBezTo>
                    <a:pt x="82" y="32"/>
                    <a:pt x="81" y="31"/>
                    <a:pt x="81" y="30"/>
                  </a:cubicBezTo>
                  <a:cubicBezTo>
                    <a:pt x="81" y="29"/>
                    <a:pt x="82" y="28"/>
                    <a:pt x="83" y="27"/>
                  </a:cubicBezTo>
                  <a:cubicBezTo>
                    <a:pt x="95" y="15"/>
                    <a:pt x="95" y="15"/>
                    <a:pt x="95" y="15"/>
                  </a:cubicBezTo>
                  <a:cubicBezTo>
                    <a:pt x="100" y="10"/>
                    <a:pt x="110" y="15"/>
                    <a:pt x="110" y="15"/>
                  </a:cubicBezTo>
                  <a:cubicBezTo>
                    <a:pt x="141" y="31"/>
                    <a:pt x="141" y="31"/>
                    <a:pt x="141" y="31"/>
                  </a:cubicBezTo>
                  <a:cubicBezTo>
                    <a:pt x="171" y="19"/>
                    <a:pt x="171" y="19"/>
                    <a:pt x="171" y="19"/>
                  </a:cubicBezTo>
                  <a:cubicBezTo>
                    <a:pt x="188" y="61"/>
                    <a:pt x="188" y="61"/>
                    <a:pt x="188" y="61"/>
                  </a:cubicBezTo>
                  <a:lnTo>
                    <a:pt x="158" y="76"/>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nvGrpSpPr>
          <p:cNvPr id="4" name="Group 3"/>
          <p:cNvGrpSpPr/>
          <p:nvPr/>
        </p:nvGrpSpPr>
        <p:grpSpPr>
          <a:xfrm>
            <a:off x="7883768" y="2371330"/>
            <a:ext cx="2182814" cy="2369574"/>
            <a:chOff x="10052406" y="2135948"/>
            <a:chExt cx="2182814" cy="2369574"/>
          </a:xfrm>
        </p:grpSpPr>
        <p:sp>
          <p:nvSpPr>
            <p:cNvPr id="20" name="Oval 19"/>
            <p:cNvSpPr/>
            <p:nvPr/>
          </p:nvSpPr>
          <p:spPr bwMode="auto">
            <a:xfrm>
              <a:off x="10411473" y="2135948"/>
              <a:ext cx="1464681" cy="1464681"/>
            </a:xfrm>
            <a:prstGeom prst="ellipse">
              <a:avLst/>
            </a:prstGeom>
            <a:solidFill>
              <a:srgbClr val="00336A"/>
            </a:solidFill>
            <a:ln w="19050">
              <a:noFill/>
              <a:miter lim="800000"/>
            </a:ln>
          </p:spPr>
          <p:txBody>
            <a:bodyPr wrap="square" lIns="237744" tIns="201168" rIns="182880" bIns="18288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50" normalizeH="0" baseline="0" noProof="0" dirty="0">
                <a:ln>
                  <a:noFill/>
                </a:ln>
                <a:solidFill>
                  <a:srgbClr val="CDF4FF">
                    <a:lumMod val="50000"/>
                  </a:srgbClr>
                </a:solidFill>
                <a:effectLst/>
                <a:uLnTx/>
                <a:uFillTx/>
                <a:latin typeface="Segoe UI Semilight"/>
                <a:ea typeface="MS PGothic" panose="020B0600070205080204" pitchFamily="34" charset="-128"/>
                <a:cs typeface="Segoe UI Semibold" panose="020B0702040204020203" pitchFamily="34" charset="0"/>
              </a:endParaRPr>
            </a:p>
          </p:txBody>
        </p:sp>
        <p:sp>
          <p:nvSpPr>
            <p:cNvPr id="28" name="Rectangle 27"/>
            <p:cNvSpPr/>
            <p:nvPr/>
          </p:nvSpPr>
          <p:spPr bwMode="auto">
            <a:xfrm>
              <a:off x="10052406" y="3838772"/>
              <a:ext cx="2182814" cy="6667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H</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yb</a:t>
              </a: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rid</a:t>
              </a:r>
            </a:p>
          </p:txBody>
        </p:sp>
        <p:grpSp>
          <p:nvGrpSpPr>
            <p:cNvPr id="43" name="Group 42"/>
            <p:cNvGrpSpPr/>
            <p:nvPr/>
          </p:nvGrpSpPr>
          <p:grpSpPr>
            <a:xfrm>
              <a:off x="10834251" y="2480145"/>
              <a:ext cx="619125" cy="776287"/>
              <a:chOff x="13906501" y="3886200"/>
              <a:chExt cx="619125" cy="776287"/>
            </a:xfrm>
          </p:grpSpPr>
          <p:sp>
            <p:nvSpPr>
              <p:cNvPr id="33" name="Freeform 17"/>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5" name="Freeform 18"/>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6" name="Line 19"/>
              <p:cNvSpPr>
                <a:spLocks noChangeShapeType="1"/>
              </p:cNvSpPr>
              <p:nvPr/>
            </p:nvSpPr>
            <p:spPr bwMode="auto">
              <a:xfrm>
                <a:off x="14216063" y="4221163"/>
                <a:ext cx="0" cy="0"/>
              </a:xfrm>
              <a:prstGeom prst="line">
                <a:avLst/>
              </a:prstGeom>
              <a:noFill/>
              <a:ln w="476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7" name="Freeform 20"/>
              <p:cNvSpPr>
                <a:spLocks/>
              </p:cNvSpPr>
              <p:nvPr/>
            </p:nvSpPr>
            <p:spPr bwMode="auto">
              <a:xfrm>
                <a:off x="14177963" y="3886200"/>
                <a:ext cx="76200" cy="16033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39" name="Line 21"/>
              <p:cNvSpPr>
                <a:spLocks noChangeShapeType="1"/>
              </p:cNvSpPr>
              <p:nvPr/>
            </p:nvSpPr>
            <p:spPr bwMode="auto">
              <a:xfrm>
                <a:off x="14216063" y="3967163"/>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0" name="Freeform 22"/>
              <p:cNvSpPr>
                <a:spLocks/>
              </p:cNvSpPr>
              <p:nvPr/>
            </p:nvSpPr>
            <p:spPr bwMode="auto">
              <a:xfrm>
                <a:off x="14177963" y="4502150"/>
                <a:ext cx="76200" cy="16033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476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sp>
            <p:nvSpPr>
              <p:cNvPr id="41" name="Line 23"/>
              <p:cNvSpPr>
                <a:spLocks noChangeShapeType="1"/>
              </p:cNvSpPr>
              <p:nvPr/>
            </p:nvSpPr>
            <p:spPr bwMode="auto">
              <a:xfrm flipH="1">
                <a:off x="14177963" y="4581525"/>
                <a:ext cx="38100" cy="0"/>
              </a:xfrm>
              <a:prstGeom prst="line">
                <a:avLst/>
              </a:prstGeom>
              <a:noFill/>
              <a:ln w="476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S PGothic" panose="020B0600070205080204" pitchFamily="34" charset="-128"/>
                  <a:cs typeface="+mn-cs"/>
                </a:endParaRPr>
              </a:p>
            </p:txBody>
          </p:sp>
        </p:grpSp>
      </p:grpSp>
      <p:sp>
        <p:nvSpPr>
          <p:cNvPr id="30" name="Rectangle 29"/>
          <p:cNvSpPr/>
          <p:nvPr/>
        </p:nvSpPr>
        <p:spPr>
          <a:xfrm>
            <a:off x="603542" y="2615529"/>
            <a:ext cx="10585978" cy="1495794"/>
          </a:xfrm>
          <a:prstGeom prst="rect">
            <a:avLst/>
          </a:prstGeom>
        </p:spPr>
        <p:txBody>
          <a:bodyPr wrap="square" anchor="t">
            <a:spAutoFit/>
          </a:bodyPr>
          <a:lstStyle/>
          <a:p>
            <a:pPr marL="0" marR="0" lvl="0" indent="0" algn="l" defTabSz="932472" rtl="0" eaLnBrk="1" fontAlgn="base" latinLnBrk="0" hangingPunct="1">
              <a:lnSpc>
                <a:spcPct val="95000"/>
              </a:lnSpc>
              <a:spcBef>
                <a:spcPct val="0"/>
              </a:spcBef>
              <a:spcAft>
                <a:spcPts val="1200"/>
              </a:spcAft>
              <a:buClrTx/>
              <a:buSzTx/>
              <a:buFontTx/>
              <a:buNone/>
              <a:tabLst/>
              <a:defRPr/>
            </a:pP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Infrastructure for the</a:t>
            </a:r>
            <a:b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br>
            <a:r>
              <a:rPr kumimoji="0" lang="en-US" sz="4800" b="0" i="0" u="none" strike="noStrike" kern="1200" cap="none" spc="-100" normalizeH="0" baseline="0" noProof="0" dirty="0">
                <a:ln w="3175">
                  <a:noFill/>
                </a:ln>
                <a:gradFill>
                  <a:gsLst>
                    <a:gs pos="5000">
                      <a:srgbClr val="FFFFFF"/>
                    </a:gs>
                    <a:gs pos="100000">
                      <a:srgbClr val="FFFFFF"/>
                    </a:gs>
                  </a:gsLst>
                  <a:lin ang="5400000" scaled="1"/>
                </a:gradFill>
                <a:effectLst/>
                <a:uLnTx/>
                <a:uFillTx/>
                <a:latin typeface="Segoe UI Light"/>
                <a:ea typeface="Segoe UI" pitchFamily="34" charset="0"/>
                <a:cs typeface="Segoe UI" pitchFamily="34" charset="0"/>
              </a:rPr>
              <a:t>Intelligent Cloud</a:t>
            </a:r>
          </a:p>
        </p:txBody>
      </p:sp>
    </p:spTree>
    <p:extLst>
      <p:ext uri="{BB962C8B-B14F-4D97-AF65-F5344CB8AC3E}">
        <p14:creationId xmlns:p14="http://schemas.microsoft.com/office/powerpoint/2010/main" val="373404427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22804"/>
          </a:xfrm>
        </p:spPr>
        <p:txBody>
          <a:bodyPr/>
          <a:lstStyle/>
          <a:p>
            <a:pPr marL="0" indent="0">
              <a:buNone/>
            </a:pPr>
            <a:r>
              <a:rPr lang="en-US" sz="3600" dirty="0">
                <a:hlinkClick r:id="rId3"/>
              </a:rPr>
              <a:t>https://github.com</a:t>
            </a:r>
            <a:r>
              <a:rPr lang="en-US" sz="3600" dirty="0"/>
              <a:t> </a:t>
            </a:r>
          </a:p>
          <a:p>
            <a:r>
              <a:rPr lang="en-US" sz="3200" dirty="0"/>
              <a:t>The largest code host on the planet with over </a:t>
            </a:r>
            <a:r>
              <a:rPr lang="en-US" sz="3200" b="1" dirty="0">
                <a:gradFill>
                  <a:gsLst>
                    <a:gs pos="18750">
                      <a:schemeClr val="accent2"/>
                    </a:gs>
                    <a:gs pos="55000">
                      <a:schemeClr val="accent2"/>
                    </a:gs>
                  </a:gsLst>
                  <a:lin ang="5400000" scaled="0"/>
                </a:gradFill>
              </a:rPr>
              <a:t>27.6 million</a:t>
            </a:r>
            <a:r>
              <a:rPr lang="en-US" sz="3200" dirty="0"/>
              <a:t> repositories </a:t>
            </a:r>
          </a:p>
          <a:p>
            <a:r>
              <a:rPr lang="en-US" sz="3200" dirty="0"/>
              <a:t>Every repository comes with the same </a:t>
            </a:r>
            <a:br>
              <a:rPr lang="en-US" sz="3200" dirty="0"/>
            </a:br>
            <a:r>
              <a:rPr lang="en-US" sz="3200" dirty="0"/>
              <a:t>powerful tools</a:t>
            </a:r>
          </a:p>
          <a:p>
            <a:r>
              <a:rPr lang="en-US" sz="3200" dirty="0"/>
              <a:t>Tools are open to the community for public </a:t>
            </a:r>
            <a:br>
              <a:rPr lang="en-US" sz="3200" dirty="0"/>
            </a:br>
            <a:r>
              <a:rPr lang="en-US" sz="3200" dirty="0"/>
              <a:t>projects and secure for private projects</a:t>
            </a:r>
          </a:p>
          <a:p>
            <a:r>
              <a:rPr lang="en-US" sz="3200" dirty="0"/>
              <a:t>Allows for creation of a GIT Desktop and </a:t>
            </a:r>
            <a:br>
              <a:rPr lang="en-US" sz="3200" dirty="0"/>
            </a:br>
            <a:r>
              <a:rPr lang="en-US" sz="3200" dirty="0"/>
              <a:t>cloned repository</a:t>
            </a:r>
          </a:p>
        </p:txBody>
      </p:sp>
      <p:sp>
        <p:nvSpPr>
          <p:cNvPr id="3" name="Title 2"/>
          <p:cNvSpPr>
            <a:spLocks noGrp="1"/>
          </p:cNvSpPr>
          <p:nvPr>
            <p:ph type="title"/>
          </p:nvPr>
        </p:nvSpPr>
        <p:spPr/>
        <p:txBody>
          <a:bodyPr/>
          <a:lstStyle/>
          <a:p>
            <a:r>
              <a:rPr lang="en-US" dirty="0"/>
              <a:t>GitHub</a:t>
            </a:r>
          </a:p>
        </p:txBody>
      </p:sp>
    </p:spTree>
    <p:extLst>
      <p:ext uri="{BB962C8B-B14F-4D97-AF65-F5344CB8AC3E}">
        <p14:creationId xmlns:p14="http://schemas.microsoft.com/office/powerpoint/2010/main" val="170396341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Visual Studio Code integration with GIT</a:t>
            </a:r>
          </a:p>
        </p:txBody>
      </p:sp>
      <p:sp>
        <p:nvSpPr>
          <p:cNvPr id="4" name="Text Placeholder 3"/>
          <p:cNvSpPr>
            <a:spLocks noGrp="1"/>
          </p:cNvSpPr>
          <p:nvPr>
            <p:ph type="body" sz="quarter" idx="10"/>
          </p:nvPr>
        </p:nvSpPr>
        <p:spPr/>
        <p:txBody>
          <a:bodyPr/>
          <a:lstStyle/>
          <a:p>
            <a:r>
              <a:rPr lang="en-US" dirty="0"/>
              <a:t>Open your team repository in Visual Studio</a:t>
            </a:r>
          </a:p>
          <a:p>
            <a:r>
              <a:rPr lang="en-US" dirty="0"/>
              <a:t>Clone your repository</a:t>
            </a:r>
          </a:p>
          <a:p>
            <a:r>
              <a:rPr lang="en-US" dirty="0"/>
              <a:t>Create a new app</a:t>
            </a:r>
          </a:p>
          <a:p>
            <a:r>
              <a:rPr lang="en-US" dirty="0"/>
              <a:t>Confirm your settings and add the app</a:t>
            </a:r>
          </a:p>
          <a:p>
            <a:r>
              <a:rPr lang="en-US" dirty="0"/>
              <a:t>Snapshot (commit) your code</a:t>
            </a:r>
          </a:p>
          <a:p>
            <a:r>
              <a:rPr lang="en-US" dirty="0"/>
              <a:t>Pull changes from your team</a:t>
            </a:r>
          </a:p>
          <a:p>
            <a:r>
              <a:rPr lang="en-US" dirty="0"/>
              <a:t>Push your local commits to the server</a:t>
            </a:r>
          </a:p>
        </p:txBody>
      </p:sp>
    </p:spTree>
    <p:extLst>
      <p:ext uri="{BB962C8B-B14F-4D97-AF65-F5344CB8AC3E}">
        <p14:creationId xmlns:p14="http://schemas.microsoft.com/office/powerpoint/2010/main" val="3125398038"/>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a:xfrm>
            <a:off x="274639" y="3038475"/>
            <a:ext cx="8480741" cy="917575"/>
          </a:xfrm>
        </p:spPr>
        <p:txBody>
          <a:bodyPr anchor="ctr"/>
          <a:lstStyle/>
          <a:p>
            <a:r>
              <a:rPr lang="en-US" sz="7200" dirty="0"/>
              <a:t>Optional Lab</a:t>
            </a:r>
            <a:br>
              <a:rPr lang="en-US" dirty="0"/>
            </a:br>
            <a:r>
              <a:rPr lang="en-US" dirty="0"/>
              <a:t>Deployment with ARM Templates and GIT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5391" y="-10292"/>
            <a:ext cx="3612844" cy="7004817"/>
          </a:xfrm>
          <a:prstGeom prst="rect">
            <a:avLst/>
          </a:prstGeom>
        </p:spPr>
      </p:pic>
    </p:spTree>
    <p:extLst>
      <p:ext uri="{BB962C8B-B14F-4D97-AF65-F5344CB8AC3E}">
        <p14:creationId xmlns:p14="http://schemas.microsoft.com/office/powerpoint/2010/main" val="1928191894"/>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634567"/>
          </a:xfrm>
        </p:spPr>
        <p:txBody>
          <a:bodyPr/>
          <a:lstStyle/>
          <a:p>
            <a:pPr marL="0" indent="0">
              <a:buNone/>
            </a:pPr>
            <a:r>
              <a:rPr lang="en-US" dirty="0"/>
              <a:t>Prepare the Azure infrastructure</a:t>
            </a:r>
          </a:p>
          <a:p>
            <a:pPr marL="292100" lvl="1" indent="-292100"/>
            <a:r>
              <a:rPr lang="en-US" dirty="0"/>
              <a:t>AZCampStart.ps1</a:t>
            </a:r>
          </a:p>
          <a:p>
            <a:pPr marL="0" indent="0">
              <a:buNone/>
            </a:pPr>
            <a:r>
              <a:rPr lang="en-US" dirty="0"/>
              <a:t>Understand Azure templates and resource groups</a:t>
            </a:r>
          </a:p>
          <a:p>
            <a:pPr marL="292100" lvl="1" indent="-292100"/>
            <a:r>
              <a:rPr lang="en-US" dirty="0"/>
              <a:t>Understand Azure </a:t>
            </a:r>
            <a:r>
              <a:rPr lang="en-US" dirty="0" err="1"/>
              <a:t>Quickstart</a:t>
            </a:r>
            <a:r>
              <a:rPr lang="en-US" dirty="0"/>
              <a:t> templates</a:t>
            </a:r>
          </a:p>
          <a:p>
            <a:pPr marL="292100" lvl="1" indent="-292100"/>
            <a:r>
              <a:rPr lang="en-US" dirty="0"/>
              <a:t>Review a template from GitHub</a:t>
            </a:r>
          </a:p>
        </p:txBody>
      </p:sp>
      <p:sp>
        <p:nvSpPr>
          <p:cNvPr id="3" name="Title 2"/>
          <p:cNvSpPr>
            <a:spLocks noGrp="1"/>
          </p:cNvSpPr>
          <p:nvPr>
            <p:ph type="title"/>
          </p:nvPr>
        </p:nvSpPr>
        <p:spPr/>
        <p:txBody>
          <a:bodyPr/>
          <a:lstStyle/>
          <a:p>
            <a:r>
              <a:rPr lang="en-US" dirty="0"/>
              <a:t>Azure infrastructure</a:t>
            </a:r>
          </a:p>
        </p:txBody>
      </p:sp>
    </p:spTree>
    <p:extLst>
      <p:ext uri="{BB962C8B-B14F-4D97-AF65-F5344CB8AC3E}">
        <p14:creationId xmlns:p14="http://schemas.microsoft.com/office/powerpoint/2010/main" val="353406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08434"/>
          </a:xfrm>
        </p:spPr>
        <p:txBody>
          <a:bodyPr/>
          <a:lstStyle/>
          <a:p>
            <a:pPr marL="0" indent="0">
              <a:spcBef>
                <a:spcPts val="1200"/>
              </a:spcBef>
              <a:buNone/>
            </a:pPr>
            <a:r>
              <a:rPr lang="en-US" dirty="0"/>
              <a:t>Create GitHub account and public repository</a:t>
            </a:r>
          </a:p>
          <a:p>
            <a:pPr marL="0" indent="0">
              <a:spcBef>
                <a:spcPts val="1200"/>
              </a:spcBef>
              <a:buNone/>
            </a:pPr>
            <a:r>
              <a:rPr lang="en-US" dirty="0"/>
              <a:t>Configure GitHub desktop and clone repository</a:t>
            </a:r>
          </a:p>
          <a:p>
            <a:pPr marL="0" indent="0">
              <a:spcBef>
                <a:spcPts val="1200"/>
              </a:spcBef>
              <a:buNone/>
            </a:pPr>
            <a:r>
              <a:rPr lang="en-US" dirty="0"/>
              <a:t>Examine Visual Studio Code integration with GIT and push commits to remote repository</a:t>
            </a:r>
          </a:p>
        </p:txBody>
      </p:sp>
      <p:sp>
        <p:nvSpPr>
          <p:cNvPr id="3" name="Title 2"/>
          <p:cNvSpPr>
            <a:spLocks noGrp="1"/>
          </p:cNvSpPr>
          <p:nvPr>
            <p:ph type="title"/>
          </p:nvPr>
        </p:nvSpPr>
        <p:spPr/>
        <p:txBody>
          <a:bodyPr/>
          <a:lstStyle/>
          <a:p>
            <a:r>
              <a:rPr lang="en-US" sz="4400" dirty="0"/>
              <a:t>Configure</a:t>
            </a:r>
            <a:r>
              <a:rPr lang="en-US" sz="4600" dirty="0"/>
              <a:t> GIT repositories and Visual Studio Code</a:t>
            </a:r>
          </a:p>
        </p:txBody>
      </p:sp>
    </p:spTree>
    <p:extLst>
      <p:ext uri="{BB962C8B-B14F-4D97-AF65-F5344CB8AC3E}">
        <p14:creationId xmlns:p14="http://schemas.microsoft.com/office/powerpoint/2010/main" val="4070190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6675438" y="-2"/>
            <a:ext cx="5761037" cy="6994526"/>
          </a:xfrm>
          <a:prstGeom prst="rect">
            <a:avLst/>
          </a:prstGeom>
          <a:solidFill>
            <a:schemeClr val="tx1"/>
          </a:solidFill>
        </p:spPr>
        <p:txBody>
          <a:bodyPr wrap="square">
            <a:spAutoFit/>
          </a:bodyPr>
          <a:lstStyle/>
          <a:p>
            <a:pPr>
              <a:lnSpc>
                <a:spcPct val="115000"/>
              </a:lnSpc>
              <a:spcAft>
                <a:spcPts val="1020"/>
              </a:spcAft>
              <a:tabLst>
                <a:tab pos="233149" algn="l"/>
                <a:tab pos="466298" algn="l"/>
              </a:tabLst>
            </a:pPr>
            <a:endParaRPr lang="en-US" sz="3600" dirty="0">
              <a:latin typeface="Courier New" panose="02070309020205020404" pitchFamily="49" charset="0"/>
              <a:ea typeface="Calibri" panose="020F0502020204030204" pitchFamily="34" charset="0"/>
            </a:endParaRPr>
          </a:p>
        </p:txBody>
      </p:sp>
      <p:sp>
        <p:nvSpPr>
          <p:cNvPr id="6" name="Rectangle 5"/>
          <p:cNvSpPr/>
          <p:nvPr/>
        </p:nvSpPr>
        <p:spPr>
          <a:xfrm>
            <a:off x="7237206" y="2303914"/>
            <a:ext cx="4742004" cy="708656"/>
          </a:xfrm>
          <a:prstGeom prst="rect">
            <a:avLst/>
          </a:prstGeom>
          <a:noFill/>
        </p:spPr>
        <p:txBody>
          <a:bodyPr wrap="none">
            <a:spAutoFit/>
          </a:bodyPr>
          <a:lstStyle/>
          <a:p>
            <a:pPr marL="349724" indent="-349724">
              <a:lnSpc>
                <a:spcPct val="115000"/>
              </a:lnSpc>
              <a:spcAft>
                <a:spcPts val="1020"/>
              </a:spcAft>
              <a:buFont typeface="Segoe UI Symbol" panose="020B0502040204020203" pitchFamily="34" charset="0"/>
              <a:buChar char="↪"/>
              <a:tabLst>
                <a:tab pos="233149" algn="l"/>
                <a:tab pos="466298" algn="l"/>
              </a:tabLst>
            </a:pPr>
            <a:r>
              <a:rPr lang="en-NZ" sz="3600" dirty="0">
                <a:gradFill>
                  <a:gsLst>
                    <a:gs pos="4425">
                      <a:schemeClr val="bg1"/>
                    </a:gs>
                    <a:gs pos="27000">
                      <a:schemeClr val="bg1"/>
                    </a:gs>
                  </a:gsLst>
                  <a:lin ang="5400000" scaled="0"/>
                </a:gradFill>
                <a:latin typeface="Courier New" panose="02070309020205020404" pitchFamily="49" charset="0"/>
                <a:ea typeface="Calibri" panose="020F0502020204030204" pitchFamily="34" charset="0"/>
              </a:rPr>
              <a:t>.\RGCleanup.ps1</a:t>
            </a:r>
            <a:endParaRPr lang="en-US" sz="3600" dirty="0">
              <a:gradFill>
                <a:gsLst>
                  <a:gs pos="4425">
                    <a:schemeClr val="bg1"/>
                  </a:gs>
                  <a:gs pos="27000">
                    <a:schemeClr val="bg1"/>
                  </a:gs>
                </a:gsLst>
                <a:lin ang="5400000" scaled="0"/>
              </a:gradFill>
              <a:latin typeface="Courier New" panose="02070309020205020404" pitchFamily="49" charset="0"/>
              <a:ea typeface="Calibri" panose="020F0502020204030204" pitchFamily="34" charset="0"/>
            </a:endParaRPr>
          </a:p>
        </p:txBody>
      </p:sp>
      <p:sp>
        <p:nvSpPr>
          <p:cNvPr id="8" name="Text Placeholder 7"/>
          <p:cNvSpPr>
            <a:spLocks noGrp="1"/>
          </p:cNvSpPr>
          <p:nvPr>
            <p:ph type="body" sz="quarter" idx="10"/>
          </p:nvPr>
        </p:nvSpPr>
        <p:spPr>
          <a:xfrm>
            <a:off x="274637" y="1668482"/>
            <a:ext cx="6126163" cy="2653034"/>
          </a:xfrm>
        </p:spPr>
        <p:txBody>
          <a:bodyPr/>
          <a:lstStyle/>
          <a:p>
            <a:pPr marL="292100" lvl="1" indent="-292100">
              <a:spcBef>
                <a:spcPts val="600"/>
              </a:spcBef>
            </a:pPr>
            <a:r>
              <a:rPr lang="en-US" dirty="0"/>
              <a:t>Modify sample template and parameter JSON files</a:t>
            </a:r>
          </a:p>
          <a:p>
            <a:pPr marL="292100" lvl="1" indent="-292100">
              <a:spcBef>
                <a:spcPts val="600"/>
              </a:spcBef>
            </a:pPr>
            <a:r>
              <a:rPr lang="en-US" dirty="0"/>
              <a:t>Deploy custom JSON files</a:t>
            </a:r>
          </a:p>
          <a:p>
            <a:pPr marL="0" indent="0">
              <a:spcBef>
                <a:spcPts val="1200"/>
              </a:spcBef>
              <a:buNone/>
            </a:pPr>
            <a:r>
              <a:rPr lang="en-US" sz="3600" dirty="0"/>
              <a:t>Reset the Azure environment</a:t>
            </a:r>
          </a:p>
          <a:p>
            <a:pPr marL="292100" lvl="1" indent="-292100">
              <a:spcBef>
                <a:spcPts val="600"/>
              </a:spcBef>
            </a:pPr>
            <a:r>
              <a:rPr lang="en-US" dirty="0"/>
              <a:t>Remove resource groups from Azure environment</a:t>
            </a:r>
          </a:p>
        </p:txBody>
      </p:sp>
      <p:sp>
        <p:nvSpPr>
          <p:cNvPr id="7" name="Title 6"/>
          <p:cNvSpPr>
            <a:spLocks noGrp="1"/>
          </p:cNvSpPr>
          <p:nvPr>
            <p:ph type="title"/>
          </p:nvPr>
        </p:nvSpPr>
        <p:spPr/>
        <p:txBody>
          <a:bodyPr/>
          <a:lstStyle/>
          <a:p>
            <a:r>
              <a:rPr lang="en-US" sz="4400" dirty="0"/>
              <a:t>Modify and deploy </a:t>
            </a:r>
            <a:br>
              <a:rPr lang="en-US" sz="4400" dirty="0"/>
            </a:br>
            <a:r>
              <a:rPr lang="en-US" sz="4400" dirty="0"/>
              <a:t>Azure </a:t>
            </a:r>
            <a:r>
              <a:rPr lang="en-US" sz="4400" dirty="0" err="1"/>
              <a:t>QuickStart</a:t>
            </a:r>
            <a:r>
              <a:rPr lang="en-US" sz="4400" dirty="0"/>
              <a:t> templates</a:t>
            </a:r>
          </a:p>
        </p:txBody>
      </p:sp>
    </p:spTree>
    <p:extLst>
      <p:ext uri="{BB962C8B-B14F-4D97-AF65-F5344CB8AC3E}">
        <p14:creationId xmlns:p14="http://schemas.microsoft.com/office/powerpoint/2010/main" val="1508681541"/>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81275"/>
            <a:ext cx="11887200" cy="1831975"/>
          </a:xfrm>
        </p:spPr>
        <p:txBody>
          <a:bodyPr anchor="ctr"/>
          <a:lstStyle/>
          <a:p>
            <a:r>
              <a:rPr lang="en-US" sz="7200" dirty="0"/>
              <a:t>Resources</a:t>
            </a:r>
            <a:endParaRPr lang="en-US" sz="5400" spc="-30" dirty="0"/>
          </a:p>
        </p:txBody>
      </p:sp>
    </p:spTree>
    <p:extLst>
      <p:ext uri="{BB962C8B-B14F-4D97-AF65-F5344CB8AC3E}">
        <p14:creationId xmlns:p14="http://schemas.microsoft.com/office/powerpoint/2010/main" val="2474541496"/>
      </p:ext>
    </p:extLst>
  </p:cSld>
  <p:clrMapOvr>
    <a:masterClrMapping/>
  </p:clrMapOvr>
  <p:transition spd="slow">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4690">
                      <a:srgbClr val="DC3C00"/>
                    </a:gs>
                    <a:gs pos="86000">
                      <a:srgbClr val="DC3C00"/>
                    </a:gs>
                  </a:gsLst>
                  <a:lin ang="5400000" scaled="0"/>
                </a:gradFill>
              </a:rPr>
              <a:t>Resources</a:t>
            </a:r>
            <a:endParaRPr lang="en-US" dirty="0"/>
          </a:p>
        </p:txBody>
      </p:sp>
      <p:sp>
        <p:nvSpPr>
          <p:cNvPr id="5" name="Text Placeholder 4"/>
          <p:cNvSpPr>
            <a:spLocks noGrp="1"/>
          </p:cNvSpPr>
          <p:nvPr>
            <p:ph type="body" sz="quarter" idx="10"/>
          </p:nvPr>
        </p:nvSpPr>
        <p:spPr>
          <a:xfrm>
            <a:off x="1075266" y="1393444"/>
            <a:ext cx="11086571" cy="6161687"/>
          </a:xfrm>
        </p:spPr>
        <p:txBody>
          <a:bodyPr/>
          <a:lstStyle/>
          <a:p>
            <a:pPr>
              <a:spcAft>
                <a:spcPts val="0"/>
              </a:spcAft>
            </a:pPr>
            <a:r>
              <a:rPr lang="en-US" sz="3200" dirty="0"/>
              <a:t>Register for another IT Innovation Series event </a:t>
            </a:r>
            <a:br>
              <a:rPr lang="en-US" sz="3200" dirty="0"/>
            </a:br>
            <a:r>
              <a:rPr lang="en-US" sz="1800" dirty="0">
                <a:latin typeface="+mn-lt"/>
              </a:rPr>
              <a:t>Further topics: Windows Server 2016, Windows 10 and more.</a:t>
            </a:r>
          </a:p>
          <a:p>
            <a:pPr marL="749300" indent="-292100">
              <a:spcBef>
                <a:spcPts val="600"/>
              </a:spcBef>
              <a:spcAft>
                <a:spcPts val="600"/>
              </a:spcAft>
            </a:pPr>
            <a:r>
              <a:rPr lang="en-US" sz="3200" b="1" dirty="0">
                <a:hlinkClick r:id="rId3"/>
              </a:rPr>
              <a:t>aka.ms/</a:t>
            </a:r>
            <a:r>
              <a:rPr lang="en-US" sz="3200" b="1" dirty="0" err="1">
                <a:hlinkClick r:id="rId3"/>
              </a:rPr>
              <a:t>ITInnovation</a:t>
            </a:r>
            <a:endParaRPr lang="en-US" sz="3200" b="1" dirty="0"/>
          </a:p>
          <a:p>
            <a:pPr indent="-292100">
              <a:lnSpc>
                <a:spcPct val="100000"/>
              </a:lnSpc>
              <a:spcBef>
                <a:spcPts val="600"/>
              </a:spcBef>
              <a:spcAft>
                <a:spcPts val="600"/>
              </a:spcAft>
            </a:pPr>
            <a:endParaRPr lang="en-US" sz="800" dirty="0"/>
          </a:p>
          <a:p>
            <a:pPr indent="-292100">
              <a:lnSpc>
                <a:spcPct val="100000"/>
              </a:lnSpc>
              <a:spcBef>
                <a:spcPts val="600"/>
              </a:spcBef>
              <a:spcAft>
                <a:spcPts val="600"/>
              </a:spcAft>
            </a:pPr>
            <a:r>
              <a:rPr lang="en-US" sz="3200" dirty="0"/>
              <a:t>Continue your learning</a:t>
            </a:r>
            <a:br>
              <a:rPr lang="en-US" sz="4400" dirty="0"/>
            </a:br>
            <a:r>
              <a:rPr lang="en-US" sz="1800" dirty="0">
                <a:latin typeface="+mn-lt"/>
              </a:rPr>
              <a:t>Download this presentation, access online training and demos, try Azure for free. </a:t>
            </a:r>
          </a:p>
          <a:p>
            <a:pPr marL="749300" indent="-292100">
              <a:spcBef>
                <a:spcPts val="600"/>
              </a:spcBef>
              <a:spcAft>
                <a:spcPts val="600"/>
              </a:spcAft>
            </a:pPr>
            <a:r>
              <a:rPr lang="en-US" sz="3200" b="1" dirty="0">
                <a:hlinkClick r:id="rId4"/>
              </a:rPr>
              <a:t>aka.ms/</a:t>
            </a:r>
            <a:r>
              <a:rPr lang="en-US" sz="3200" b="1" dirty="0" err="1">
                <a:hlinkClick r:id="rId4"/>
              </a:rPr>
              <a:t>ITInnovationResources</a:t>
            </a:r>
            <a:endParaRPr lang="en-US" sz="3200" b="1" dirty="0"/>
          </a:p>
          <a:p>
            <a:pPr>
              <a:spcBef>
                <a:spcPts val="0"/>
              </a:spcBef>
              <a:spcAft>
                <a:spcPts val="0"/>
              </a:spcAft>
            </a:pPr>
            <a:endParaRPr lang="en-US" sz="3200" dirty="0"/>
          </a:p>
          <a:p>
            <a:pPr>
              <a:spcBef>
                <a:spcPts val="0"/>
              </a:spcBef>
              <a:spcAft>
                <a:spcPts val="0"/>
              </a:spcAft>
            </a:pPr>
            <a:r>
              <a:rPr lang="en-US" sz="3200" dirty="0"/>
              <a:t>Know someone who wants to learn more about </a:t>
            </a:r>
          </a:p>
          <a:p>
            <a:pPr>
              <a:spcBef>
                <a:spcPts val="0"/>
              </a:spcBef>
              <a:spcAft>
                <a:spcPts val="0"/>
              </a:spcAft>
            </a:pPr>
            <a:r>
              <a:rPr lang="en-US" sz="3200" dirty="0"/>
              <a:t>the Cloud?</a:t>
            </a:r>
            <a:br>
              <a:rPr lang="en-US" sz="4800" dirty="0"/>
            </a:br>
            <a:r>
              <a:rPr lang="en-US" sz="1800" dirty="0">
                <a:latin typeface="+mn-lt"/>
              </a:rPr>
              <a:t>Tell them to get started at the Microsoft Cloud Roadshow</a:t>
            </a:r>
            <a:r>
              <a:rPr lang="en-US" sz="1800" dirty="0"/>
              <a:t>.</a:t>
            </a:r>
          </a:p>
          <a:p>
            <a:pPr marL="749300" indent="-292100">
              <a:spcBef>
                <a:spcPts val="600"/>
              </a:spcBef>
              <a:spcAft>
                <a:spcPts val="600"/>
              </a:spcAft>
            </a:pPr>
            <a:r>
              <a:rPr lang="en-US" sz="3200" b="1" dirty="0">
                <a:hlinkClick r:id="rId5"/>
              </a:rPr>
              <a:t>www.microsoftcloudroadshow.com</a:t>
            </a:r>
            <a:r>
              <a:rPr lang="en-US" sz="3200" b="1" dirty="0"/>
              <a:t>  </a:t>
            </a:r>
          </a:p>
          <a:p>
            <a:pPr marL="749300" indent="-292100">
              <a:spcBef>
                <a:spcPts val="600"/>
              </a:spcBef>
              <a:spcAft>
                <a:spcPts val="600"/>
              </a:spcAft>
            </a:pPr>
            <a:endParaRPr lang="en-US" sz="3200" b="1" dirty="0"/>
          </a:p>
        </p:txBody>
      </p:sp>
      <p:grpSp>
        <p:nvGrpSpPr>
          <p:cNvPr id="6" name="Group 5"/>
          <p:cNvGrpSpPr/>
          <p:nvPr/>
        </p:nvGrpSpPr>
        <p:grpSpPr>
          <a:xfrm>
            <a:off x="494433" y="1502027"/>
            <a:ext cx="470768" cy="467836"/>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94433" y="3195775"/>
            <a:ext cx="470768" cy="467836"/>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94433" y="4992303"/>
            <a:ext cx="470768" cy="467836"/>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3553215873"/>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7200" dirty="0"/>
              <a:t>Appendix (X)</a:t>
            </a:r>
            <a:br>
              <a:rPr lang="en-US" sz="7200" dirty="0"/>
            </a:br>
            <a:r>
              <a:rPr lang="en-US" sz="5400" spc="-30" dirty="0"/>
              <a:t>Azure Resource Manager</a:t>
            </a:r>
          </a:p>
        </p:txBody>
      </p:sp>
    </p:spTree>
    <p:extLst>
      <p:ext uri="{BB962C8B-B14F-4D97-AF65-F5344CB8AC3E}">
        <p14:creationId xmlns:p14="http://schemas.microsoft.com/office/powerpoint/2010/main" val="232776548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636" y="385352"/>
            <a:ext cx="10773801" cy="6312310"/>
          </a:xfrm>
          <a:prstGeom prst="rect">
            <a:avLst/>
          </a:prstGeom>
        </p:spPr>
      </p:pic>
      <p:sp>
        <p:nvSpPr>
          <p:cNvPr id="29" name="Oval 28"/>
          <p:cNvSpPr/>
          <p:nvPr/>
        </p:nvSpPr>
        <p:spPr bwMode="auto">
          <a:xfrm>
            <a:off x="9113837" y="4030662"/>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Oval 37"/>
          <p:cNvSpPr/>
          <p:nvPr/>
        </p:nvSpPr>
        <p:spPr bwMode="auto">
          <a:xfrm>
            <a:off x="9568495" y="2717538"/>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Oval 44"/>
          <p:cNvSpPr/>
          <p:nvPr/>
        </p:nvSpPr>
        <p:spPr bwMode="auto">
          <a:xfrm>
            <a:off x="9504307" y="2200072"/>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Oval 47"/>
          <p:cNvSpPr/>
          <p:nvPr/>
        </p:nvSpPr>
        <p:spPr bwMode="auto">
          <a:xfrm>
            <a:off x="8551823" y="3245106"/>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Oval 48"/>
          <p:cNvSpPr/>
          <p:nvPr/>
        </p:nvSpPr>
        <p:spPr bwMode="auto">
          <a:xfrm>
            <a:off x="8928028" y="3260497"/>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 name="Oval 49"/>
          <p:cNvSpPr/>
          <p:nvPr/>
        </p:nvSpPr>
        <p:spPr bwMode="auto">
          <a:xfrm>
            <a:off x="6370637" y="2106227"/>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Oval 50"/>
          <p:cNvSpPr/>
          <p:nvPr/>
        </p:nvSpPr>
        <p:spPr bwMode="auto">
          <a:xfrm>
            <a:off x="6057749" y="2080720"/>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Oval 51"/>
          <p:cNvSpPr/>
          <p:nvPr/>
        </p:nvSpPr>
        <p:spPr bwMode="auto">
          <a:xfrm>
            <a:off x="4999037" y="4691713"/>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p:cNvSpPr/>
          <p:nvPr/>
        </p:nvSpPr>
        <p:spPr bwMode="auto">
          <a:xfrm>
            <a:off x="3532479" y="2577496"/>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53"/>
          <p:cNvSpPr/>
          <p:nvPr/>
        </p:nvSpPr>
        <p:spPr bwMode="auto">
          <a:xfrm>
            <a:off x="3301372" y="2608746"/>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54"/>
          <p:cNvSpPr/>
          <p:nvPr/>
        </p:nvSpPr>
        <p:spPr bwMode="auto">
          <a:xfrm>
            <a:off x="3395826" y="2263937"/>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55"/>
          <p:cNvSpPr/>
          <p:nvPr/>
        </p:nvSpPr>
        <p:spPr bwMode="auto">
          <a:xfrm>
            <a:off x="3059160" y="2184280"/>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56"/>
          <p:cNvSpPr/>
          <p:nvPr/>
        </p:nvSpPr>
        <p:spPr bwMode="auto">
          <a:xfrm>
            <a:off x="3918012" y="2415477"/>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57"/>
          <p:cNvSpPr/>
          <p:nvPr/>
        </p:nvSpPr>
        <p:spPr bwMode="auto">
          <a:xfrm>
            <a:off x="3055317" y="2894060"/>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58"/>
          <p:cNvSpPr/>
          <p:nvPr/>
        </p:nvSpPr>
        <p:spPr bwMode="auto">
          <a:xfrm>
            <a:off x="2452514" y="2597957"/>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 name="Oval 26"/>
          <p:cNvSpPr/>
          <p:nvPr/>
        </p:nvSpPr>
        <p:spPr bwMode="auto">
          <a:xfrm>
            <a:off x="10388285" y="2661340"/>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 name="Oval 29"/>
          <p:cNvSpPr/>
          <p:nvPr/>
        </p:nvSpPr>
        <p:spPr bwMode="auto">
          <a:xfrm>
            <a:off x="10089120" y="2859396"/>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 name="Oval 30"/>
          <p:cNvSpPr/>
          <p:nvPr/>
        </p:nvSpPr>
        <p:spPr bwMode="auto">
          <a:xfrm>
            <a:off x="10637837" y="5167532"/>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 name="Oval 31"/>
          <p:cNvSpPr/>
          <p:nvPr/>
        </p:nvSpPr>
        <p:spPr bwMode="auto">
          <a:xfrm>
            <a:off x="10648980" y="5524937"/>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Oval 40"/>
          <p:cNvSpPr/>
          <p:nvPr/>
        </p:nvSpPr>
        <p:spPr bwMode="auto">
          <a:xfrm>
            <a:off x="9556950" y="3232662"/>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Oval 41"/>
          <p:cNvSpPr/>
          <p:nvPr/>
        </p:nvSpPr>
        <p:spPr bwMode="auto">
          <a:xfrm>
            <a:off x="3031345" y="2500086"/>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2" name="Group 71"/>
          <p:cNvGrpSpPr/>
          <p:nvPr/>
        </p:nvGrpSpPr>
        <p:grpSpPr>
          <a:xfrm>
            <a:off x="569047" y="5803799"/>
            <a:ext cx="1910525" cy="489365"/>
            <a:chOff x="508821" y="5014712"/>
            <a:chExt cx="1910525" cy="489365"/>
          </a:xfrm>
        </p:grpSpPr>
        <p:sp>
          <p:nvSpPr>
            <p:cNvPr id="73" name="Oval 72"/>
            <p:cNvSpPr/>
            <p:nvPr/>
          </p:nvSpPr>
          <p:spPr bwMode="auto">
            <a:xfrm>
              <a:off x="508821" y="5119266"/>
              <a:ext cx="250277" cy="250277"/>
            </a:xfrm>
            <a:prstGeom prst="ellipse">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TextBox 73"/>
            <p:cNvSpPr txBox="1"/>
            <p:nvPr/>
          </p:nvSpPr>
          <p:spPr>
            <a:xfrm>
              <a:off x="683678" y="5014712"/>
              <a:ext cx="1735668" cy="489365"/>
            </a:xfrm>
            <a:prstGeom prst="rect">
              <a:avLst/>
            </a:prstGeom>
            <a:noFill/>
          </p:spPr>
          <p:txBody>
            <a:bodyPr wrap="none" lIns="182880" tIns="146304" rIns="182880" bIns="146304" rtlCol="0">
              <a:spAutoFit/>
            </a:bodyPr>
            <a:lstStyle/>
            <a:p>
              <a:pPr defTabSz="932742" eaLnBrk="1" fontAlgn="auto" hangingPunct="1">
                <a:lnSpc>
                  <a:spcPct val="90000"/>
                </a:lnSpc>
                <a:spcBef>
                  <a:spcPts val="0"/>
                </a:spcBef>
                <a:spcAft>
                  <a:spcPts val="600"/>
                </a:spcAft>
                <a:defRPr/>
              </a:pPr>
              <a:r>
                <a:rPr lang="en-US" sz="1400" cap="all" dirty="0">
                  <a:solidFill>
                    <a:srgbClr val="FFFFFF">
                      <a:lumMod val="85000"/>
                    </a:srgbClr>
                  </a:solidFill>
                  <a:latin typeface="Segoe UI Semibold" panose="020B0702040204020203" pitchFamily="34" charset="0"/>
                  <a:cs typeface="Segoe UI Semibold" panose="020B0702040204020203" pitchFamily="34" charset="0"/>
                </a:rPr>
                <a:t>Azure regions</a:t>
              </a:r>
            </a:p>
          </p:txBody>
        </p:sp>
      </p:grpSp>
      <p:grpSp>
        <p:nvGrpSpPr>
          <p:cNvPr id="39" name="Group 38"/>
          <p:cNvGrpSpPr/>
          <p:nvPr/>
        </p:nvGrpSpPr>
        <p:grpSpPr>
          <a:xfrm>
            <a:off x="269870" y="2117482"/>
            <a:ext cx="3427095" cy="2805758"/>
            <a:chOff x="-2087057" y="3086116"/>
            <a:chExt cx="4108356" cy="2805758"/>
          </a:xfrm>
        </p:grpSpPr>
        <p:sp>
          <p:nvSpPr>
            <p:cNvPr id="40" name="TextBox 39"/>
            <p:cNvSpPr txBox="1"/>
            <p:nvPr/>
          </p:nvSpPr>
          <p:spPr>
            <a:xfrm>
              <a:off x="-2087057" y="3086116"/>
              <a:ext cx="2534898" cy="2165208"/>
            </a:xfrm>
            <a:prstGeom prst="rect">
              <a:avLst/>
            </a:prstGeom>
            <a:noFill/>
          </p:spPr>
          <p:txBody>
            <a:bodyPr wrap="none" lIns="283464" tIns="283464" rIns="283464" bIns="283464" rtlCol="0">
              <a:spAutoFit/>
            </a:bodyPr>
            <a:lstStyle>
              <a:defPPr>
                <a:defRPr lang="en-US"/>
              </a:defPPr>
              <a:lvl1pPr>
                <a:lnSpc>
                  <a:spcPct val="90000"/>
                </a:lnSpc>
                <a:spcAft>
                  <a:spcPts val="600"/>
                </a:spcAft>
                <a:defRPr sz="4400">
                  <a:gradFill>
                    <a:gsLst>
                      <a:gs pos="2917">
                        <a:srgbClr val="ECECEC"/>
                      </a:gs>
                      <a:gs pos="30000">
                        <a:srgbClr val="ECECEC"/>
                      </a:gs>
                    </a:gsLst>
                    <a:lin ang="5400000" scaled="0"/>
                  </a:gradFill>
                  <a:latin typeface="+mj-lt"/>
                </a:defRPr>
              </a:lvl1pPr>
            </a:lstStyle>
            <a:p>
              <a:pPr defTabSz="932742" eaLnBrk="1" fontAlgn="auto" hangingPunct="1">
                <a:spcBef>
                  <a:spcPts val="0"/>
                </a:spcBef>
                <a:defRPr/>
              </a:pPr>
              <a:r>
                <a:rPr lang="en-US" sz="11500" dirty="0">
                  <a:gradFill>
                    <a:gsLst>
                      <a:gs pos="0">
                        <a:srgbClr val="FFFFFF"/>
                      </a:gs>
                      <a:gs pos="100000">
                        <a:srgbClr val="FFFFFF"/>
                      </a:gs>
                    </a:gsLst>
                    <a:lin ang="5400000" scaled="0"/>
                  </a:gradFill>
                </a:rPr>
                <a:t>24</a:t>
              </a:r>
            </a:p>
          </p:txBody>
        </p:sp>
        <p:sp>
          <p:nvSpPr>
            <p:cNvPr id="43" name="TextBox 42"/>
            <p:cNvSpPr txBox="1"/>
            <p:nvPr/>
          </p:nvSpPr>
          <p:spPr>
            <a:xfrm>
              <a:off x="-2006254" y="4543813"/>
              <a:ext cx="4027553" cy="1348061"/>
            </a:xfrm>
            <a:prstGeom prst="rect">
              <a:avLst/>
            </a:prstGeom>
            <a:noFill/>
          </p:spPr>
          <p:txBody>
            <a:bodyPr wrap="square" lIns="283464" tIns="283464" rIns="283464" bIns="283464" rtlCol="0">
              <a:spAutoFit/>
            </a:bodyPr>
            <a:lstStyle>
              <a:defPPr>
                <a:defRPr lang="en-US"/>
              </a:defPPr>
              <a:lvl1pPr>
                <a:lnSpc>
                  <a:spcPct val="90000"/>
                </a:lnSpc>
                <a:spcAft>
                  <a:spcPts val="600"/>
                </a:spcAft>
                <a:defRPr sz="4400">
                  <a:gradFill>
                    <a:gsLst>
                      <a:gs pos="2917">
                        <a:srgbClr val="ECECEC"/>
                      </a:gs>
                      <a:gs pos="30000">
                        <a:srgbClr val="ECECEC"/>
                      </a:gs>
                    </a:gsLst>
                    <a:lin ang="5400000" scaled="0"/>
                  </a:gradFill>
                  <a:latin typeface="+mj-lt"/>
                </a:defRPr>
              </a:lvl1pPr>
            </a:lstStyle>
            <a:p>
              <a:pPr defTabSz="932742" eaLnBrk="1" fontAlgn="auto" hangingPunct="1">
                <a:spcBef>
                  <a:spcPts val="0"/>
                </a:spcBef>
                <a:defRPr/>
              </a:pPr>
              <a:r>
                <a:rPr lang="en-US" sz="280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Azure regions available today</a:t>
              </a:r>
            </a:p>
          </p:txBody>
        </p:sp>
      </p:grpSp>
      <p:cxnSp>
        <p:nvCxnSpPr>
          <p:cNvPr id="44" name="Straight Connector 43"/>
          <p:cNvCxnSpPr/>
          <p:nvPr/>
        </p:nvCxnSpPr>
        <p:spPr>
          <a:xfrm>
            <a:off x="522611" y="4740633"/>
            <a:ext cx="2914650" cy="0"/>
          </a:xfrm>
          <a:prstGeom prst="line">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22611" y="5641698"/>
            <a:ext cx="2914650" cy="0"/>
          </a:xfrm>
          <a:prstGeom prst="line">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69870" y="4673717"/>
            <a:ext cx="3359691" cy="1320361"/>
          </a:xfrm>
          <a:prstGeom prst="rect">
            <a:avLst/>
          </a:prstGeom>
          <a:noFill/>
          <a:ln>
            <a:noFill/>
          </a:ln>
        </p:spPr>
        <p:txBody>
          <a:bodyPr wrap="square" lIns="283464" tIns="283464" rIns="283464" bIns="283464" rtlCol="0">
            <a:spAutoFit/>
          </a:bodyPr>
          <a:lstStyle>
            <a:defPPr>
              <a:defRPr lang="en-US"/>
            </a:defPPr>
            <a:lvl1pPr>
              <a:lnSpc>
                <a:spcPct val="90000"/>
              </a:lnSpc>
              <a:spcAft>
                <a:spcPts val="600"/>
              </a:spcAft>
              <a:defRPr sz="4400">
                <a:gradFill>
                  <a:gsLst>
                    <a:gs pos="2917">
                      <a:srgbClr val="ECECEC"/>
                    </a:gs>
                    <a:gs pos="30000">
                      <a:srgbClr val="ECECEC"/>
                    </a:gs>
                  </a:gsLst>
                  <a:lin ang="5400000" scaled="0"/>
                </a:gradFill>
                <a:latin typeface="+mj-lt"/>
              </a:defRPr>
            </a:lvl1pPr>
          </a:lstStyle>
          <a:p>
            <a:pPr defTabSz="932742" eaLnBrk="1" fontAlgn="auto" hangingPunct="1">
              <a:spcBef>
                <a:spcPts val="0"/>
              </a:spcBef>
              <a:defRPr/>
            </a:pPr>
            <a:r>
              <a:rPr lang="en-US" sz="18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More than AWS and Google Cloud combined</a:t>
            </a:r>
            <a:br>
              <a:rPr lang="en-US" sz="18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br>
            <a:endParaRPr lang="en-US" sz="18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60" name="TextBox 59"/>
          <p:cNvSpPr txBox="1"/>
          <p:nvPr/>
        </p:nvSpPr>
        <p:spPr>
          <a:xfrm>
            <a:off x="0" y="5939002"/>
            <a:ext cx="12436475" cy="1076350"/>
          </a:xfrm>
          <a:prstGeom prst="rect">
            <a:avLst/>
          </a:prstGeom>
          <a:solidFill>
            <a:schemeClr val="accent1"/>
          </a:solidFill>
        </p:spPr>
        <p:txBody>
          <a:bodyPr wrap="none" lIns="283464" tIns="283464" rIns="283464" bIns="283464" rtlCol="0" anchor="ctr" anchorCtr="0">
            <a:noAutofit/>
          </a:bodyPr>
          <a:lstStyle/>
          <a:p>
            <a:pPr algn="ctr" defTabSz="932742" eaLnBrk="1" fontAlgn="auto" hangingPunct="1">
              <a:lnSpc>
                <a:spcPct val="90000"/>
              </a:lnSpc>
              <a:spcBef>
                <a:spcPts val="0"/>
              </a:spcBef>
              <a:spcAft>
                <a:spcPts val="600"/>
              </a:spcAft>
              <a:defRPr/>
            </a:pPr>
            <a:r>
              <a:rPr lang="en-US" sz="3800" dirty="0">
                <a:solidFill>
                  <a:srgbClr val="FFFFFF"/>
                </a:solidFill>
                <a:latin typeface="Segoe UI Light"/>
              </a:rPr>
              <a:t>Only hyper-scale cloud provider to have presence in India</a:t>
            </a:r>
            <a:endParaRPr lang="en-US" sz="3800" dirty="0">
              <a:solidFill>
                <a:srgbClr val="FFFFFF"/>
              </a:solidFill>
              <a:latin typeface="Segoe UI Semibold" panose="020B0702040204020203" pitchFamily="34" charset="0"/>
              <a:cs typeface="Segoe UI Semibold" panose="020B0702040204020203" pitchFamily="34" charset="0"/>
            </a:endParaRPr>
          </a:p>
        </p:txBody>
      </p:sp>
      <p:sp>
        <p:nvSpPr>
          <p:cNvPr id="37" name="Oval 36"/>
          <p:cNvSpPr/>
          <p:nvPr/>
        </p:nvSpPr>
        <p:spPr bwMode="auto">
          <a:xfrm>
            <a:off x="8706249" y="3714425"/>
            <a:ext cx="308852" cy="308845"/>
          </a:xfrm>
          <a:prstGeom prst="ellipse">
            <a:avLst/>
          </a:prstGeom>
          <a:solidFill>
            <a:srgbClr val="00B0F0"/>
          </a:solidFill>
          <a:ln w="187325">
            <a:solidFill>
              <a:srgbClr val="00B0F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 name="Oval 60"/>
          <p:cNvSpPr/>
          <p:nvPr/>
        </p:nvSpPr>
        <p:spPr bwMode="auto">
          <a:xfrm>
            <a:off x="8706249" y="3714425"/>
            <a:ext cx="308852" cy="308845"/>
          </a:xfrm>
          <a:prstGeom prst="ellipse">
            <a:avLst/>
          </a:prstGeom>
          <a:solidFill>
            <a:srgbClr val="92D050"/>
          </a:solidFill>
          <a:ln w="187325">
            <a:solidFill>
              <a:srgbClr val="92D05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 name="Oval 61"/>
          <p:cNvSpPr/>
          <p:nvPr/>
        </p:nvSpPr>
        <p:spPr bwMode="auto">
          <a:xfrm>
            <a:off x="8551823" y="3245106"/>
            <a:ext cx="308852" cy="308845"/>
          </a:xfrm>
          <a:prstGeom prst="ellipse">
            <a:avLst/>
          </a:prstGeom>
          <a:solidFill>
            <a:srgbClr val="92D050"/>
          </a:solidFill>
          <a:ln w="187325">
            <a:solidFill>
              <a:srgbClr val="92D05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62"/>
          <p:cNvSpPr/>
          <p:nvPr/>
        </p:nvSpPr>
        <p:spPr bwMode="auto">
          <a:xfrm>
            <a:off x="8928028" y="3260497"/>
            <a:ext cx="308852" cy="308845"/>
          </a:xfrm>
          <a:prstGeom prst="ellipse">
            <a:avLst/>
          </a:prstGeom>
          <a:solidFill>
            <a:srgbClr val="92D050"/>
          </a:solidFill>
          <a:ln w="187325">
            <a:solidFill>
              <a:srgbClr val="92D05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eaLnBrk="1" hangingPunct="1">
              <a:lnSpc>
                <a:spcPct val="90000"/>
              </a:lnSpc>
              <a:defRPr/>
            </a:pPr>
            <a:endParaRPr lang="en-US" sz="2400"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Tree>
    <p:extLst>
      <p:ext uri="{BB962C8B-B14F-4D97-AF65-F5344CB8AC3E}">
        <p14:creationId xmlns:p14="http://schemas.microsoft.com/office/powerpoint/2010/main" val="2281648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2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4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6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8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grpId="0" nodeType="withEffect">
                                  <p:stCondLst>
                                    <p:cond delay="10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12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14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16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18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par>
                                <p:cTn id="42" presetID="10" presetClass="entr" presetSubtype="0" fill="hold" grpId="0" nodeType="withEffect">
                                  <p:stCondLst>
                                    <p:cond delay="22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par>
                                <p:cTn id="45" presetID="10" presetClass="entr" presetSubtype="0" fill="hold" grpId="0" nodeType="withEffect">
                                  <p:stCondLst>
                                    <p:cond delay="24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grpId="0" nodeType="withEffect">
                                  <p:stCondLst>
                                    <p:cond delay="26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grpId="0" nodeType="withEffect">
                                  <p:stCondLst>
                                    <p:cond delay="28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grpId="0" nodeType="withEffect">
                                  <p:stCondLst>
                                    <p:cond delay="3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34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38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42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48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grpId="0" nodeType="withEffect">
                                  <p:stCondLst>
                                    <p:cond delay="55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par>
                                <p:cTn id="72" presetID="10" presetClass="entr" presetSubtype="0" fill="hold" grpId="0" nodeType="withEffect">
                                  <p:stCondLst>
                                    <p:cond delay="55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par>
                          <p:cTn id="75" fill="hold">
                            <p:stCondLst>
                              <p:cond delay="1550"/>
                            </p:stCondLst>
                            <p:childTnLst>
                              <p:par>
                                <p:cTn id="76" presetID="10" presetClass="entr" presetSubtype="0"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childTnLst>
                          </p:cTn>
                        </p:par>
                        <p:par>
                          <p:cTn id="79" fill="hold">
                            <p:stCondLst>
                              <p:cond delay="2050"/>
                            </p:stCondLst>
                            <p:childTnLst>
                              <p:par>
                                <p:cTn id="80" presetID="22" presetClass="entr" presetSubtype="8"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par>
                                <p:cTn id="83" presetID="22" presetClass="entr" presetSubtype="2" fill="hold" nodeType="withEffect">
                                  <p:stCondLst>
                                    <p:cond delay="250"/>
                                  </p:stCondLst>
                                  <p:childTnLst>
                                    <p:set>
                                      <p:cBhvr>
                                        <p:cTn id="84" dur="1" fill="hold">
                                          <p:stCondLst>
                                            <p:cond delay="0"/>
                                          </p:stCondLst>
                                        </p:cTn>
                                        <p:tgtEl>
                                          <p:spTgt spid="46"/>
                                        </p:tgtEl>
                                        <p:attrNameLst>
                                          <p:attrName>style.visibility</p:attrName>
                                        </p:attrNameLst>
                                      </p:cBhvr>
                                      <p:to>
                                        <p:strVal val="visible"/>
                                      </p:to>
                                    </p:set>
                                    <p:animEffect transition="in" filter="wipe(right)">
                                      <p:cBhvr>
                                        <p:cTn id="85" dur="500"/>
                                        <p:tgtEl>
                                          <p:spTgt spid="46"/>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72"/>
                                        </p:tgtEl>
                                      </p:cBhvr>
                                    </p:animEffect>
                                    <p:set>
                                      <p:cBhvr>
                                        <p:cTn id="96" dur="1" fill="hold">
                                          <p:stCondLst>
                                            <p:cond delay="499"/>
                                          </p:stCondLst>
                                        </p:cTn>
                                        <p:tgtEl>
                                          <p:spTgt spid="7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4"/>
                                        </p:tgtEl>
                                      </p:cBhvr>
                                    </p:animEffect>
                                    <p:set>
                                      <p:cBhvr>
                                        <p:cTn id="99" dur="1" fill="hold">
                                          <p:stCondLst>
                                            <p:cond delay="499"/>
                                          </p:stCondLst>
                                        </p:cTn>
                                        <p:tgtEl>
                                          <p:spTgt spid="4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7"/>
                                        </p:tgtEl>
                                      </p:cBhvr>
                                    </p:animEffect>
                                    <p:set>
                                      <p:cBhvr>
                                        <p:cTn id="105" dur="1" fill="hold">
                                          <p:stCondLst>
                                            <p:cond delay="499"/>
                                          </p:stCondLst>
                                        </p:cTn>
                                        <p:tgtEl>
                                          <p:spTgt spid="47"/>
                                        </p:tgtEl>
                                        <p:attrNameLst>
                                          <p:attrName>style.visibility</p:attrName>
                                        </p:attrNameLst>
                                      </p:cBhvr>
                                      <p:to>
                                        <p:strVal val="hidden"/>
                                      </p:to>
                                    </p:set>
                                  </p:childTnLst>
                                </p:cTn>
                              </p:par>
                            </p:childTnLst>
                          </p:cTn>
                        </p:par>
                        <p:par>
                          <p:cTn id="106" fill="hold">
                            <p:stCondLst>
                              <p:cond delay="500"/>
                            </p:stCondLst>
                            <p:childTnLst>
                              <p:par>
                                <p:cTn id="107" presetID="2" presetClass="entr" presetSubtype="4" decel="100000"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additive="base">
                                        <p:cTn id="109" dur="500" fill="hold"/>
                                        <p:tgtEl>
                                          <p:spTgt spid="60"/>
                                        </p:tgtEl>
                                        <p:attrNameLst>
                                          <p:attrName>ppt_x</p:attrName>
                                        </p:attrNameLst>
                                      </p:cBhvr>
                                      <p:tavLst>
                                        <p:tav tm="0">
                                          <p:val>
                                            <p:strVal val="#ppt_x"/>
                                          </p:val>
                                        </p:tav>
                                        <p:tav tm="100000">
                                          <p:val>
                                            <p:strVal val="#ppt_x"/>
                                          </p:val>
                                        </p:tav>
                                      </p:tavLst>
                                    </p:anim>
                                    <p:anim calcmode="lin" valueType="num">
                                      <p:cBhvr additive="base">
                                        <p:cTn id="110" dur="500" fill="hold"/>
                                        <p:tgtEl>
                                          <p:spTgt spid="60"/>
                                        </p:tgtEl>
                                        <p:attrNameLst>
                                          <p:attrName>ppt_y</p:attrName>
                                        </p:attrNameLst>
                                      </p:cBhvr>
                                      <p:tavLst>
                                        <p:tav tm="0">
                                          <p:val>
                                            <p:strVal val="1+#ppt_h/2"/>
                                          </p:val>
                                        </p:tav>
                                        <p:tav tm="100000">
                                          <p:val>
                                            <p:strVal val="#ppt_y"/>
                                          </p:val>
                                        </p:tav>
                                      </p:tavLst>
                                    </p:anim>
                                  </p:childTnLst>
                                </p:cTn>
                              </p:par>
                              <p:par>
                                <p:cTn id="111" presetID="10" presetClass="entr" presetSubtype="0" fill="hold" grpId="0" nodeType="withEffect">
                                  <p:stCondLst>
                                    <p:cond delay="40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par>
                                <p:cTn id="114" presetID="10" presetClass="entr" presetSubtype="0" fill="hold" grpId="0" nodeType="withEffect">
                                  <p:stCondLst>
                                    <p:cond delay="400"/>
                                  </p:stCondLst>
                                  <p:childTnLst>
                                    <p:set>
                                      <p:cBhvr>
                                        <p:cTn id="115" dur="1" fill="hold">
                                          <p:stCondLst>
                                            <p:cond delay="0"/>
                                          </p:stCondLst>
                                        </p:cTn>
                                        <p:tgtEl>
                                          <p:spTgt spid="62"/>
                                        </p:tgtEl>
                                        <p:attrNameLst>
                                          <p:attrName>style.visibility</p:attrName>
                                        </p:attrNameLst>
                                      </p:cBhvr>
                                      <p:to>
                                        <p:strVal val="visible"/>
                                      </p:to>
                                    </p:set>
                                    <p:animEffect transition="in" filter="fade">
                                      <p:cBhvr>
                                        <p:cTn id="116" dur="500"/>
                                        <p:tgtEl>
                                          <p:spTgt spid="62"/>
                                        </p:tgtEl>
                                      </p:cBhvr>
                                    </p:animEffect>
                                  </p:childTnLst>
                                </p:cTn>
                              </p:par>
                              <p:par>
                                <p:cTn id="117" presetID="10" presetClass="entr" presetSubtype="0" fill="hold" grpId="0" nodeType="withEffect">
                                  <p:stCondLst>
                                    <p:cond delay="400"/>
                                  </p:stCondLst>
                                  <p:childTnLst>
                                    <p:set>
                                      <p:cBhvr>
                                        <p:cTn id="118" dur="1" fill="hold">
                                          <p:stCondLst>
                                            <p:cond delay="0"/>
                                          </p:stCondLst>
                                        </p:cTn>
                                        <p:tgtEl>
                                          <p:spTgt spid="63"/>
                                        </p:tgtEl>
                                        <p:attrNameLst>
                                          <p:attrName>style.visibility</p:attrName>
                                        </p:attrNameLst>
                                      </p:cBhvr>
                                      <p:to>
                                        <p:strVal val="visible"/>
                                      </p:to>
                                    </p:set>
                                    <p:animEffect transition="in" filter="fade">
                                      <p:cBhvr>
                                        <p:cTn id="1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 grpId="0" animBg="1"/>
      <p:bldP spid="45"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27" grpId="0" animBg="1"/>
      <p:bldP spid="30" grpId="0" animBg="1"/>
      <p:bldP spid="31" grpId="0" animBg="1"/>
      <p:bldP spid="32" grpId="0" animBg="1"/>
      <p:bldP spid="41" grpId="0" animBg="1"/>
      <p:bldP spid="42" grpId="0" animBg="1"/>
      <p:bldP spid="47" grpId="0"/>
      <p:bldP spid="47" grpId="1"/>
      <p:bldP spid="60" grpId="0" animBg="1"/>
      <p:bldP spid="37" grpId="0" animBg="1"/>
      <p:bldP spid="61" grpId="0" animBg="1"/>
      <p:bldP spid="62" grpId="0" animBg="1"/>
      <p:bldP spid="6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spcBef>
                <a:spcPts val="600"/>
              </a:spcBef>
            </a:pPr>
            <a:r>
              <a:rPr lang="en-US" sz="2400" dirty="0"/>
              <a:t>base64encode(‘</a:t>
            </a:r>
            <a:r>
              <a:rPr lang="en-US" sz="2400" dirty="0" err="1"/>
              <a:t>stringtoencode</a:t>
            </a:r>
            <a:r>
              <a:rPr lang="en-US" sz="2400" dirty="0"/>
              <a:t>’)</a:t>
            </a:r>
          </a:p>
          <a:p>
            <a:pPr marL="285750" indent="-285750">
              <a:spcBef>
                <a:spcPts val="600"/>
              </a:spcBef>
            </a:pPr>
            <a:r>
              <a:rPr lang="en-US" sz="2400" dirty="0" err="1"/>
              <a:t>concat</a:t>
            </a:r>
            <a:r>
              <a:rPr lang="en-US" sz="2400" dirty="0"/>
              <a:t>(‘</a:t>
            </a:r>
            <a:r>
              <a:rPr lang="en-US" sz="2400" dirty="0" err="1"/>
              <a:t>string’,’to’,’encode</a:t>
            </a:r>
            <a:r>
              <a:rPr lang="en-US" sz="2400" dirty="0"/>
              <a:t>’)</a:t>
            </a:r>
          </a:p>
          <a:p>
            <a:pPr marL="285750" indent="-285750">
              <a:spcBef>
                <a:spcPts val="600"/>
              </a:spcBef>
            </a:pPr>
            <a:r>
              <a:rPr lang="en-US" sz="2400" dirty="0" err="1"/>
              <a:t>copyIndex</a:t>
            </a:r>
            <a:r>
              <a:rPr lang="en-US" sz="2400" dirty="0"/>
              <a:t>(offset)</a:t>
            </a:r>
          </a:p>
          <a:p>
            <a:pPr marL="285750" indent="-285750">
              <a:spcBef>
                <a:spcPts val="600"/>
              </a:spcBef>
            </a:pPr>
            <a:r>
              <a:rPr lang="en-US" sz="2400" dirty="0" err="1"/>
              <a:t>listKeys</a:t>
            </a:r>
            <a:r>
              <a:rPr lang="en-US" sz="2400" dirty="0"/>
              <a:t>(</a:t>
            </a:r>
            <a:r>
              <a:rPr lang="en-US" sz="2400" dirty="0" err="1"/>
              <a:t>storageAccountResourceId</a:t>
            </a:r>
            <a:r>
              <a:rPr lang="en-US" sz="2400" dirty="0"/>
              <a:t>, </a:t>
            </a:r>
            <a:r>
              <a:rPr lang="en-US" sz="2400" dirty="0" err="1"/>
              <a:t>apiVersion</a:t>
            </a:r>
            <a:r>
              <a:rPr lang="en-US" sz="2400" dirty="0"/>
              <a:t>)</a:t>
            </a:r>
          </a:p>
          <a:p>
            <a:pPr marL="285750" indent="-285750">
              <a:spcBef>
                <a:spcPts val="600"/>
              </a:spcBef>
            </a:pPr>
            <a:r>
              <a:rPr lang="en-US" sz="2400" dirty="0" err="1"/>
              <a:t>padLeft</a:t>
            </a:r>
            <a:r>
              <a:rPr lang="en-US" sz="2400" dirty="0"/>
              <a:t>(</a:t>
            </a:r>
            <a:r>
              <a:rPr lang="en-US" sz="2400" dirty="0" err="1"/>
              <a:t>stringToPad,targetLength,paddingCharacter</a:t>
            </a:r>
            <a:r>
              <a:rPr lang="en-US" sz="2400" dirty="0"/>
              <a:t>)</a:t>
            </a:r>
          </a:p>
          <a:p>
            <a:pPr marL="285750" indent="-285750">
              <a:spcBef>
                <a:spcPts val="600"/>
              </a:spcBef>
            </a:pPr>
            <a:r>
              <a:rPr lang="en-US" sz="2400" dirty="0"/>
              <a:t>parameters(‘</a:t>
            </a:r>
            <a:r>
              <a:rPr lang="en-US" sz="2400" dirty="0" err="1"/>
              <a:t>parameterName</a:t>
            </a:r>
            <a:r>
              <a:rPr lang="en-US" sz="2400" dirty="0"/>
              <a:t>’)</a:t>
            </a:r>
          </a:p>
          <a:p>
            <a:pPr marL="285750" indent="-285750">
              <a:spcBef>
                <a:spcPts val="600"/>
              </a:spcBef>
            </a:pPr>
            <a:r>
              <a:rPr lang="en-US" sz="2400" dirty="0"/>
              <a:t>providers(namespace, </a:t>
            </a:r>
            <a:r>
              <a:rPr lang="en-US" sz="2400" dirty="0" err="1"/>
              <a:t>resourceType</a:t>
            </a:r>
            <a:r>
              <a:rPr lang="en-US" sz="2400" dirty="0"/>
              <a:t>)</a:t>
            </a:r>
          </a:p>
          <a:p>
            <a:pPr marL="285750" indent="-285750">
              <a:spcBef>
                <a:spcPts val="600"/>
              </a:spcBef>
            </a:pPr>
            <a:r>
              <a:rPr lang="en-US" sz="2400" dirty="0"/>
              <a:t>reference(</a:t>
            </a:r>
            <a:r>
              <a:rPr lang="en-US" sz="2400" dirty="0" err="1"/>
              <a:t>resourceId,apiVersion</a:t>
            </a:r>
            <a:r>
              <a:rPr lang="en-US" sz="2400" dirty="0"/>
              <a:t>)</a:t>
            </a:r>
          </a:p>
          <a:p>
            <a:pPr marL="285750" indent="-285750">
              <a:spcBef>
                <a:spcPts val="600"/>
              </a:spcBef>
            </a:pPr>
            <a:r>
              <a:rPr lang="en-US" sz="2400" dirty="0" err="1"/>
              <a:t>resourceGroup</a:t>
            </a:r>
            <a:r>
              <a:rPr lang="en-US" sz="2400" dirty="0"/>
              <a:t>()</a:t>
            </a:r>
          </a:p>
          <a:p>
            <a:pPr marL="285750" indent="-285750">
              <a:spcBef>
                <a:spcPts val="600"/>
              </a:spcBef>
            </a:pPr>
            <a:r>
              <a:rPr lang="en-US" sz="2400" dirty="0" err="1"/>
              <a:t>resourceId</a:t>
            </a:r>
            <a:r>
              <a:rPr lang="en-US" sz="2400" dirty="0"/>
              <a:t>(‘namespace/</a:t>
            </a:r>
            <a:r>
              <a:rPr lang="en-US" sz="2400" dirty="0" err="1"/>
              <a:t>resourceType</a:t>
            </a:r>
            <a:r>
              <a:rPr lang="en-US" sz="2400" dirty="0"/>
              <a:t>', ‘</a:t>
            </a:r>
            <a:r>
              <a:rPr lang="en-US" sz="2400" dirty="0" err="1"/>
              <a:t>resourceName</a:t>
            </a:r>
            <a:r>
              <a:rPr lang="en-US" sz="2400" dirty="0"/>
              <a:t>’)</a:t>
            </a:r>
          </a:p>
          <a:p>
            <a:pPr marL="285750" indent="-285750">
              <a:spcBef>
                <a:spcPts val="600"/>
              </a:spcBef>
            </a:pPr>
            <a:r>
              <a:rPr lang="en-US" sz="2400" dirty="0"/>
              <a:t>subscription()</a:t>
            </a:r>
          </a:p>
          <a:p>
            <a:pPr marL="285750" indent="-285750">
              <a:spcBef>
                <a:spcPts val="600"/>
              </a:spcBef>
            </a:pPr>
            <a:r>
              <a:rPr lang="en-US" sz="2400" dirty="0"/>
              <a:t>variables(‘variables’)</a:t>
            </a:r>
          </a:p>
        </p:txBody>
      </p:sp>
      <p:sp>
        <p:nvSpPr>
          <p:cNvPr id="3" name="Title 2"/>
          <p:cNvSpPr>
            <a:spLocks noGrp="1"/>
          </p:cNvSpPr>
          <p:nvPr>
            <p:ph type="title"/>
          </p:nvPr>
        </p:nvSpPr>
        <p:spPr/>
        <p:txBody>
          <a:bodyPr/>
          <a:lstStyle/>
          <a:p>
            <a:r>
              <a:rPr lang="en-US" dirty="0"/>
              <a:t>Template language expressions</a:t>
            </a:r>
          </a:p>
        </p:txBody>
      </p:sp>
    </p:spTree>
    <p:extLst>
      <p:ext uri="{BB962C8B-B14F-4D97-AF65-F5344CB8AC3E}">
        <p14:creationId xmlns:p14="http://schemas.microsoft.com/office/powerpoint/2010/main" val="2078384123"/>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Multiple types of state</a:t>
            </a:r>
          </a:p>
          <a:p>
            <a:pPr marL="285750" lvl="1" indent="-285750"/>
            <a:r>
              <a:rPr lang="en-US" dirty="0"/>
              <a:t>Parameters</a:t>
            </a:r>
          </a:p>
          <a:p>
            <a:pPr marL="285750" lvl="1" indent="-285750"/>
            <a:r>
              <a:rPr lang="en-US" dirty="0"/>
              <a:t>Static variables</a:t>
            </a:r>
          </a:p>
          <a:p>
            <a:pPr marL="285750" lvl="1" indent="-285750"/>
            <a:r>
              <a:rPr lang="en-US" dirty="0"/>
              <a:t>Dynamic variables</a:t>
            </a:r>
          </a:p>
          <a:p>
            <a:pPr marL="0" indent="0">
              <a:buNone/>
            </a:pPr>
            <a:r>
              <a:rPr lang="en-US" dirty="0"/>
              <a:t>Templates accept parameters</a:t>
            </a:r>
          </a:p>
          <a:p>
            <a:pPr marL="0" indent="0">
              <a:buNone/>
            </a:pPr>
            <a:r>
              <a:rPr lang="en-US" dirty="0"/>
              <a:t>Templates return variables as output values</a:t>
            </a:r>
          </a:p>
          <a:p>
            <a:pPr marL="0" indent="0">
              <a:buNone/>
            </a:pPr>
            <a:r>
              <a:rPr lang="en-US" dirty="0"/>
              <a:t>Simple or complex object types are supported</a:t>
            </a:r>
          </a:p>
        </p:txBody>
      </p:sp>
      <p:sp>
        <p:nvSpPr>
          <p:cNvPr id="3" name="Title 2"/>
          <p:cNvSpPr>
            <a:spLocks noGrp="1"/>
          </p:cNvSpPr>
          <p:nvPr>
            <p:ph type="title"/>
          </p:nvPr>
        </p:nvSpPr>
        <p:spPr/>
        <p:txBody>
          <a:bodyPr/>
          <a:lstStyle/>
          <a:p>
            <a:r>
              <a:rPr lang="en-US" dirty="0"/>
              <a:t>Passing state in and out of templates</a:t>
            </a:r>
          </a:p>
        </p:txBody>
      </p:sp>
    </p:spTree>
    <p:extLst>
      <p:ext uri="{BB962C8B-B14F-4D97-AF65-F5344CB8AC3E}">
        <p14:creationId xmlns:p14="http://schemas.microsoft.com/office/powerpoint/2010/main" val="3750317488"/>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wrap="square" lIns="146304" tIns="91440" rIns="146304" bIns="91440" rtlCol="0">
            <a:spAutoFit/>
          </a:bodyPr>
          <a:lstStyle/>
          <a:p>
            <a:pPr marL="342900" lvl="1" indent="-342900"/>
            <a:r>
              <a:rPr lang="en-US" sz="3200" dirty="0">
                <a:latin typeface="+mj-lt"/>
              </a:rPr>
              <a:t>Easier to pass a number of related values with a single variable</a:t>
            </a:r>
          </a:p>
          <a:p>
            <a:pPr marL="342900" lvl="1" indent="-342900"/>
            <a:r>
              <a:rPr lang="en-US" sz="3200" dirty="0" err="1">
                <a:latin typeface="+mj-lt"/>
              </a:rPr>
              <a:t>Object.Property</a:t>
            </a:r>
            <a:r>
              <a:rPr lang="en-US" sz="3200" dirty="0">
                <a:latin typeface="+mj-lt"/>
              </a:rPr>
              <a:t> approach provides additional context when reading the template</a:t>
            </a:r>
          </a:p>
        </p:txBody>
      </p:sp>
      <p:sp>
        <p:nvSpPr>
          <p:cNvPr id="3" name="Title 2"/>
          <p:cNvSpPr>
            <a:spLocks noGrp="1"/>
          </p:cNvSpPr>
          <p:nvPr>
            <p:ph type="title"/>
          </p:nvPr>
        </p:nvSpPr>
        <p:spPr/>
        <p:txBody>
          <a:bodyPr/>
          <a:lstStyle/>
          <a:p>
            <a:r>
              <a:rPr lang="en-US"/>
              <a:t>Passing state—complex objects</a:t>
            </a:r>
            <a:endParaRPr lang="en-US" dirty="0"/>
          </a:p>
        </p:txBody>
      </p:sp>
      <p:grpSp>
        <p:nvGrpSpPr>
          <p:cNvPr id="18" name="Group 17"/>
          <p:cNvGrpSpPr/>
          <p:nvPr/>
        </p:nvGrpSpPr>
        <p:grpSpPr>
          <a:xfrm>
            <a:off x="274702" y="3588701"/>
            <a:ext cx="11704192" cy="3054926"/>
            <a:chOff x="274702" y="3698944"/>
            <a:chExt cx="11704192" cy="3054926"/>
          </a:xfrm>
        </p:grpSpPr>
        <p:sp>
          <p:nvSpPr>
            <p:cNvPr id="4" name="Rectangle 3"/>
            <p:cNvSpPr/>
            <p:nvPr/>
          </p:nvSpPr>
          <p:spPr>
            <a:xfrm>
              <a:off x="274702" y="3706882"/>
              <a:ext cx="3931920" cy="3046988"/>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networkSettings</a:t>
              </a:r>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vnetName</a:t>
              </a:r>
              <a:r>
                <a:rPr lang="en-US" sz="1200" dirty="0">
                  <a:gradFill>
                    <a:gsLst>
                      <a:gs pos="1250">
                        <a:schemeClr val="tx1"/>
                      </a:gs>
                      <a:gs pos="99000">
                        <a:schemeClr val="tx1"/>
                      </a:gs>
                    </a:gsLst>
                    <a:lin ang="5400000" scaled="0"/>
                  </a:gradFill>
                </a:rPr>
                <a:t>": "[parameters('</a:t>
              </a:r>
              <a:r>
                <a:rPr lang="en-US" sz="1200" dirty="0" err="1">
                  <a:gradFill>
                    <a:gsLst>
                      <a:gs pos="1250">
                        <a:schemeClr val="tx1"/>
                      </a:gs>
                      <a:gs pos="99000">
                        <a:schemeClr val="tx1"/>
                      </a:gs>
                    </a:gsLst>
                    <a:lin ang="5400000" scaled="0"/>
                  </a:gradFill>
                </a:rPr>
                <a:t>virtualNetworkName</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addressPrefix</a:t>
              </a:r>
              <a:r>
                <a:rPr lang="en-US" sz="1200" dirty="0">
                  <a:gradFill>
                    <a:gsLst>
                      <a:gs pos="1250">
                        <a:schemeClr val="tx1"/>
                      </a:gs>
                      <a:gs pos="99000">
                        <a:schemeClr val="tx1"/>
                      </a:gs>
                    </a:gsLst>
                    <a:lin ang="5400000" scaled="0"/>
                  </a:gradFill>
                </a:rPr>
                <a:t>": "10.0.0.0/16",</a:t>
              </a:r>
            </a:p>
            <a:p>
              <a:r>
                <a:rPr lang="en-US" sz="1200" dirty="0">
                  <a:gradFill>
                    <a:gsLst>
                      <a:gs pos="1250">
                        <a:schemeClr val="tx1"/>
                      </a:gs>
                      <a:gs pos="99000">
                        <a:schemeClr val="tx1"/>
                      </a:gs>
                    </a:gsLst>
                    <a:lin ang="5400000" scaled="0"/>
                  </a:gradFill>
                </a:rPr>
                <a:t>   "subnets": {</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dmz</a:t>
              </a:r>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"name": "</a:t>
              </a:r>
              <a:r>
                <a:rPr lang="en-US" sz="1200" dirty="0" err="1">
                  <a:gradFill>
                    <a:gsLst>
                      <a:gs pos="1250">
                        <a:schemeClr val="tx1"/>
                      </a:gs>
                      <a:gs pos="99000">
                        <a:schemeClr val="tx1"/>
                      </a:gs>
                    </a:gsLst>
                    <a:lin ang="5400000" scaled="0"/>
                  </a:gradFill>
                </a:rPr>
                <a:t>dmz</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"prefix": "10.0.0.0/24",</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vnet</a:t>
              </a:r>
              <a:r>
                <a:rPr lang="en-US" sz="1200" dirty="0">
                  <a:gradFill>
                    <a:gsLst>
                      <a:gs pos="1250">
                        <a:schemeClr val="tx1"/>
                      </a:gs>
                      <a:gs pos="99000">
                        <a:schemeClr val="tx1"/>
                      </a:gs>
                    </a:gsLst>
                    <a:lin ang="5400000" scaled="0"/>
                  </a:gradFill>
                </a:rPr>
                <a:t>": "[parameters('</a:t>
              </a:r>
              <a:r>
                <a:rPr lang="en-US" sz="1200" dirty="0" err="1">
                  <a:gradFill>
                    <a:gsLst>
                      <a:gs pos="1250">
                        <a:schemeClr val="tx1"/>
                      </a:gs>
                      <a:gs pos="99000">
                        <a:schemeClr val="tx1"/>
                      </a:gs>
                    </a:gsLst>
                    <a:lin ang="5400000" scaled="0"/>
                  </a:gradFill>
                </a:rPr>
                <a:t>virtualNetworkName</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"data": {</a:t>
              </a:r>
            </a:p>
            <a:p>
              <a:r>
                <a:rPr lang="en-US" sz="1200" dirty="0">
                  <a:gradFill>
                    <a:gsLst>
                      <a:gs pos="1250">
                        <a:schemeClr val="tx1"/>
                      </a:gs>
                      <a:gs pos="99000">
                        <a:schemeClr val="tx1"/>
                      </a:gs>
                    </a:gsLst>
                    <a:lin ang="5400000" scaled="0"/>
                  </a:gradFill>
                </a:rPr>
                <a:t>     "name": "data",</a:t>
              </a:r>
            </a:p>
            <a:p>
              <a:r>
                <a:rPr lang="en-US" sz="1200" dirty="0">
                  <a:gradFill>
                    <a:gsLst>
                      <a:gs pos="1250">
                        <a:schemeClr val="tx1"/>
                      </a:gs>
                      <a:gs pos="99000">
                        <a:schemeClr val="tx1"/>
                      </a:gs>
                    </a:gsLst>
                    <a:lin ang="5400000" scaled="0"/>
                  </a:gradFill>
                </a:rPr>
                <a:t>     "prefix": "10.0.1.0/24",</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vnet</a:t>
              </a:r>
              <a:r>
                <a:rPr lang="en-US" sz="1200" dirty="0">
                  <a:gradFill>
                    <a:gsLst>
                      <a:gs pos="1250">
                        <a:schemeClr val="tx1"/>
                      </a:gs>
                      <a:gs pos="99000">
                        <a:schemeClr val="tx1"/>
                      </a:gs>
                    </a:gsLst>
                    <a:lin ang="5400000" scaled="0"/>
                  </a:gradFill>
                </a:rPr>
                <a:t>": "[parameters('</a:t>
              </a:r>
              <a:r>
                <a:rPr lang="en-US" sz="1200" dirty="0" err="1">
                  <a:gradFill>
                    <a:gsLst>
                      <a:gs pos="1250">
                        <a:schemeClr val="tx1"/>
                      </a:gs>
                      <a:gs pos="99000">
                        <a:schemeClr val="tx1"/>
                      </a:gs>
                    </a:gsLst>
                    <a:lin ang="5400000" scaled="0"/>
                  </a:gradFill>
                </a:rPr>
                <a:t>virtualNetworkName</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a:t>
              </a:r>
            </a:p>
          </p:txBody>
        </p:sp>
        <p:sp>
          <p:nvSpPr>
            <p:cNvPr id="6" name="Rectangle 5"/>
            <p:cNvSpPr/>
            <p:nvPr/>
          </p:nvSpPr>
          <p:spPr>
            <a:xfrm>
              <a:off x="4839081" y="3706882"/>
              <a:ext cx="2743200" cy="1384995"/>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osSettings</a:t>
              </a:r>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imageReference</a:t>
              </a:r>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"publisher": "Canonical",</a:t>
              </a:r>
            </a:p>
            <a:p>
              <a:r>
                <a:rPr lang="en-US" sz="1200" dirty="0">
                  <a:gradFill>
                    <a:gsLst>
                      <a:gs pos="1250">
                        <a:schemeClr val="tx1"/>
                      </a:gs>
                      <a:gs pos="99000">
                        <a:schemeClr val="tx1"/>
                      </a:gs>
                    </a:gsLst>
                    <a:lin ang="5400000" scaled="0"/>
                  </a:gradFill>
                </a:rPr>
                <a:t>    "offer": "</a:t>
              </a:r>
              <a:r>
                <a:rPr lang="en-US" sz="1200" dirty="0" err="1">
                  <a:gradFill>
                    <a:gsLst>
                      <a:gs pos="1250">
                        <a:schemeClr val="tx1"/>
                      </a:gs>
                      <a:gs pos="99000">
                        <a:schemeClr val="tx1"/>
                      </a:gs>
                    </a:gsLst>
                    <a:lin ang="5400000" scaled="0"/>
                  </a:gradFill>
                </a:rPr>
                <a:t>UbuntuServer</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sku</a:t>
              </a:r>
              <a:r>
                <a:rPr lang="en-US" sz="1200" dirty="0">
                  <a:gradFill>
                    <a:gsLst>
                      <a:gs pos="1250">
                        <a:schemeClr val="tx1"/>
                      </a:gs>
                      <a:gs pos="99000">
                        <a:schemeClr val="tx1"/>
                      </a:gs>
                    </a:gsLst>
                    <a:lin ang="5400000" scaled="0"/>
                  </a:gradFill>
                </a:rPr>
                <a:t>": "14.04.2-LTS",</a:t>
              </a:r>
            </a:p>
            <a:p>
              <a:r>
                <a:rPr lang="en-US" sz="1200" dirty="0">
                  <a:gradFill>
                    <a:gsLst>
                      <a:gs pos="1250">
                        <a:schemeClr val="tx1"/>
                      </a:gs>
                      <a:gs pos="99000">
                        <a:schemeClr val="tx1"/>
                      </a:gs>
                    </a:gsLst>
                    <a:lin ang="5400000" scaled="0"/>
                  </a:gradFill>
                </a:rPr>
                <a:t>    "version": "latest"</a:t>
              </a:r>
            </a:p>
            <a:p>
              <a:r>
                <a:rPr lang="en-US" sz="1200" dirty="0">
                  <a:gradFill>
                    <a:gsLst>
                      <a:gs pos="1250">
                        <a:schemeClr val="tx1"/>
                      </a:gs>
                      <a:gs pos="99000">
                        <a:schemeClr val="tx1"/>
                      </a:gs>
                    </a:gsLst>
                    <a:lin ang="5400000" scaled="0"/>
                  </a:gradFill>
                </a:rPr>
                <a:t>   }</a:t>
              </a:r>
            </a:p>
          </p:txBody>
        </p:sp>
        <p:sp>
          <p:nvSpPr>
            <p:cNvPr id="7" name="Rectangle 6"/>
            <p:cNvSpPr/>
            <p:nvPr/>
          </p:nvSpPr>
          <p:spPr>
            <a:xfrm>
              <a:off x="8046974" y="3698944"/>
              <a:ext cx="3931920" cy="2677656"/>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tshirtSizeSmall</a:t>
              </a:r>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vmSize</a:t>
              </a:r>
              <a:r>
                <a:rPr lang="en-US" sz="1200" dirty="0">
                  <a:gradFill>
                    <a:gsLst>
                      <a:gs pos="1250">
                        <a:schemeClr val="tx1"/>
                      </a:gs>
                      <a:gs pos="99000">
                        <a:schemeClr val="tx1"/>
                      </a:gs>
                    </a:gsLst>
                    <a:lin ang="5400000" scaled="0"/>
                  </a:gradFill>
                </a:rPr>
                <a:t>": "Standard_A1",</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diskSize</a:t>
              </a:r>
              <a:r>
                <a:rPr lang="en-US" sz="1200" dirty="0">
                  <a:gradFill>
                    <a:gsLst>
                      <a:gs pos="1250">
                        <a:schemeClr val="tx1"/>
                      </a:gs>
                      <a:gs pos="99000">
                        <a:schemeClr val="tx1"/>
                      </a:gs>
                    </a:gsLst>
                    <a:lin ang="5400000" scaled="0"/>
                  </a:gradFill>
                </a:rPr>
                <a:t>": 1023,</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vmTemplate</a:t>
              </a:r>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concat</a:t>
              </a:r>
              <a:r>
                <a:rPr lang="en-US" sz="1200" dirty="0">
                  <a:gradFill>
                    <a:gsLst>
                      <a:gs pos="1250">
                        <a:schemeClr val="tx1"/>
                      </a:gs>
                      <a:gs pos="99000">
                        <a:schemeClr val="tx1"/>
                      </a:gs>
                    </a:gsLst>
                    <a:lin ang="5400000" scaled="0"/>
                  </a:gradFill>
                </a:rPr>
                <a:t>(variables('</a:t>
              </a:r>
              <a:r>
                <a:rPr lang="en-US" sz="1200" dirty="0" err="1">
                  <a:gradFill>
                    <a:gsLst>
                      <a:gs pos="1250">
                        <a:schemeClr val="tx1"/>
                      </a:gs>
                      <a:gs pos="99000">
                        <a:schemeClr val="tx1"/>
                      </a:gs>
                    </a:gsLst>
                    <a:lin ang="5400000" scaled="0"/>
                  </a:gradFill>
                </a:rPr>
                <a:t>templateBaseUrl</a:t>
              </a:r>
              <a:r>
                <a:rPr lang="en-US" sz="1200" dirty="0">
                  <a:gradFill>
                    <a:gsLst>
                      <a:gs pos="1250">
                        <a:schemeClr val="tx1"/>
                      </a:gs>
                      <a:gs pos="99000">
                        <a:schemeClr val="tx1"/>
                      </a:gs>
                    </a:gsLst>
                    <a:lin ang="5400000" scaled="0"/>
                  </a:gradFill>
                </a:rPr>
                <a:t>'), 'database-2disk-resources.json')]",</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vmCount</a:t>
              </a:r>
              <a:r>
                <a:rPr lang="en-US" sz="1200" dirty="0">
                  <a:gradFill>
                    <a:gsLst>
                      <a:gs pos="1250">
                        <a:schemeClr val="tx1"/>
                      </a:gs>
                      <a:gs pos="99000">
                        <a:schemeClr val="tx1"/>
                      </a:gs>
                    </a:gsLst>
                    <a:lin ang="5400000" scaled="0"/>
                  </a:gradFill>
                </a:rPr>
                <a:t>": 2,</a:t>
              </a:r>
            </a:p>
            <a:p>
              <a:r>
                <a:rPr lang="en-US" sz="1200" dirty="0">
                  <a:gradFill>
                    <a:gsLst>
                      <a:gs pos="1250">
                        <a:schemeClr val="tx1"/>
                      </a:gs>
                      <a:gs pos="99000">
                        <a:schemeClr val="tx1"/>
                      </a:gs>
                    </a:gsLst>
                    <a:lin ang="5400000" scaled="0"/>
                  </a:gradFill>
                </a:rPr>
                <a:t>   "storage": {</a:t>
              </a:r>
            </a:p>
            <a:p>
              <a:r>
                <a:rPr lang="en-US" sz="1200" dirty="0">
                  <a:gradFill>
                    <a:gsLst>
                      <a:gs pos="1250">
                        <a:schemeClr val="tx1"/>
                      </a:gs>
                      <a:gs pos="99000">
                        <a:schemeClr val="tx1"/>
                      </a:gs>
                    </a:gsLst>
                    <a:lin ang="5400000" scaled="0"/>
                  </a:gradFill>
                </a:rPr>
                <a:t>    "name": "[parameters('</a:t>
              </a:r>
              <a:r>
                <a:rPr lang="en-US" sz="1200" dirty="0" err="1">
                  <a:gradFill>
                    <a:gsLst>
                      <a:gs pos="1250">
                        <a:schemeClr val="tx1"/>
                      </a:gs>
                      <a:gs pos="99000">
                        <a:schemeClr val="tx1"/>
                      </a:gs>
                    </a:gsLst>
                    <a:lin ang="5400000" scaled="0"/>
                  </a:gradFill>
                </a:rPr>
                <a:t>storageAccountNamePrefix</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"count": 1,</a:t>
              </a:r>
            </a:p>
            <a:p>
              <a:r>
                <a:rPr lang="en-US" sz="1200" dirty="0">
                  <a:gradFill>
                    <a:gsLst>
                      <a:gs pos="1250">
                        <a:schemeClr val="tx1"/>
                      </a:gs>
                      <a:gs pos="99000">
                        <a:schemeClr val="tx1"/>
                      </a:gs>
                    </a:gsLst>
                    <a:lin ang="5400000" scaled="0"/>
                  </a:gradFill>
                </a:rPr>
                <a:t>    "pool": "</a:t>
              </a:r>
              <a:r>
                <a:rPr lang="en-US" sz="1200" dirty="0" err="1">
                  <a:gradFill>
                    <a:gsLst>
                      <a:gs pos="1250">
                        <a:schemeClr val="tx1"/>
                      </a:gs>
                      <a:gs pos="99000">
                        <a:schemeClr val="tx1"/>
                      </a:gs>
                    </a:gsLst>
                    <a:lin ang="5400000" scaled="0"/>
                  </a:gradFill>
                </a:rPr>
                <a:t>db</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"map": [0,0],</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jumpbox</a:t>
              </a:r>
              <a:r>
                <a:rPr lang="en-US" sz="1200" dirty="0">
                  <a:gradFill>
                    <a:gsLst>
                      <a:gs pos="1250">
                        <a:schemeClr val="tx1"/>
                      </a:gs>
                      <a:gs pos="99000">
                        <a:schemeClr val="tx1"/>
                      </a:gs>
                    </a:gsLst>
                    <a:lin ang="5400000" scaled="0"/>
                  </a:gradFill>
                </a:rPr>
                <a:t>": 0</a:t>
              </a:r>
            </a:p>
            <a:p>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a:t>
              </a:r>
            </a:p>
          </p:txBody>
        </p:sp>
        <p:sp>
          <p:nvSpPr>
            <p:cNvPr id="9" name="Rectangle 8"/>
            <p:cNvSpPr/>
            <p:nvPr/>
          </p:nvSpPr>
          <p:spPr>
            <a:xfrm>
              <a:off x="4839081" y="5278279"/>
              <a:ext cx="2743200" cy="1015663"/>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availabilitySetSettings</a:t>
              </a:r>
              <a:r>
                <a:rPr lang="en-US" sz="1200" dirty="0">
                  <a:gradFill>
                    <a:gsLst>
                      <a:gs pos="1250">
                        <a:schemeClr val="tx1"/>
                      </a:gs>
                      <a:gs pos="99000">
                        <a:schemeClr val="tx1"/>
                      </a:gs>
                    </a:gsLst>
                    <a:lin ang="5400000" scaled="0"/>
                  </a:gradFill>
                </a:rPr>
                <a:t>": {</a:t>
              </a:r>
            </a:p>
            <a:p>
              <a:r>
                <a:rPr lang="en-US" sz="1200" dirty="0">
                  <a:gradFill>
                    <a:gsLst>
                      <a:gs pos="1250">
                        <a:schemeClr val="tx1"/>
                      </a:gs>
                      <a:gs pos="99000">
                        <a:schemeClr val="tx1"/>
                      </a:gs>
                    </a:gsLst>
                    <a:lin ang="5400000" scaled="0"/>
                  </a:gradFill>
                </a:rPr>
                <a:t>   "name": "</a:t>
              </a:r>
              <a:r>
                <a:rPr lang="en-US" sz="1200" dirty="0" err="1">
                  <a:gradFill>
                    <a:gsLst>
                      <a:gs pos="1250">
                        <a:schemeClr val="tx1"/>
                      </a:gs>
                      <a:gs pos="99000">
                        <a:schemeClr val="tx1"/>
                      </a:gs>
                    </a:gsLst>
                    <a:lin ang="5400000" scaled="0"/>
                  </a:gradFill>
                </a:rPr>
                <a:t>pgsqlAvailabilitySet</a:t>
              </a:r>
              <a:r>
                <a:rPr lang="en-US" sz="1200" dirty="0">
                  <a:gradFill>
                    <a:gsLst>
                      <a:gs pos="1250">
                        <a:schemeClr val="tx1"/>
                      </a:gs>
                      <a:gs pos="99000">
                        <a:schemeClr val="tx1"/>
                      </a:gs>
                    </a:gsLst>
                    <a:lin ang="5400000" scaled="0"/>
                  </a:gradFill>
                </a:rPr>
                <a:t>",</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fdCount</a:t>
              </a:r>
              <a:r>
                <a:rPr lang="en-US" sz="1200" dirty="0">
                  <a:gradFill>
                    <a:gsLst>
                      <a:gs pos="1250">
                        <a:schemeClr val="tx1"/>
                      </a:gs>
                      <a:gs pos="99000">
                        <a:schemeClr val="tx1"/>
                      </a:gs>
                    </a:gsLst>
                    <a:lin ang="5400000" scaled="0"/>
                  </a:gradFill>
                </a:rPr>
                <a:t>": 3,</a:t>
              </a:r>
            </a:p>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udCount</a:t>
              </a:r>
              <a:r>
                <a:rPr lang="en-US" sz="1200" dirty="0">
                  <a:gradFill>
                    <a:gsLst>
                      <a:gs pos="1250">
                        <a:schemeClr val="tx1"/>
                      </a:gs>
                      <a:gs pos="99000">
                        <a:schemeClr val="tx1"/>
                      </a:gs>
                    </a:gsLst>
                    <a:lin ang="5400000" scaled="0"/>
                  </a:gradFill>
                </a:rPr>
                <a:t>": 5</a:t>
              </a:r>
            </a:p>
            <a:p>
              <a:r>
                <a:rPr lang="en-US" sz="1200" dirty="0">
                  <a:gradFill>
                    <a:gsLst>
                      <a:gs pos="1250">
                        <a:schemeClr val="tx1"/>
                      </a:gs>
                      <a:gs pos="99000">
                        <a:schemeClr val="tx1"/>
                      </a:gs>
                    </a:gsLst>
                    <a:lin ang="5400000" scaled="0"/>
                  </a:gradFill>
                </a:rPr>
                <a:t>  }</a:t>
              </a:r>
            </a:p>
          </p:txBody>
        </p:sp>
        <p:cxnSp>
          <p:nvCxnSpPr>
            <p:cNvPr id="11" name="Straight Connector 10"/>
            <p:cNvCxnSpPr/>
            <p:nvPr/>
          </p:nvCxnSpPr>
          <p:spPr>
            <a:xfrm>
              <a:off x="4389457" y="3706882"/>
              <a:ext cx="0" cy="256642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46974" y="3698944"/>
              <a:ext cx="0" cy="256642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9080" y="5177606"/>
              <a:ext cx="2743200" cy="13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74702" y="3035104"/>
            <a:ext cx="2714526" cy="572464"/>
          </a:xfrm>
          <a:prstGeom prst="rect">
            <a:avLst/>
          </a:prstGeom>
        </p:spPr>
        <p:txBody>
          <a:bodyPr vert="horz" wrap="square" lIns="146304" tIns="91440" rIns="146304" bIns="91440" rtlCol="0">
            <a:spAutoFit/>
          </a:bodyPr>
          <a:lstStyle>
            <a:lvl1pPr marL="342900" indent="-342900" defTabSz="931863" fontAlgn="base">
              <a:lnSpc>
                <a:spcPct val="90000"/>
              </a:lnSpc>
              <a:spcBef>
                <a:spcPct val="20000"/>
              </a:spcBef>
              <a:spcAft>
                <a:spcPct val="0"/>
              </a:spcAft>
              <a:buSzPct val="90000"/>
              <a:buFont typeface="Arial" pitchFamily="34" charset="0"/>
              <a:buChar char="•"/>
              <a:defRPr sz="4000">
                <a:gradFill>
                  <a:gsLst>
                    <a:gs pos="1250">
                      <a:schemeClr val="tx1"/>
                    </a:gs>
                    <a:gs pos="100000">
                      <a:schemeClr val="tx1"/>
                    </a:gs>
                  </a:gsLst>
                  <a:lin ang="5400000" scaled="0"/>
                </a:gradFill>
                <a:latin typeface="+mj-lt"/>
                <a:ea typeface="MS PGothic" pitchFamily="34" charset="-128"/>
              </a:defRPr>
            </a:lvl1pPr>
            <a:lvl2pPr marL="342900" lvl="1" indent="-342900" defTabSz="931863" fontAlgn="base">
              <a:lnSpc>
                <a:spcPct val="90000"/>
              </a:lnSpc>
              <a:spcBef>
                <a:spcPct val="20000"/>
              </a:spcBef>
              <a:spcAft>
                <a:spcPct val="0"/>
              </a:spcAft>
              <a:buSzPct val="90000"/>
              <a:buFont typeface="Arial" pitchFamily="34" charset="0"/>
              <a:buChar char="•"/>
              <a:defRPr sz="3200">
                <a:gradFill>
                  <a:gsLst>
                    <a:gs pos="1250">
                      <a:schemeClr val="tx1"/>
                    </a:gs>
                    <a:gs pos="100000">
                      <a:schemeClr val="tx1"/>
                    </a:gs>
                  </a:gsLst>
                  <a:lin ang="5400000" scaled="0"/>
                </a:gradFill>
                <a:latin typeface="+mj-lt"/>
                <a:ea typeface="MS PGothic" pitchFamily="34" charset="-128"/>
              </a:defRPr>
            </a:lvl2pPr>
            <a:lvl3pPr marL="800100" indent="-228600" defTabSz="931863" fontAlgn="base">
              <a:lnSpc>
                <a:spcPct val="90000"/>
              </a:lnSpc>
              <a:spcBef>
                <a:spcPct val="20000"/>
              </a:spcBef>
              <a:spcAft>
                <a:spcPct val="0"/>
              </a:spcAft>
              <a:buSzPct val="90000"/>
              <a:buFont typeface="Arial" pitchFamily="34" charset="0"/>
              <a:buChar char="•"/>
              <a:defRPr sz="2000">
                <a:gradFill>
                  <a:gsLst>
                    <a:gs pos="1250">
                      <a:schemeClr val="tx1"/>
                    </a:gs>
                    <a:gs pos="100000">
                      <a:schemeClr val="tx1"/>
                    </a:gs>
                  </a:gsLst>
                  <a:lin ang="5400000" scaled="0"/>
                </a:gradFill>
                <a:ea typeface="MS PGothic" pitchFamily="34" charset="-128"/>
              </a:defRPr>
            </a:lvl3pPr>
            <a:lvl4pPr marL="10287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4pPr>
            <a:lvl5pPr marL="12573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marL="0" indent="0">
              <a:buNone/>
            </a:pPr>
            <a:r>
              <a:rPr lang="en-US" sz="2800" dirty="0">
                <a:gradFill>
                  <a:gsLst>
                    <a:gs pos="18750">
                      <a:schemeClr val="accent2"/>
                    </a:gs>
                    <a:gs pos="53000">
                      <a:schemeClr val="accent2"/>
                    </a:gs>
                  </a:gsLst>
                  <a:lin ang="5400000" scaled="0"/>
                </a:gradFill>
              </a:rPr>
              <a:t>Examples</a:t>
            </a:r>
          </a:p>
        </p:txBody>
      </p:sp>
    </p:spTree>
    <p:extLst>
      <p:ext uri="{BB962C8B-B14F-4D97-AF65-F5344CB8AC3E}">
        <p14:creationId xmlns:p14="http://schemas.microsoft.com/office/powerpoint/2010/main" val="2348691526"/>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Passing state—output variables</a:t>
            </a:r>
          </a:p>
        </p:txBody>
      </p:sp>
      <p:sp>
        <p:nvSpPr>
          <p:cNvPr id="2" name="Text Placeholder 1"/>
          <p:cNvSpPr>
            <a:spLocks noGrp="1"/>
          </p:cNvSpPr>
          <p:nvPr>
            <p:ph type="body" sz="quarter" idx="10"/>
          </p:nvPr>
        </p:nvSpPr>
        <p:spPr/>
        <p:txBody>
          <a:bodyPr/>
          <a:lstStyle/>
          <a:p>
            <a:r>
              <a:rPr lang="en-US" dirty="0"/>
              <a:t>A template can return values to its caller via the outputs section</a:t>
            </a:r>
          </a:p>
          <a:p>
            <a:endParaRPr lang="en-US" dirty="0"/>
          </a:p>
          <a:p>
            <a:endParaRPr lang="en-US" dirty="0"/>
          </a:p>
          <a:p>
            <a:endParaRPr lang="en-US" dirty="0"/>
          </a:p>
          <a:p>
            <a:r>
              <a:rPr lang="en-US" dirty="0"/>
              <a:t>These values can then be used by the caller</a:t>
            </a:r>
          </a:p>
          <a:p>
            <a:endParaRPr lang="en-US" dirty="0"/>
          </a:p>
        </p:txBody>
      </p:sp>
      <p:sp>
        <p:nvSpPr>
          <p:cNvPr id="6" name="Rectangle 5"/>
          <p:cNvSpPr/>
          <p:nvPr/>
        </p:nvSpPr>
        <p:spPr>
          <a:xfrm>
            <a:off x="1189092" y="2474448"/>
            <a:ext cx="10790183" cy="1846659"/>
          </a:xfrm>
          <a:prstGeom prst="rect">
            <a:avLst/>
          </a:prstGeom>
        </p:spPr>
        <p:txBody>
          <a:bodyPr wrap="square" lIns="146304" tIns="91440" rIns="146304" bIns="91440">
            <a:spAutoFit/>
          </a:bodyPr>
          <a:lstStyle/>
          <a:p>
            <a:r>
              <a:rPr lang="en-US" dirty="0">
                <a:gradFill>
                  <a:gsLst>
                    <a:gs pos="5000">
                      <a:schemeClr val="tx1"/>
                    </a:gs>
                    <a:gs pos="42000">
                      <a:schemeClr val="tx1"/>
                    </a:gs>
                  </a:gsLst>
                  <a:lin ang="5400000" scaled="0"/>
                </a:gradFill>
              </a:rPr>
              <a:t>"outputs": {</a:t>
            </a:r>
          </a:p>
          <a:p>
            <a:r>
              <a:rPr lang="en-US" dirty="0">
                <a:gradFill>
                  <a:gsLst>
                    <a:gs pos="5000">
                      <a:schemeClr val="tx1"/>
                    </a:gs>
                    <a:gs pos="42000">
                      <a:schemeClr val="tx1"/>
                    </a:gs>
                  </a:gsLst>
                  <a:lin ang="5400000" scaled="0"/>
                </a:gradFill>
              </a:rPr>
              <a:t>"</a:t>
            </a:r>
            <a:r>
              <a:rPr lang="en-US" dirty="0" err="1">
                <a:gradFill>
                  <a:gsLst>
                    <a:gs pos="5000">
                      <a:schemeClr val="tx1"/>
                    </a:gs>
                    <a:gs pos="42000">
                      <a:schemeClr val="tx1"/>
                    </a:gs>
                  </a:gsLst>
                  <a:lin ang="5400000" scaled="0"/>
                </a:gradFill>
              </a:rPr>
              <a:t>masterip</a:t>
            </a:r>
            <a:r>
              <a:rPr lang="en-US" dirty="0">
                <a:gradFill>
                  <a:gsLst>
                    <a:gs pos="5000">
                      <a:schemeClr val="tx1"/>
                    </a:gs>
                    <a:gs pos="42000">
                      <a:schemeClr val="tx1"/>
                    </a:gs>
                  </a:gsLst>
                  <a:lin ang="5400000" scaled="0"/>
                </a:gradFill>
              </a:rPr>
              <a:t>": {</a:t>
            </a:r>
          </a:p>
          <a:p>
            <a:r>
              <a:rPr lang="en-US" dirty="0">
                <a:gradFill>
                  <a:gsLst>
                    <a:gs pos="5000">
                      <a:schemeClr val="tx1"/>
                    </a:gs>
                    <a:gs pos="42000">
                      <a:schemeClr val="tx1"/>
                    </a:gs>
                  </a:gsLst>
                  <a:lin ang="5400000" scaled="0"/>
                </a:gradFill>
              </a:rPr>
              <a:t>"value": </a:t>
            </a:r>
          </a:p>
          <a:p>
            <a:r>
              <a:rPr lang="en-US" dirty="0">
                <a:gradFill>
                  <a:gsLst>
                    <a:gs pos="5000">
                      <a:schemeClr val="tx1"/>
                    </a:gs>
                    <a:gs pos="42000">
                      <a:schemeClr val="tx1"/>
                    </a:gs>
                  </a:gsLst>
                  <a:lin ang="5400000" scaled="0"/>
                </a:gradFill>
              </a:rPr>
              <a:t>"[reference(</a:t>
            </a:r>
            <a:r>
              <a:rPr lang="en-US" dirty="0" err="1">
                <a:gradFill>
                  <a:gsLst>
                    <a:gs pos="5000">
                      <a:schemeClr val="tx1"/>
                    </a:gs>
                    <a:gs pos="42000">
                      <a:schemeClr val="tx1"/>
                    </a:gs>
                  </a:gsLst>
                  <a:lin ang="5400000" scaled="0"/>
                </a:gradFill>
              </a:rPr>
              <a:t>concat</a:t>
            </a:r>
            <a:r>
              <a:rPr lang="en-US" dirty="0">
                <a:gradFill>
                  <a:gsLst>
                    <a:gs pos="5000">
                      <a:schemeClr val="tx1"/>
                    </a:gs>
                    <a:gs pos="42000">
                      <a:schemeClr val="tx1"/>
                    </a:gs>
                  </a:gsLst>
                  <a:lin ang="5400000" scaled="0"/>
                </a:gradFill>
              </a:rPr>
              <a:t>(variables('</a:t>
            </a:r>
            <a:r>
              <a:rPr lang="en-US" dirty="0" err="1">
                <a:gradFill>
                  <a:gsLst>
                    <a:gs pos="5000">
                      <a:schemeClr val="tx1"/>
                    </a:gs>
                    <a:gs pos="42000">
                      <a:schemeClr val="tx1"/>
                    </a:gs>
                  </a:gsLst>
                  <a:lin ang="5400000" scaled="0"/>
                </a:gradFill>
              </a:rPr>
              <a:t>nicName</a:t>
            </a:r>
            <a:r>
              <a:rPr lang="en-US" dirty="0">
                <a:gradFill>
                  <a:gsLst>
                    <a:gs pos="5000">
                      <a:schemeClr val="tx1"/>
                    </a:gs>
                    <a:gs pos="42000">
                      <a:schemeClr val="tx1"/>
                    </a:gs>
                  </a:gsLst>
                  <a:lin ang="5400000" scaled="0"/>
                </a:gradFill>
              </a:rPr>
              <a:t>'),0)).</a:t>
            </a:r>
            <a:r>
              <a:rPr lang="en-US" dirty="0" err="1">
                <a:gradFill>
                  <a:gsLst>
                    <a:gs pos="5000">
                      <a:schemeClr val="tx1"/>
                    </a:gs>
                    <a:gs pos="42000">
                      <a:schemeClr val="tx1"/>
                    </a:gs>
                  </a:gsLst>
                  <a:lin ang="5400000" scaled="0"/>
                </a:gradFill>
              </a:rPr>
              <a:t>ipConfigurations</a:t>
            </a:r>
            <a:r>
              <a:rPr lang="en-US" dirty="0">
                <a:gradFill>
                  <a:gsLst>
                    <a:gs pos="5000">
                      <a:schemeClr val="tx1"/>
                    </a:gs>
                    <a:gs pos="42000">
                      <a:schemeClr val="tx1"/>
                    </a:gs>
                  </a:gsLst>
                  <a:lin ang="5400000" scaled="0"/>
                </a:gradFill>
              </a:rPr>
              <a:t>[0].</a:t>
            </a:r>
            <a:r>
              <a:rPr lang="en-US" dirty="0" err="1">
                <a:gradFill>
                  <a:gsLst>
                    <a:gs pos="5000">
                      <a:schemeClr val="tx1"/>
                    </a:gs>
                    <a:gs pos="42000">
                      <a:schemeClr val="tx1"/>
                    </a:gs>
                  </a:gsLst>
                  <a:lin ang="5400000" scaled="0"/>
                </a:gradFill>
              </a:rPr>
              <a:t>properties.privateIPAddress</a:t>
            </a:r>
            <a:r>
              <a:rPr lang="en-US" dirty="0">
                <a:gradFill>
                  <a:gsLst>
                    <a:gs pos="5000">
                      <a:schemeClr val="tx1"/>
                    </a:gs>
                    <a:gs pos="42000">
                      <a:schemeClr val="tx1"/>
                    </a:gs>
                  </a:gsLst>
                  <a:lin ang="5400000" scaled="0"/>
                </a:gradFill>
              </a:rPr>
              <a:t>]",</a:t>
            </a:r>
          </a:p>
          <a:p>
            <a:r>
              <a:rPr lang="en-US" dirty="0">
                <a:gradFill>
                  <a:gsLst>
                    <a:gs pos="5000">
                      <a:schemeClr val="tx1"/>
                    </a:gs>
                    <a:gs pos="42000">
                      <a:schemeClr val="tx1"/>
                    </a:gs>
                  </a:gsLst>
                  <a:lin ang="5400000" scaled="0"/>
                </a:gradFill>
              </a:rPr>
              <a:t>"</a:t>
            </a:r>
            <a:r>
              <a:rPr lang="en-US" dirty="0" err="1">
                <a:gradFill>
                  <a:gsLst>
                    <a:gs pos="5000">
                      <a:schemeClr val="tx1"/>
                    </a:gs>
                    <a:gs pos="42000">
                      <a:schemeClr val="tx1"/>
                    </a:gs>
                  </a:gsLst>
                  <a:lin ang="5400000" scaled="0"/>
                </a:gradFill>
              </a:rPr>
              <a:t>type":"string</a:t>
            </a:r>
            <a:r>
              <a:rPr lang="en-US" dirty="0">
                <a:gradFill>
                  <a:gsLst>
                    <a:gs pos="5000">
                      <a:schemeClr val="tx1"/>
                    </a:gs>
                    <a:gs pos="42000">
                      <a:schemeClr val="tx1"/>
                    </a:gs>
                  </a:gsLst>
                  <a:lin ang="5400000" scaled="0"/>
                </a:gradFill>
              </a:rPr>
              <a:t>"</a:t>
            </a:r>
          </a:p>
          <a:p>
            <a:r>
              <a:rPr lang="en-US" dirty="0">
                <a:gradFill>
                  <a:gsLst>
                    <a:gs pos="5000">
                      <a:schemeClr val="tx1"/>
                    </a:gs>
                    <a:gs pos="42000">
                      <a:schemeClr val="tx1"/>
                    </a:gs>
                  </a:gsLst>
                  <a:lin ang="5400000" scaled="0"/>
                </a:gradFill>
              </a:rPr>
              <a:t>}}</a:t>
            </a:r>
          </a:p>
        </p:txBody>
      </p:sp>
      <p:sp>
        <p:nvSpPr>
          <p:cNvPr id="8" name="Rectangle 7"/>
          <p:cNvSpPr/>
          <p:nvPr/>
        </p:nvSpPr>
        <p:spPr>
          <a:xfrm>
            <a:off x="1189091" y="5131542"/>
            <a:ext cx="10790183" cy="1292662"/>
          </a:xfrm>
          <a:prstGeom prst="rect">
            <a:avLst/>
          </a:prstGeom>
        </p:spPr>
        <p:txBody>
          <a:bodyPr wrap="square" lIns="146304" tIns="91440" rIns="146304" bIns="91440">
            <a:spAutoFit/>
          </a:bodyPr>
          <a:lstStyle/>
          <a:p>
            <a:r>
              <a:rPr lang="en-US" dirty="0">
                <a:gradFill>
                  <a:gsLst>
                    <a:gs pos="5000">
                      <a:schemeClr val="tx1"/>
                    </a:gs>
                    <a:gs pos="42000">
                      <a:schemeClr val="tx1"/>
                    </a:gs>
                  </a:gsLst>
                  <a:lin ang="5400000" scaled="0"/>
                </a:gradFill>
              </a:rPr>
              <a:t>"</a:t>
            </a:r>
            <a:r>
              <a:rPr lang="en-US" dirty="0" err="1">
                <a:gradFill>
                  <a:gsLst>
                    <a:gs pos="5000">
                      <a:schemeClr val="tx1"/>
                    </a:gs>
                    <a:gs pos="42000">
                      <a:schemeClr val="tx1"/>
                    </a:gs>
                  </a:gsLst>
                  <a:lin ang="5400000" scaled="0"/>
                </a:gradFill>
              </a:rPr>
              <a:t>masterIpAddress</a:t>
            </a:r>
            <a:r>
              <a:rPr lang="en-US" dirty="0">
                <a:gradFill>
                  <a:gsLst>
                    <a:gs pos="5000">
                      <a:schemeClr val="tx1"/>
                    </a:gs>
                    <a:gs pos="42000">
                      <a:schemeClr val="tx1"/>
                    </a:gs>
                  </a:gsLst>
                  <a:lin ang="5400000" scaled="0"/>
                </a:gradFill>
              </a:rPr>
              <a:t>": {</a:t>
            </a:r>
          </a:p>
          <a:p>
            <a:r>
              <a:rPr lang="en-US" dirty="0">
                <a:gradFill>
                  <a:gsLst>
                    <a:gs pos="5000">
                      <a:schemeClr val="tx1"/>
                    </a:gs>
                    <a:gs pos="42000">
                      <a:schemeClr val="tx1"/>
                    </a:gs>
                  </a:gsLst>
                  <a:lin ang="5400000" scaled="0"/>
                </a:gradFill>
              </a:rPr>
              <a:t>"value":</a:t>
            </a:r>
          </a:p>
          <a:p>
            <a:r>
              <a:rPr lang="en-US" dirty="0">
                <a:gradFill>
                  <a:gsLst>
                    <a:gs pos="5000">
                      <a:schemeClr val="tx1"/>
                    </a:gs>
                    <a:gs pos="42000">
                      <a:schemeClr val="tx1"/>
                    </a:gs>
                  </a:gsLst>
                  <a:lin ang="5400000" scaled="0"/>
                </a:gradFill>
              </a:rPr>
              <a:t>"[reference('master-node').</a:t>
            </a:r>
            <a:r>
              <a:rPr lang="en-US" dirty="0" err="1">
                <a:gradFill>
                  <a:gsLst>
                    <a:gs pos="5000">
                      <a:schemeClr val="tx1"/>
                    </a:gs>
                    <a:gs pos="42000">
                      <a:schemeClr val="tx1"/>
                    </a:gs>
                  </a:gsLst>
                  <a:lin ang="5400000" scaled="0"/>
                </a:gradFill>
              </a:rPr>
              <a:t>outputs.masterip.value</a:t>
            </a:r>
            <a:r>
              <a:rPr lang="en-US" dirty="0">
                <a:gradFill>
                  <a:gsLst>
                    <a:gs pos="5000">
                      <a:schemeClr val="tx1"/>
                    </a:gs>
                    <a:gs pos="42000">
                      <a:schemeClr val="tx1"/>
                    </a:gs>
                  </a:gsLst>
                  <a:lin ang="5400000" scaled="0"/>
                </a:gradFill>
              </a:rPr>
              <a:t>]"</a:t>
            </a:r>
          </a:p>
          <a:p>
            <a:r>
              <a:rPr lang="en-US" dirty="0">
                <a:gradFill>
                  <a:gsLst>
                    <a:gs pos="5000">
                      <a:schemeClr val="tx1"/>
                    </a:gs>
                    <a:gs pos="42000">
                      <a:schemeClr val="tx1"/>
                    </a:gs>
                  </a:gsLst>
                  <a:lin ang="5400000" scaled="0"/>
                </a:gradFill>
              </a:rPr>
              <a:t> } }</a:t>
            </a:r>
          </a:p>
        </p:txBody>
      </p:sp>
    </p:spTree>
    <p:extLst>
      <p:ext uri="{BB962C8B-B14F-4D97-AF65-F5344CB8AC3E}">
        <p14:creationId xmlns:p14="http://schemas.microsoft.com/office/powerpoint/2010/main" val="3289560518"/>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No control flow logic built into ARM template language</a:t>
            </a:r>
          </a:p>
          <a:p>
            <a:pPr marL="0" indent="0">
              <a:buNone/>
            </a:pPr>
            <a:r>
              <a:rPr lang="en-US" dirty="0"/>
              <a:t>An approach with parameters, variables, and linked templates</a:t>
            </a:r>
          </a:p>
          <a:p>
            <a:pPr marL="285750" lvl="1" indent="-285750"/>
            <a:r>
              <a:rPr lang="en-US" dirty="0"/>
              <a:t>Use provides parameter value that provides context, e.g., </a:t>
            </a:r>
            <a:r>
              <a:rPr lang="en-US" dirty="0" err="1"/>
              <a:t>tshirtSize</a:t>
            </a:r>
            <a:r>
              <a:rPr lang="en-US" dirty="0"/>
              <a:t> parameter is passed in as a value of ‘small’</a:t>
            </a:r>
          </a:p>
          <a:p>
            <a:pPr marL="285750" lvl="1" indent="-285750"/>
            <a:r>
              <a:rPr lang="en-US" dirty="0"/>
              <a:t>Using </a:t>
            </a:r>
            <a:r>
              <a:rPr lang="en-US" dirty="0" err="1"/>
              <a:t>concat</a:t>
            </a:r>
            <a:r>
              <a:rPr lang="en-US" dirty="0"/>
              <a:t> and a pre-defined variable, a new variable value is created which points to the specific , e.g., ‘</a:t>
            </a:r>
            <a:r>
              <a:rPr lang="en-US" dirty="0" err="1"/>
              <a:t>tshirtSize-small.json</a:t>
            </a:r>
            <a:r>
              <a:rPr lang="en-US" dirty="0"/>
              <a:t>’</a:t>
            </a:r>
          </a:p>
          <a:p>
            <a:pPr marL="285750" lvl="1" indent="-285750"/>
            <a:r>
              <a:rPr lang="en-US" dirty="0"/>
              <a:t>Template linking is incorporated into the template and uses this new value to identify which template to deploy.</a:t>
            </a:r>
          </a:p>
          <a:p>
            <a:pPr marL="285750" lvl="1" indent="-285750"/>
            <a:r>
              <a:rPr lang="en-US" dirty="0"/>
              <a:t>Common examples are “</a:t>
            </a:r>
            <a:r>
              <a:rPr lang="en-US" dirty="0" err="1"/>
              <a:t>tshirt</a:t>
            </a:r>
            <a:r>
              <a:rPr lang="en-US" dirty="0"/>
              <a:t> sizes” and optional features for a deployment, e.g., “</a:t>
            </a:r>
            <a:r>
              <a:rPr lang="en-US" dirty="0" err="1"/>
              <a:t>enableJumpbox</a:t>
            </a:r>
            <a:r>
              <a:rPr lang="en-US" dirty="0"/>
              <a:t>”</a:t>
            </a:r>
          </a:p>
          <a:p>
            <a:pPr lvl="1"/>
            <a:endParaRPr lang="en-US" dirty="0"/>
          </a:p>
        </p:txBody>
      </p:sp>
      <p:sp>
        <p:nvSpPr>
          <p:cNvPr id="3" name="Title 2"/>
          <p:cNvSpPr>
            <a:spLocks noGrp="1"/>
          </p:cNvSpPr>
          <p:nvPr>
            <p:ph type="title"/>
          </p:nvPr>
        </p:nvSpPr>
        <p:spPr/>
        <p:txBody>
          <a:bodyPr/>
          <a:lstStyle/>
          <a:p>
            <a:r>
              <a:rPr lang="en-US"/>
              <a:t>Control flow</a:t>
            </a:r>
            <a:endParaRPr lang="en-US" dirty="0"/>
          </a:p>
        </p:txBody>
      </p:sp>
    </p:spTree>
    <p:extLst>
      <p:ext uri="{BB962C8B-B14F-4D97-AF65-F5344CB8AC3E}">
        <p14:creationId xmlns:p14="http://schemas.microsoft.com/office/powerpoint/2010/main" val="29277965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95" name="Picture 19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636" y="385352"/>
            <a:ext cx="10773801" cy="6312310"/>
          </a:xfrm>
          <a:prstGeom prst="rect">
            <a:avLst/>
          </a:prstGeom>
        </p:spPr>
      </p:pic>
      <p:grpSp>
        <p:nvGrpSpPr>
          <p:cNvPr id="196" name="Group 195"/>
          <p:cNvGrpSpPr/>
          <p:nvPr/>
        </p:nvGrpSpPr>
        <p:grpSpPr>
          <a:xfrm>
            <a:off x="324277" y="2079573"/>
            <a:ext cx="3427095" cy="2694959"/>
            <a:chOff x="-2087057" y="3086116"/>
            <a:chExt cx="4108356" cy="2694959"/>
          </a:xfrm>
        </p:grpSpPr>
        <p:sp>
          <p:nvSpPr>
            <p:cNvPr id="197" name="TextBox 196"/>
            <p:cNvSpPr txBox="1"/>
            <p:nvPr/>
          </p:nvSpPr>
          <p:spPr>
            <a:xfrm>
              <a:off x="-2087057" y="3086116"/>
              <a:ext cx="2577174" cy="2165208"/>
            </a:xfrm>
            <a:prstGeom prst="rect">
              <a:avLst/>
            </a:prstGeom>
            <a:noFill/>
          </p:spPr>
          <p:txBody>
            <a:bodyPr wrap="none" lIns="283464" tIns="283464" rIns="283464" bIns="283464" rtlCol="0">
              <a:spAutoFit/>
            </a:bodyPr>
            <a:lstStyle>
              <a:defPPr>
                <a:defRPr lang="en-US"/>
              </a:defPPr>
              <a:lvl1pPr>
                <a:lnSpc>
                  <a:spcPct val="90000"/>
                </a:lnSpc>
                <a:spcAft>
                  <a:spcPts val="600"/>
                </a:spcAft>
                <a:defRPr sz="4400">
                  <a:gradFill>
                    <a:gsLst>
                      <a:gs pos="2917">
                        <a:srgbClr val="ECECEC"/>
                      </a:gs>
                      <a:gs pos="30000">
                        <a:srgbClr val="ECECEC"/>
                      </a:gs>
                    </a:gsLst>
                    <a:lin ang="5400000" scaled="0"/>
                  </a:gradFill>
                  <a:latin typeface="+mj-lt"/>
                </a:defRPr>
              </a:lvl1p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1500" b="0" i="0" u="none" strike="noStrike" kern="1200" cap="none" spc="-150" normalizeH="0" baseline="0" noProof="0" dirty="0">
                  <a:ln>
                    <a:noFill/>
                  </a:ln>
                  <a:gradFill>
                    <a:gsLst>
                      <a:gs pos="0">
                        <a:srgbClr val="FFFFFF"/>
                      </a:gs>
                      <a:gs pos="100000">
                        <a:srgbClr val="FFFFFF"/>
                      </a:gs>
                    </a:gsLst>
                    <a:lin ang="5400000" scaled="0"/>
                  </a:gradFill>
                  <a:effectLst/>
                  <a:uLnTx/>
                  <a:uFillTx/>
                  <a:latin typeface="Segoe UI Light"/>
                  <a:ea typeface="MS PGothic" panose="020B0600070205080204" pitchFamily="34" charset="-128"/>
                  <a:cs typeface="+mn-cs"/>
                </a:rPr>
                <a:t>1.4</a:t>
              </a:r>
            </a:p>
          </p:txBody>
        </p:sp>
        <p:sp>
          <p:nvSpPr>
            <p:cNvPr id="198" name="TextBox 197"/>
            <p:cNvSpPr txBox="1"/>
            <p:nvPr/>
          </p:nvSpPr>
          <p:spPr>
            <a:xfrm>
              <a:off x="-2006254" y="4543813"/>
              <a:ext cx="4027553" cy="1237262"/>
            </a:xfrm>
            <a:prstGeom prst="rect">
              <a:avLst/>
            </a:prstGeom>
            <a:noFill/>
          </p:spPr>
          <p:txBody>
            <a:bodyPr wrap="square" lIns="283464" tIns="283464" rIns="283464" bIns="283464" rtlCol="0">
              <a:spAutoFit/>
            </a:bodyPr>
            <a:lstStyle>
              <a:defPPr>
                <a:defRPr lang="en-US"/>
              </a:defPPr>
              <a:lvl1pPr>
                <a:lnSpc>
                  <a:spcPct val="90000"/>
                </a:lnSpc>
                <a:spcAft>
                  <a:spcPts val="600"/>
                </a:spcAft>
                <a:defRPr sz="4400">
                  <a:gradFill>
                    <a:gsLst>
                      <a:gs pos="2917">
                        <a:srgbClr val="ECECEC"/>
                      </a:gs>
                      <a:gs pos="30000">
                        <a:srgbClr val="ECECEC"/>
                      </a:gs>
                    </a:gsLst>
                    <a:lin ang="5400000" scaled="0"/>
                  </a:gradFill>
                  <a:latin typeface="+mj-lt"/>
                </a:defRPr>
              </a:lvl1p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million miles of</a:t>
              </a:r>
              <a:b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S PGothic" panose="020B0600070205080204" pitchFamily="34" charset="-128"/>
                  <a:cs typeface="Segoe UI Semilight" panose="020B0402040204020203" pitchFamily="34" charset="0"/>
                </a:rPr>
              </a:b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panose="020B0402040204020203" pitchFamily="34" charset="0"/>
                  <a:ea typeface="MS PGothic" panose="020B0600070205080204" pitchFamily="34" charset="-128"/>
                  <a:cs typeface="Segoe UI Semilight" panose="020B0402040204020203" pitchFamily="34" charset="0"/>
                </a:rPr>
                <a:t>fiber in our DCs</a:t>
              </a:r>
            </a:p>
          </p:txBody>
        </p:sp>
      </p:grpSp>
      <p:grpSp>
        <p:nvGrpSpPr>
          <p:cNvPr id="3" name="Group 2"/>
          <p:cNvGrpSpPr/>
          <p:nvPr/>
        </p:nvGrpSpPr>
        <p:grpSpPr>
          <a:xfrm>
            <a:off x="709514" y="4777581"/>
            <a:ext cx="1847799" cy="1861243"/>
            <a:chOff x="709514" y="4777581"/>
            <a:chExt cx="1847799" cy="1861243"/>
          </a:xfrm>
        </p:grpSpPr>
        <p:grpSp>
          <p:nvGrpSpPr>
            <p:cNvPr id="13" name="Group 12"/>
            <p:cNvGrpSpPr/>
            <p:nvPr/>
          </p:nvGrpSpPr>
          <p:grpSpPr>
            <a:xfrm>
              <a:off x="709514" y="4777581"/>
              <a:ext cx="1847799" cy="226954"/>
              <a:chOff x="707365" y="4790212"/>
              <a:chExt cx="1847799" cy="226954"/>
            </a:xfrm>
          </p:grpSpPr>
          <p:sp>
            <p:nvSpPr>
              <p:cNvPr id="174" name="Oval 173"/>
              <p:cNvSpPr/>
              <p:nvPr/>
            </p:nvSpPr>
            <p:spPr bwMode="auto">
              <a:xfrm>
                <a:off x="707365" y="4790212"/>
                <a:ext cx="228600" cy="226954"/>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p:cNvSpPr txBox="1"/>
              <p:nvPr/>
            </p:nvSpPr>
            <p:spPr>
              <a:xfrm>
                <a:off x="1068852" y="4825792"/>
                <a:ext cx="1486312" cy="155794"/>
              </a:xfrm>
              <a:prstGeom prst="rect">
                <a:avLst/>
              </a:prstGeom>
              <a:noFill/>
            </p:spPr>
            <p:txBody>
              <a:bodyPr wrap="square" lIns="91440" tIns="146304" rIns="182880" bIns="146304" rtlCol="0" anchor="ctr" anchorCtr="0">
                <a:noAutofit/>
              </a:bodyPr>
              <a:lstStyle/>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10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panose="020B0502040204020203" pitchFamily="34" charset="0"/>
                    <a:ea typeface="MS PGothic" panose="020B0600070205080204" pitchFamily="34" charset="-128"/>
                    <a:cs typeface="+mn-cs"/>
                  </a:rPr>
                  <a:t>Datacenter</a:t>
                </a:r>
              </a:p>
            </p:txBody>
          </p:sp>
        </p:grpSp>
        <p:grpSp>
          <p:nvGrpSpPr>
            <p:cNvPr id="10" name="Group 9"/>
            <p:cNvGrpSpPr/>
            <p:nvPr/>
          </p:nvGrpSpPr>
          <p:grpSpPr>
            <a:xfrm>
              <a:off x="733039" y="5829202"/>
              <a:ext cx="1731161" cy="181176"/>
              <a:chOff x="742935" y="5736517"/>
              <a:chExt cx="1731161" cy="181176"/>
            </a:xfrm>
          </p:grpSpPr>
          <p:sp>
            <p:nvSpPr>
              <p:cNvPr id="175" name="Oval 174"/>
              <p:cNvSpPr/>
              <p:nvPr/>
            </p:nvSpPr>
            <p:spPr bwMode="auto">
              <a:xfrm>
                <a:off x="742935" y="5736517"/>
                <a:ext cx="181176" cy="181176"/>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0" name="TextBox 189"/>
              <p:cNvSpPr txBox="1"/>
              <p:nvPr/>
            </p:nvSpPr>
            <p:spPr>
              <a:xfrm>
                <a:off x="1068852" y="5749208"/>
                <a:ext cx="1405244" cy="155794"/>
              </a:xfrm>
              <a:prstGeom prst="rect">
                <a:avLst/>
              </a:prstGeom>
              <a:noFill/>
            </p:spPr>
            <p:txBody>
              <a:bodyPr wrap="square" lIns="91440" tIns="146304" rIns="182880" bIns="146304" rtlCol="0" anchor="ctr" anchorCtr="0">
                <a:noAutofit/>
              </a:bodyPr>
              <a:lstStyle/>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10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panose="020B0502040204020203" pitchFamily="34" charset="0"/>
                    <a:ea typeface="MS PGothic" panose="020B0600070205080204" pitchFamily="34" charset="-128"/>
                    <a:cs typeface="+mn-cs"/>
                  </a:rPr>
                  <a:t>Internet Exchange</a:t>
                </a:r>
              </a:p>
            </p:txBody>
          </p:sp>
        </p:grpSp>
        <p:grpSp>
          <p:nvGrpSpPr>
            <p:cNvPr id="9" name="Group 8"/>
            <p:cNvGrpSpPr/>
            <p:nvPr/>
          </p:nvGrpSpPr>
          <p:grpSpPr>
            <a:xfrm>
              <a:off x="732938" y="6176223"/>
              <a:ext cx="1731262" cy="155794"/>
              <a:chOff x="742834" y="6084039"/>
              <a:chExt cx="1731262" cy="155794"/>
            </a:xfrm>
          </p:grpSpPr>
          <p:cxnSp>
            <p:nvCxnSpPr>
              <p:cNvPr id="186" name="Straight Connector 185"/>
              <p:cNvCxnSpPr/>
              <p:nvPr/>
            </p:nvCxnSpPr>
            <p:spPr>
              <a:xfrm>
                <a:off x="742834" y="6161936"/>
                <a:ext cx="181378" cy="0"/>
              </a:xfrm>
              <a:prstGeom prst="line">
                <a:avLst/>
              </a:prstGeom>
              <a:noFill/>
              <a:ln w="19050" cap="flat">
                <a:solidFill>
                  <a:schemeClr val="accent3">
                    <a:lumMod val="40000"/>
                    <a:lumOff val="60000"/>
                  </a:schemeClr>
                </a:solidFill>
                <a:prstDash val="sysDot"/>
                <a:miter lim="800000"/>
                <a:headEnd/>
                <a:tailEnd/>
              </a:ln>
              <a:extLst>
                <a:ext uri="{909E8E84-426E-40DD-AFC4-6F175D3DCCD1}">
                  <a14:hiddenFill xmlns:a14="http://schemas.microsoft.com/office/drawing/2010/main">
                    <a:solidFill>
                      <a:srgbClr val="FFFFFF"/>
                    </a:solidFill>
                  </a14:hiddenFill>
                </a:ext>
              </a:extLst>
            </p:spPr>
          </p:cxnSp>
          <p:sp>
            <p:nvSpPr>
              <p:cNvPr id="191" name="TextBox 190"/>
              <p:cNvSpPr txBox="1"/>
              <p:nvPr/>
            </p:nvSpPr>
            <p:spPr>
              <a:xfrm>
                <a:off x="1068852" y="6084039"/>
                <a:ext cx="1405244" cy="155794"/>
              </a:xfrm>
              <a:prstGeom prst="rect">
                <a:avLst/>
              </a:prstGeom>
              <a:noFill/>
            </p:spPr>
            <p:txBody>
              <a:bodyPr wrap="square" lIns="91440" tIns="146304" rIns="182880" bIns="146304" rtlCol="0" anchor="ctr" anchorCtr="0">
                <a:noAutofit/>
              </a:bodyPr>
              <a:lstStyle/>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10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panose="020B0502040204020203" pitchFamily="34" charset="0"/>
                    <a:ea typeface="MS PGothic" panose="020B0600070205080204" pitchFamily="34" charset="-128"/>
                    <a:cs typeface="+mn-cs"/>
                  </a:rPr>
                  <a:t>Terrestrial Network</a:t>
                </a:r>
              </a:p>
            </p:txBody>
          </p:sp>
        </p:grpSp>
        <p:grpSp>
          <p:nvGrpSpPr>
            <p:cNvPr id="5" name="Group 4"/>
            <p:cNvGrpSpPr/>
            <p:nvPr/>
          </p:nvGrpSpPr>
          <p:grpSpPr>
            <a:xfrm>
              <a:off x="732938" y="6483030"/>
              <a:ext cx="1731262" cy="155794"/>
              <a:chOff x="742834" y="6443844"/>
              <a:chExt cx="1731262" cy="155794"/>
            </a:xfrm>
          </p:grpSpPr>
          <p:cxnSp>
            <p:nvCxnSpPr>
              <p:cNvPr id="4" name="Straight Connector 3"/>
              <p:cNvCxnSpPr/>
              <p:nvPr/>
            </p:nvCxnSpPr>
            <p:spPr>
              <a:xfrm>
                <a:off x="742834" y="6521741"/>
                <a:ext cx="181378" cy="0"/>
              </a:xfrm>
              <a:prstGeom prst="line">
                <a:avLst/>
              </a:prstGeom>
              <a:noFill/>
              <a:ln w="19050" cap="flat">
                <a:solidFill>
                  <a:schemeClr val="accent3"/>
                </a:solidFill>
                <a:prstDash val="sysDot"/>
                <a:miter lim="800000"/>
                <a:headEnd/>
                <a:tailEnd/>
              </a:ln>
              <a:extLst>
                <a:ext uri="{909E8E84-426E-40DD-AFC4-6F175D3DCCD1}">
                  <a14:hiddenFill xmlns:a14="http://schemas.microsoft.com/office/drawing/2010/main">
                    <a:solidFill>
                      <a:srgbClr val="FFFFFF"/>
                    </a:solidFill>
                  </a14:hiddenFill>
                </a:ext>
              </a:extLst>
            </p:spPr>
          </p:cxnSp>
          <p:sp>
            <p:nvSpPr>
              <p:cNvPr id="192" name="TextBox 191"/>
              <p:cNvSpPr txBox="1"/>
              <p:nvPr/>
            </p:nvSpPr>
            <p:spPr>
              <a:xfrm>
                <a:off x="1068852" y="6443844"/>
                <a:ext cx="1405244" cy="155794"/>
              </a:xfrm>
              <a:prstGeom prst="rect">
                <a:avLst/>
              </a:prstGeom>
              <a:noFill/>
            </p:spPr>
            <p:txBody>
              <a:bodyPr wrap="square" lIns="91440" tIns="146304" rIns="182880" bIns="146304" rtlCol="0" anchor="ctr" anchorCtr="0">
                <a:noAutofit/>
              </a:bodyPr>
              <a:lstStyle/>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10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panose="020B0502040204020203" pitchFamily="34" charset="0"/>
                    <a:ea typeface="MS PGothic" panose="020B0600070205080204" pitchFamily="34" charset="-128"/>
                    <a:cs typeface="+mn-cs"/>
                  </a:rPr>
                  <a:t>Subsea Network</a:t>
                </a:r>
              </a:p>
            </p:txBody>
          </p:sp>
        </p:grpSp>
        <p:grpSp>
          <p:nvGrpSpPr>
            <p:cNvPr id="11" name="Group 10"/>
            <p:cNvGrpSpPr/>
            <p:nvPr/>
          </p:nvGrpSpPr>
          <p:grpSpPr>
            <a:xfrm>
              <a:off x="732187" y="5494020"/>
              <a:ext cx="1732013" cy="182880"/>
              <a:chOff x="742083" y="5271176"/>
              <a:chExt cx="1732013" cy="182880"/>
            </a:xfrm>
          </p:grpSpPr>
          <p:sp>
            <p:nvSpPr>
              <p:cNvPr id="189" name="TextBox 188"/>
              <p:cNvSpPr txBox="1"/>
              <p:nvPr/>
            </p:nvSpPr>
            <p:spPr>
              <a:xfrm>
                <a:off x="1068852" y="5284719"/>
                <a:ext cx="1405244" cy="155794"/>
              </a:xfrm>
              <a:prstGeom prst="rect">
                <a:avLst/>
              </a:prstGeom>
              <a:noFill/>
            </p:spPr>
            <p:txBody>
              <a:bodyPr wrap="square" lIns="91440" tIns="146304" rIns="182880" bIns="146304" rtlCol="0" anchor="ctr" anchorCtr="0">
                <a:noAutofit/>
              </a:bodyPr>
              <a:lstStyle/>
              <a:p>
                <a:pPr marL="0" marR="0" lvl="0" indent="0" algn="l" defTabSz="931863" rtl="0" eaLnBrk="0" fontAlgn="base" latinLnBrk="0" hangingPunct="0">
                  <a:lnSpc>
                    <a:spcPct val="90000"/>
                  </a:lnSpc>
                  <a:spcBef>
                    <a:spcPct val="0"/>
                  </a:spcBef>
                  <a:spcAft>
                    <a:spcPts val="600"/>
                  </a:spcAft>
                  <a:buClrTx/>
                  <a:buSzTx/>
                  <a:buFontTx/>
                  <a:buNone/>
                  <a:tabLst/>
                  <a:defRPr/>
                </a:pPr>
                <a:r>
                  <a:rPr kumimoji="0" lang="en-US" sz="10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panose="020B0502040204020203" pitchFamily="34" charset="0"/>
                    <a:ea typeface="MS PGothic" panose="020B0600070205080204" pitchFamily="34" charset="-128"/>
                    <a:cs typeface="+mn-cs"/>
                  </a:rPr>
                  <a:t>Edge Node</a:t>
                </a:r>
              </a:p>
            </p:txBody>
          </p:sp>
          <p:sp>
            <p:nvSpPr>
              <p:cNvPr id="173" name="Oval 172"/>
              <p:cNvSpPr/>
              <p:nvPr/>
            </p:nvSpPr>
            <p:spPr bwMode="auto">
              <a:xfrm>
                <a:off x="742083" y="5271176"/>
                <a:ext cx="182880" cy="182880"/>
              </a:xfrm>
              <a:prstGeom prst="ellipse">
                <a:avLst/>
              </a:prstGeom>
              <a:solidFill>
                <a:schemeClr val="tx1"/>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 name="Group 1"/>
            <p:cNvGrpSpPr/>
            <p:nvPr/>
          </p:nvGrpSpPr>
          <p:grpSpPr>
            <a:xfrm>
              <a:off x="731335" y="5151328"/>
              <a:ext cx="1817161" cy="182880"/>
              <a:chOff x="745629" y="4416988"/>
              <a:chExt cx="1817161" cy="182880"/>
            </a:xfrm>
          </p:grpSpPr>
          <p:sp>
            <p:nvSpPr>
              <p:cNvPr id="307" name="Oval 306"/>
              <p:cNvSpPr/>
              <p:nvPr/>
            </p:nvSpPr>
            <p:spPr bwMode="auto">
              <a:xfrm>
                <a:off x="745629" y="4416988"/>
                <a:ext cx="182880" cy="182880"/>
              </a:xfrm>
              <a:prstGeom prst="ellipse">
                <a:avLst/>
              </a:prstGeom>
              <a:solidFill>
                <a:srgbClr val="FFB900"/>
              </a:solidFill>
              <a:ln w="107950">
                <a:solidFill>
                  <a:srgbClr val="FFB900">
                    <a:alpha val="6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8" name="TextBox 307"/>
              <p:cNvSpPr txBox="1"/>
              <p:nvPr/>
            </p:nvSpPr>
            <p:spPr>
              <a:xfrm>
                <a:off x="1076478" y="4421751"/>
                <a:ext cx="1486312" cy="155794"/>
              </a:xfrm>
              <a:prstGeom prst="rect">
                <a:avLst/>
              </a:prstGeom>
              <a:noFill/>
            </p:spPr>
            <p:txBody>
              <a:bodyPr wrap="square" lIns="91440" tIns="146304" rIns="182880" bIns="146304" rtlCol="0" anchor="ctr" anchorCtr="0">
                <a:noAutofit/>
              </a:bodyPr>
              <a:lstStyle/>
              <a:p>
                <a:pPr>
                  <a:lnSpc>
                    <a:spcPct val="90000"/>
                  </a:lnSpc>
                  <a:spcAft>
                    <a:spcPts val="600"/>
                  </a:spcAft>
                  <a:defRPr/>
                </a:pPr>
                <a:r>
                  <a:rPr lang="en-US" sz="1000" dirty="0">
                    <a:gradFill>
                      <a:gsLst>
                        <a:gs pos="2917">
                          <a:srgbClr val="FFFFFF"/>
                        </a:gs>
                        <a:gs pos="30000">
                          <a:srgbClr val="FFFFFF"/>
                        </a:gs>
                      </a:gsLst>
                      <a:lin ang="5400000" scaled="0"/>
                    </a:gradFill>
                  </a:rPr>
                  <a:t>CDN Locations</a:t>
                </a:r>
              </a:p>
            </p:txBody>
          </p:sp>
        </p:grpSp>
      </p:grpSp>
      <p:grpSp>
        <p:nvGrpSpPr>
          <p:cNvPr id="8" name="Group 7"/>
          <p:cNvGrpSpPr/>
          <p:nvPr/>
        </p:nvGrpSpPr>
        <p:grpSpPr>
          <a:xfrm>
            <a:off x="1782590" y="1286173"/>
            <a:ext cx="10171369" cy="5199509"/>
            <a:chOff x="1782590" y="1286173"/>
            <a:chExt cx="10171369" cy="5199509"/>
          </a:xfrm>
        </p:grpSpPr>
        <p:sp>
          <p:nvSpPr>
            <p:cNvPr id="16" name="Freeform 9"/>
            <p:cNvSpPr>
              <a:spLocks noEditPoints="1"/>
            </p:cNvSpPr>
            <p:nvPr/>
          </p:nvSpPr>
          <p:spPr bwMode="auto">
            <a:xfrm>
              <a:off x="1963062" y="1286173"/>
              <a:ext cx="9762297" cy="4710559"/>
            </a:xfrm>
            <a:custGeom>
              <a:avLst/>
              <a:gdLst>
                <a:gd name="T0" fmla="*/ 533 w 3127"/>
                <a:gd name="T1" fmla="*/ 555 h 1493"/>
                <a:gd name="T2" fmla="*/ 722 w 3127"/>
                <a:gd name="T3" fmla="*/ 754 h 1493"/>
                <a:gd name="T4" fmla="*/ 909 w 3127"/>
                <a:gd name="T5" fmla="*/ 1192 h 1493"/>
                <a:gd name="T6" fmla="*/ 968 w 3127"/>
                <a:gd name="T7" fmla="*/ 1254 h 1493"/>
                <a:gd name="T8" fmla="*/ 630 w 3127"/>
                <a:gd name="T9" fmla="*/ 492 h 1493"/>
                <a:gd name="T10" fmla="*/ 220 w 3127"/>
                <a:gd name="T11" fmla="*/ 568 h 1493"/>
                <a:gd name="T12" fmla="*/ 88 w 3127"/>
                <a:gd name="T13" fmla="*/ 608 h 1493"/>
                <a:gd name="T14" fmla="*/ 0 w 3127"/>
                <a:gd name="T15" fmla="*/ 694 h 1493"/>
                <a:gd name="T16" fmla="*/ 630 w 3127"/>
                <a:gd name="T17" fmla="*/ 475 h 1493"/>
                <a:gd name="T18" fmla="*/ 1507 w 3127"/>
                <a:gd name="T19" fmla="*/ 408 h 1493"/>
                <a:gd name="T20" fmla="*/ 1466 w 3127"/>
                <a:gd name="T21" fmla="*/ 308 h 1493"/>
                <a:gd name="T22" fmla="*/ 668 w 3127"/>
                <a:gd name="T23" fmla="*/ 449 h 1493"/>
                <a:gd name="T24" fmla="*/ 1349 w 3127"/>
                <a:gd name="T25" fmla="*/ 211 h 1493"/>
                <a:gd name="T26" fmla="*/ 595 w 3127"/>
                <a:gd name="T27" fmla="*/ 380 h 1493"/>
                <a:gd name="T28" fmla="*/ 1334 w 3127"/>
                <a:gd name="T29" fmla="*/ 520 h 1493"/>
                <a:gd name="T30" fmla="*/ 1400 w 3127"/>
                <a:gd name="T31" fmla="*/ 301 h 1493"/>
                <a:gd name="T32" fmla="*/ 1592 w 3127"/>
                <a:gd name="T33" fmla="*/ 1329 h 1493"/>
                <a:gd name="T34" fmla="*/ 1672 w 3127"/>
                <a:gd name="T35" fmla="*/ 1190 h 1493"/>
                <a:gd name="T36" fmla="*/ 1573 w 3127"/>
                <a:gd name="T37" fmla="*/ 411 h 1493"/>
                <a:gd name="T38" fmla="*/ 1799 w 3127"/>
                <a:gd name="T39" fmla="*/ 489 h 1493"/>
                <a:gd name="T40" fmla="*/ 2098 w 3127"/>
                <a:gd name="T41" fmla="*/ 782 h 1493"/>
                <a:gd name="T42" fmla="*/ 2388 w 3127"/>
                <a:gd name="T43" fmla="*/ 984 h 1493"/>
                <a:gd name="T44" fmla="*/ 2359 w 3127"/>
                <a:gd name="T45" fmla="*/ 917 h 1493"/>
                <a:gd name="T46" fmla="*/ 2191 w 3127"/>
                <a:gd name="T47" fmla="*/ 859 h 1493"/>
                <a:gd name="T48" fmla="*/ 3101 w 3127"/>
                <a:gd name="T49" fmla="*/ 294 h 1493"/>
                <a:gd name="T50" fmla="*/ 2945 w 3127"/>
                <a:gd name="T51" fmla="*/ 312 h 1493"/>
                <a:gd name="T52" fmla="*/ 2792 w 3127"/>
                <a:gd name="T53" fmla="*/ 280 h 1493"/>
                <a:gd name="T54" fmla="*/ 2882 w 3127"/>
                <a:gd name="T55" fmla="*/ 371 h 1493"/>
                <a:gd name="T56" fmla="*/ 2510 w 3127"/>
                <a:gd name="T57" fmla="*/ 692 h 1493"/>
                <a:gd name="T58" fmla="*/ 2387 w 3127"/>
                <a:gd name="T59" fmla="*/ 1006 h 1493"/>
                <a:gd name="T60" fmla="*/ 2498 w 3127"/>
                <a:gd name="T61" fmla="*/ 1347 h 1493"/>
                <a:gd name="T62" fmla="*/ 2510 w 3127"/>
                <a:gd name="T63" fmla="*/ 692 h 1493"/>
                <a:gd name="T64" fmla="*/ 2582 w 3127"/>
                <a:gd name="T65" fmla="*/ 837 h 1493"/>
                <a:gd name="T66" fmla="*/ 2818 w 3127"/>
                <a:gd name="T67" fmla="*/ 1387 h 1493"/>
                <a:gd name="T68" fmla="*/ 2720 w 3127"/>
                <a:gd name="T69" fmla="*/ 910 h 1493"/>
                <a:gd name="T70" fmla="*/ 2844 w 3127"/>
                <a:gd name="T71" fmla="*/ 1312 h 1493"/>
                <a:gd name="T72" fmla="*/ 3101 w 3127"/>
                <a:gd name="T73" fmla="*/ 1493 h 1493"/>
                <a:gd name="T74" fmla="*/ 3127 w 3127"/>
                <a:gd name="T75" fmla="*/ 247 h 1493"/>
                <a:gd name="T76" fmla="*/ 2502 w 3127"/>
                <a:gd name="T77" fmla="*/ 322 h 1493"/>
                <a:gd name="T78" fmla="*/ 2783 w 3127"/>
                <a:gd name="T79" fmla="*/ 390 h 1493"/>
                <a:gd name="T80" fmla="*/ 2527 w 3127"/>
                <a:gd name="T81" fmla="*/ 692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7" h="1493">
                  <a:moveTo>
                    <a:pt x="533" y="555"/>
                  </a:moveTo>
                  <a:cubicBezTo>
                    <a:pt x="722" y="754"/>
                    <a:pt x="722" y="754"/>
                    <a:pt x="722" y="754"/>
                  </a:cubicBezTo>
                  <a:cubicBezTo>
                    <a:pt x="722" y="754"/>
                    <a:pt x="1033" y="1094"/>
                    <a:pt x="909" y="1192"/>
                  </a:cubicBezTo>
                  <a:moveTo>
                    <a:pt x="968" y="1254"/>
                  </a:moveTo>
                  <a:cubicBezTo>
                    <a:pt x="1317" y="1099"/>
                    <a:pt x="630" y="492"/>
                    <a:pt x="630" y="492"/>
                  </a:cubicBezTo>
                  <a:moveTo>
                    <a:pt x="220" y="568"/>
                  </a:moveTo>
                  <a:cubicBezTo>
                    <a:pt x="88" y="608"/>
                    <a:pt x="88" y="608"/>
                    <a:pt x="88" y="608"/>
                  </a:cubicBezTo>
                  <a:cubicBezTo>
                    <a:pt x="0" y="694"/>
                    <a:pt x="0" y="694"/>
                    <a:pt x="0" y="694"/>
                  </a:cubicBezTo>
                  <a:moveTo>
                    <a:pt x="630" y="475"/>
                  </a:moveTo>
                  <a:cubicBezTo>
                    <a:pt x="630" y="475"/>
                    <a:pt x="974" y="570"/>
                    <a:pt x="1507" y="408"/>
                  </a:cubicBezTo>
                  <a:cubicBezTo>
                    <a:pt x="1466" y="308"/>
                    <a:pt x="1466" y="308"/>
                    <a:pt x="1466" y="308"/>
                  </a:cubicBezTo>
                  <a:cubicBezTo>
                    <a:pt x="668" y="449"/>
                    <a:pt x="668" y="449"/>
                    <a:pt x="668" y="449"/>
                  </a:cubicBezTo>
                  <a:moveTo>
                    <a:pt x="1349" y="211"/>
                  </a:moveTo>
                  <a:cubicBezTo>
                    <a:pt x="808" y="0"/>
                    <a:pt x="595" y="380"/>
                    <a:pt x="595" y="380"/>
                  </a:cubicBezTo>
                  <a:moveTo>
                    <a:pt x="1334" y="520"/>
                  </a:moveTo>
                  <a:cubicBezTo>
                    <a:pt x="1400" y="301"/>
                    <a:pt x="1400" y="301"/>
                    <a:pt x="1400" y="301"/>
                  </a:cubicBezTo>
                  <a:cubicBezTo>
                    <a:pt x="1400" y="301"/>
                    <a:pt x="971" y="984"/>
                    <a:pt x="1592" y="1329"/>
                  </a:cubicBezTo>
                  <a:moveTo>
                    <a:pt x="1672" y="1190"/>
                  </a:moveTo>
                  <a:cubicBezTo>
                    <a:pt x="1672" y="1190"/>
                    <a:pt x="2025" y="719"/>
                    <a:pt x="1573" y="411"/>
                  </a:cubicBezTo>
                  <a:cubicBezTo>
                    <a:pt x="1799" y="489"/>
                    <a:pt x="1799" y="489"/>
                    <a:pt x="1799" y="489"/>
                  </a:cubicBezTo>
                  <a:moveTo>
                    <a:pt x="2098" y="782"/>
                  </a:moveTo>
                  <a:cubicBezTo>
                    <a:pt x="2098" y="782"/>
                    <a:pt x="2116" y="1042"/>
                    <a:pt x="2388" y="984"/>
                  </a:cubicBezTo>
                  <a:cubicBezTo>
                    <a:pt x="2359" y="917"/>
                    <a:pt x="2359" y="917"/>
                    <a:pt x="2359" y="917"/>
                  </a:cubicBezTo>
                  <a:cubicBezTo>
                    <a:pt x="2191" y="859"/>
                    <a:pt x="2191" y="859"/>
                    <a:pt x="2191" y="859"/>
                  </a:cubicBezTo>
                  <a:moveTo>
                    <a:pt x="3101" y="294"/>
                  </a:moveTo>
                  <a:cubicBezTo>
                    <a:pt x="2945" y="312"/>
                    <a:pt x="2945" y="312"/>
                    <a:pt x="2945" y="312"/>
                  </a:cubicBezTo>
                  <a:cubicBezTo>
                    <a:pt x="2792" y="280"/>
                    <a:pt x="2792" y="280"/>
                    <a:pt x="2792" y="280"/>
                  </a:cubicBezTo>
                  <a:cubicBezTo>
                    <a:pt x="2882" y="371"/>
                    <a:pt x="2882" y="371"/>
                    <a:pt x="2882" y="371"/>
                  </a:cubicBezTo>
                  <a:cubicBezTo>
                    <a:pt x="2510" y="692"/>
                    <a:pt x="2510" y="692"/>
                    <a:pt x="2510" y="692"/>
                  </a:cubicBezTo>
                  <a:cubicBezTo>
                    <a:pt x="2387" y="1006"/>
                    <a:pt x="2387" y="1006"/>
                    <a:pt x="2387" y="1006"/>
                  </a:cubicBezTo>
                  <a:cubicBezTo>
                    <a:pt x="2498" y="1347"/>
                    <a:pt x="2498" y="1347"/>
                    <a:pt x="2498" y="1347"/>
                  </a:cubicBezTo>
                  <a:moveTo>
                    <a:pt x="2510" y="692"/>
                  </a:moveTo>
                  <a:cubicBezTo>
                    <a:pt x="2582" y="837"/>
                    <a:pt x="2582" y="837"/>
                    <a:pt x="2582" y="837"/>
                  </a:cubicBezTo>
                  <a:cubicBezTo>
                    <a:pt x="2407" y="1367"/>
                    <a:pt x="2818" y="1387"/>
                    <a:pt x="2818" y="1387"/>
                  </a:cubicBezTo>
                  <a:moveTo>
                    <a:pt x="2720" y="910"/>
                  </a:moveTo>
                  <a:cubicBezTo>
                    <a:pt x="2564" y="1179"/>
                    <a:pt x="2844" y="1312"/>
                    <a:pt x="2844" y="1312"/>
                  </a:cubicBezTo>
                  <a:cubicBezTo>
                    <a:pt x="3101" y="1493"/>
                    <a:pt x="3101" y="1493"/>
                    <a:pt x="3101" y="1493"/>
                  </a:cubicBezTo>
                  <a:moveTo>
                    <a:pt x="3127" y="247"/>
                  </a:moveTo>
                  <a:cubicBezTo>
                    <a:pt x="2755" y="175"/>
                    <a:pt x="2502" y="322"/>
                    <a:pt x="2502" y="322"/>
                  </a:cubicBezTo>
                  <a:moveTo>
                    <a:pt x="2783" y="390"/>
                  </a:moveTo>
                  <a:cubicBezTo>
                    <a:pt x="2527" y="692"/>
                    <a:pt x="2527" y="692"/>
                    <a:pt x="2527" y="692"/>
                  </a:cubicBezTo>
                </a:path>
              </a:pathLst>
            </a:custGeom>
            <a:noFill/>
            <a:ln w="19050" cap="flat">
              <a:solidFill>
                <a:schemeClr val="accent3"/>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panose="020B0502040204020203" pitchFamily="34" charset="0"/>
                <a:ea typeface="MS PGothic" panose="020B0600070205080204" pitchFamily="34" charset="-128"/>
                <a:cs typeface="+mn-cs"/>
              </a:endParaRPr>
            </a:p>
          </p:txBody>
        </p:sp>
        <p:sp>
          <p:nvSpPr>
            <p:cNvPr id="293" name="Oval 292"/>
            <p:cNvSpPr/>
            <p:nvPr/>
          </p:nvSpPr>
          <p:spPr bwMode="auto">
            <a:xfrm>
              <a:off x="7425967" y="1319524"/>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 name="Group 6"/>
            <p:cNvGrpSpPr/>
            <p:nvPr/>
          </p:nvGrpSpPr>
          <p:grpSpPr>
            <a:xfrm>
              <a:off x="1782590" y="1415543"/>
              <a:ext cx="10171369" cy="5070139"/>
              <a:chOff x="1782590" y="1415543"/>
              <a:chExt cx="10171369" cy="5070139"/>
            </a:xfrm>
          </p:grpSpPr>
          <p:sp>
            <p:nvSpPr>
              <p:cNvPr id="12" name="Freeform 5"/>
              <p:cNvSpPr>
                <a:spLocks noEditPoints="1"/>
              </p:cNvSpPr>
              <p:nvPr/>
            </p:nvSpPr>
            <p:spPr bwMode="auto">
              <a:xfrm>
                <a:off x="1782590" y="1415543"/>
                <a:ext cx="9942769" cy="4847771"/>
              </a:xfrm>
              <a:custGeom>
                <a:avLst/>
                <a:gdLst>
                  <a:gd name="T0" fmla="*/ 255 w 3131"/>
                  <a:gd name="T1" fmla="*/ 247 h 1525"/>
                  <a:gd name="T2" fmla="*/ 228 w 3131"/>
                  <a:gd name="T3" fmla="*/ 310 h 1525"/>
                  <a:gd name="T4" fmla="*/ 228 w 3131"/>
                  <a:gd name="T5" fmla="*/ 310 h 1525"/>
                  <a:gd name="T6" fmla="*/ 255 w 3131"/>
                  <a:gd name="T7" fmla="*/ 490 h 1525"/>
                  <a:gd name="T8" fmla="*/ 217 w 3131"/>
                  <a:gd name="T9" fmla="*/ 426 h 1525"/>
                  <a:gd name="T10" fmla="*/ 338 w 3131"/>
                  <a:gd name="T11" fmla="*/ 399 h 1525"/>
                  <a:gd name="T12" fmla="*/ 568 w 3131"/>
                  <a:gd name="T13" fmla="*/ 366 h 1525"/>
                  <a:gd name="T14" fmla="*/ 391 w 3131"/>
                  <a:gd name="T15" fmla="*/ 370 h 1525"/>
                  <a:gd name="T16" fmla="*/ 379 w 3131"/>
                  <a:gd name="T17" fmla="*/ 519 h 1525"/>
                  <a:gd name="T18" fmla="*/ 446 w 3131"/>
                  <a:gd name="T19" fmla="*/ 703 h 1525"/>
                  <a:gd name="T20" fmla="*/ 431 w 3131"/>
                  <a:gd name="T21" fmla="*/ 470 h 1525"/>
                  <a:gd name="T22" fmla="*/ 568 w 3131"/>
                  <a:gd name="T23" fmla="*/ 366 h 1525"/>
                  <a:gd name="T24" fmla="*/ 705 w 3131"/>
                  <a:gd name="T25" fmla="*/ 384 h 1525"/>
                  <a:gd name="T26" fmla="*/ 712 w 3131"/>
                  <a:gd name="T27" fmla="*/ 307 h 1525"/>
                  <a:gd name="T28" fmla="*/ 491 w 3131"/>
                  <a:gd name="T29" fmla="*/ 528 h 1525"/>
                  <a:gd name="T30" fmla="*/ 612 w 3131"/>
                  <a:gd name="T31" fmla="*/ 464 h 1525"/>
                  <a:gd name="T32" fmla="*/ 1358 w 3131"/>
                  <a:gd name="T33" fmla="*/ 441 h 1525"/>
                  <a:gd name="T34" fmla="*/ 1543 w 3131"/>
                  <a:gd name="T35" fmla="*/ 329 h 1525"/>
                  <a:gd name="T36" fmla="*/ 1638 w 3131"/>
                  <a:gd name="T37" fmla="*/ 309 h 1525"/>
                  <a:gd name="T38" fmla="*/ 1635 w 3131"/>
                  <a:gd name="T39" fmla="*/ 210 h 1525"/>
                  <a:gd name="T40" fmla="*/ 1500 w 3131"/>
                  <a:gd name="T41" fmla="*/ 259 h 1525"/>
                  <a:gd name="T42" fmla="*/ 1650 w 3131"/>
                  <a:gd name="T43" fmla="*/ 257 h 1525"/>
                  <a:gd name="T44" fmla="*/ 1983 w 3131"/>
                  <a:gd name="T45" fmla="*/ 307 h 1525"/>
                  <a:gd name="T46" fmla="*/ 1801 w 3131"/>
                  <a:gd name="T47" fmla="*/ 236 h 1525"/>
                  <a:gd name="T48" fmla="*/ 1952 w 3131"/>
                  <a:gd name="T49" fmla="*/ 153 h 1525"/>
                  <a:gd name="T50" fmla="*/ 1506 w 3131"/>
                  <a:gd name="T51" fmla="*/ 167 h 1525"/>
                  <a:gd name="T52" fmla="*/ 1809 w 3131"/>
                  <a:gd name="T53" fmla="*/ 0 h 1525"/>
                  <a:gd name="T54" fmla="*/ 1801 w 3131"/>
                  <a:gd name="T55" fmla="*/ 245 h 1525"/>
                  <a:gd name="T56" fmla="*/ 2136 w 3131"/>
                  <a:gd name="T57" fmla="*/ 717 h 1525"/>
                  <a:gd name="T58" fmla="*/ 2192 w 3131"/>
                  <a:gd name="T59" fmla="*/ 638 h 1525"/>
                  <a:gd name="T60" fmla="*/ 2549 w 3131"/>
                  <a:gd name="T61" fmla="*/ 635 h 1525"/>
                  <a:gd name="T62" fmla="*/ 2801 w 3131"/>
                  <a:gd name="T63" fmla="*/ 1423 h 1525"/>
                  <a:gd name="T64" fmla="*/ 2801 w 3131"/>
                  <a:gd name="T65" fmla="*/ 1423 h 1525"/>
                  <a:gd name="T66" fmla="*/ 2528 w 3131"/>
                  <a:gd name="T67" fmla="*/ 1293 h 1525"/>
                  <a:gd name="T68" fmla="*/ 3065 w 3131"/>
                  <a:gd name="T6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1" h="1525">
                    <a:moveTo>
                      <a:pt x="228" y="310"/>
                    </a:moveTo>
                    <a:cubicBezTo>
                      <a:pt x="255" y="247"/>
                      <a:pt x="255" y="247"/>
                      <a:pt x="255" y="247"/>
                    </a:cubicBezTo>
                    <a:cubicBezTo>
                      <a:pt x="300" y="277"/>
                      <a:pt x="300" y="277"/>
                      <a:pt x="300" y="277"/>
                    </a:cubicBezTo>
                    <a:lnTo>
                      <a:pt x="228" y="310"/>
                    </a:lnTo>
                    <a:close/>
                    <a:moveTo>
                      <a:pt x="0" y="377"/>
                    </a:moveTo>
                    <a:cubicBezTo>
                      <a:pt x="154" y="403"/>
                      <a:pt x="228" y="310"/>
                      <a:pt x="228" y="310"/>
                    </a:cubicBezTo>
                    <a:cubicBezTo>
                      <a:pt x="217" y="426"/>
                      <a:pt x="217" y="426"/>
                      <a:pt x="217" y="426"/>
                    </a:cubicBezTo>
                    <a:cubicBezTo>
                      <a:pt x="255" y="490"/>
                      <a:pt x="255" y="490"/>
                      <a:pt x="255" y="490"/>
                    </a:cubicBezTo>
                    <a:cubicBezTo>
                      <a:pt x="309" y="441"/>
                      <a:pt x="309" y="441"/>
                      <a:pt x="309" y="441"/>
                    </a:cubicBezTo>
                    <a:cubicBezTo>
                      <a:pt x="217" y="426"/>
                      <a:pt x="217" y="426"/>
                      <a:pt x="217" y="426"/>
                    </a:cubicBezTo>
                    <a:cubicBezTo>
                      <a:pt x="338" y="344"/>
                      <a:pt x="338" y="344"/>
                      <a:pt x="338" y="344"/>
                    </a:cubicBezTo>
                    <a:cubicBezTo>
                      <a:pt x="338" y="399"/>
                      <a:pt x="338" y="399"/>
                      <a:pt x="338" y="399"/>
                    </a:cubicBezTo>
                    <a:cubicBezTo>
                      <a:pt x="434" y="469"/>
                      <a:pt x="434" y="469"/>
                      <a:pt x="434" y="469"/>
                    </a:cubicBezTo>
                    <a:cubicBezTo>
                      <a:pt x="568" y="366"/>
                      <a:pt x="568" y="366"/>
                      <a:pt x="568" y="366"/>
                    </a:cubicBezTo>
                    <a:cubicBezTo>
                      <a:pt x="491" y="340"/>
                      <a:pt x="491" y="340"/>
                      <a:pt x="491" y="340"/>
                    </a:cubicBezTo>
                    <a:cubicBezTo>
                      <a:pt x="391" y="370"/>
                      <a:pt x="391" y="370"/>
                      <a:pt x="391" y="370"/>
                    </a:cubicBezTo>
                    <a:cubicBezTo>
                      <a:pt x="338" y="399"/>
                      <a:pt x="338" y="399"/>
                      <a:pt x="338" y="399"/>
                    </a:cubicBezTo>
                    <a:moveTo>
                      <a:pt x="379" y="519"/>
                    </a:moveTo>
                    <a:cubicBezTo>
                      <a:pt x="482" y="530"/>
                      <a:pt x="482" y="530"/>
                      <a:pt x="482" y="530"/>
                    </a:cubicBezTo>
                    <a:cubicBezTo>
                      <a:pt x="446" y="703"/>
                      <a:pt x="446" y="703"/>
                      <a:pt x="446" y="703"/>
                    </a:cubicBezTo>
                    <a:cubicBezTo>
                      <a:pt x="379" y="519"/>
                      <a:pt x="379" y="519"/>
                      <a:pt x="379" y="519"/>
                    </a:cubicBezTo>
                    <a:cubicBezTo>
                      <a:pt x="431" y="470"/>
                      <a:pt x="431" y="470"/>
                      <a:pt x="431" y="470"/>
                    </a:cubicBezTo>
                    <a:cubicBezTo>
                      <a:pt x="480" y="529"/>
                      <a:pt x="480" y="529"/>
                      <a:pt x="480" y="529"/>
                    </a:cubicBezTo>
                    <a:cubicBezTo>
                      <a:pt x="568" y="366"/>
                      <a:pt x="568" y="366"/>
                      <a:pt x="568" y="366"/>
                    </a:cubicBezTo>
                    <a:cubicBezTo>
                      <a:pt x="660" y="419"/>
                      <a:pt x="660" y="419"/>
                      <a:pt x="660" y="419"/>
                    </a:cubicBezTo>
                    <a:cubicBezTo>
                      <a:pt x="705" y="384"/>
                      <a:pt x="705" y="384"/>
                      <a:pt x="705" y="384"/>
                    </a:cubicBezTo>
                    <a:cubicBezTo>
                      <a:pt x="766" y="337"/>
                      <a:pt x="766" y="337"/>
                      <a:pt x="766" y="337"/>
                    </a:cubicBezTo>
                    <a:cubicBezTo>
                      <a:pt x="712" y="307"/>
                      <a:pt x="712" y="307"/>
                      <a:pt x="712" y="307"/>
                    </a:cubicBezTo>
                    <a:cubicBezTo>
                      <a:pt x="625" y="330"/>
                      <a:pt x="625" y="330"/>
                      <a:pt x="625" y="330"/>
                    </a:cubicBezTo>
                    <a:moveTo>
                      <a:pt x="491" y="528"/>
                    </a:moveTo>
                    <a:cubicBezTo>
                      <a:pt x="563" y="478"/>
                      <a:pt x="563" y="478"/>
                      <a:pt x="563" y="478"/>
                    </a:cubicBezTo>
                    <a:cubicBezTo>
                      <a:pt x="612" y="464"/>
                      <a:pt x="612" y="464"/>
                      <a:pt x="612" y="464"/>
                    </a:cubicBezTo>
                    <a:cubicBezTo>
                      <a:pt x="660" y="427"/>
                      <a:pt x="660" y="427"/>
                      <a:pt x="660" y="427"/>
                    </a:cubicBezTo>
                    <a:moveTo>
                      <a:pt x="1358" y="441"/>
                    </a:moveTo>
                    <a:cubicBezTo>
                      <a:pt x="1496" y="365"/>
                      <a:pt x="1496" y="365"/>
                      <a:pt x="1496" y="365"/>
                    </a:cubicBezTo>
                    <a:cubicBezTo>
                      <a:pt x="1543" y="329"/>
                      <a:pt x="1543" y="329"/>
                      <a:pt x="1543" y="329"/>
                    </a:cubicBezTo>
                    <a:cubicBezTo>
                      <a:pt x="1603" y="329"/>
                      <a:pt x="1603" y="329"/>
                      <a:pt x="1603" y="329"/>
                    </a:cubicBezTo>
                    <a:cubicBezTo>
                      <a:pt x="1638" y="309"/>
                      <a:pt x="1638" y="309"/>
                      <a:pt x="1638" y="309"/>
                    </a:cubicBezTo>
                    <a:cubicBezTo>
                      <a:pt x="1643" y="265"/>
                      <a:pt x="1643" y="265"/>
                      <a:pt x="1643" y="265"/>
                    </a:cubicBezTo>
                    <a:cubicBezTo>
                      <a:pt x="1635" y="210"/>
                      <a:pt x="1635" y="210"/>
                      <a:pt x="1635" y="210"/>
                    </a:cubicBezTo>
                    <a:cubicBezTo>
                      <a:pt x="1577" y="226"/>
                      <a:pt x="1577" y="226"/>
                      <a:pt x="1577" y="226"/>
                    </a:cubicBezTo>
                    <a:cubicBezTo>
                      <a:pt x="1500" y="259"/>
                      <a:pt x="1500" y="259"/>
                      <a:pt x="1500" y="259"/>
                    </a:cubicBezTo>
                    <a:cubicBezTo>
                      <a:pt x="1537" y="323"/>
                      <a:pt x="1537" y="323"/>
                      <a:pt x="1537" y="323"/>
                    </a:cubicBezTo>
                    <a:moveTo>
                      <a:pt x="1650" y="257"/>
                    </a:moveTo>
                    <a:cubicBezTo>
                      <a:pt x="1935" y="357"/>
                      <a:pt x="1935" y="357"/>
                      <a:pt x="1935" y="357"/>
                    </a:cubicBezTo>
                    <a:cubicBezTo>
                      <a:pt x="1983" y="307"/>
                      <a:pt x="1983" y="307"/>
                      <a:pt x="1983" y="307"/>
                    </a:cubicBezTo>
                    <a:cubicBezTo>
                      <a:pt x="1863" y="275"/>
                      <a:pt x="1863" y="275"/>
                      <a:pt x="1863" y="275"/>
                    </a:cubicBezTo>
                    <a:cubicBezTo>
                      <a:pt x="1801" y="236"/>
                      <a:pt x="1801" y="236"/>
                      <a:pt x="1801" y="236"/>
                    </a:cubicBezTo>
                    <a:cubicBezTo>
                      <a:pt x="1790" y="188"/>
                      <a:pt x="1790" y="188"/>
                      <a:pt x="1790" y="188"/>
                    </a:cubicBezTo>
                    <a:cubicBezTo>
                      <a:pt x="1952" y="153"/>
                      <a:pt x="1952" y="153"/>
                      <a:pt x="1952" y="153"/>
                    </a:cubicBezTo>
                    <a:cubicBezTo>
                      <a:pt x="2212" y="133"/>
                      <a:pt x="2212" y="133"/>
                      <a:pt x="2212" y="133"/>
                    </a:cubicBezTo>
                    <a:cubicBezTo>
                      <a:pt x="1506" y="167"/>
                      <a:pt x="1506" y="167"/>
                      <a:pt x="1506" y="167"/>
                    </a:cubicBezTo>
                    <a:cubicBezTo>
                      <a:pt x="1705" y="57"/>
                      <a:pt x="1705" y="57"/>
                      <a:pt x="1705" y="57"/>
                    </a:cubicBezTo>
                    <a:cubicBezTo>
                      <a:pt x="1809" y="0"/>
                      <a:pt x="1809" y="0"/>
                      <a:pt x="1809" y="0"/>
                    </a:cubicBezTo>
                    <a:cubicBezTo>
                      <a:pt x="1650" y="211"/>
                      <a:pt x="1650" y="211"/>
                      <a:pt x="1650" y="211"/>
                    </a:cubicBezTo>
                    <a:cubicBezTo>
                      <a:pt x="1801" y="245"/>
                      <a:pt x="1801" y="245"/>
                      <a:pt x="1801" y="245"/>
                    </a:cubicBezTo>
                    <a:cubicBezTo>
                      <a:pt x="1643" y="265"/>
                      <a:pt x="1643" y="265"/>
                      <a:pt x="1643" y="265"/>
                    </a:cubicBezTo>
                    <a:moveTo>
                      <a:pt x="2136" y="717"/>
                    </a:moveTo>
                    <a:cubicBezTo>
                      <a:pt x="2221" y="786"/>
                      <a:pt x="2221" y="786"/>
                      <a:pt x="2221" y="786"/>
                    </a:cubicBezTo>
                    <a:cubicBezTo>
                      <a:pt x="2192" y="638"/>
                      <a:pt x="2192" y="638"/>
                      <a:pt x="2192" y="638"/>
                    </a:cubicBezTo>
                    <a:lnTo>
                      <a:pt x="2136" y="717"/>
                    </a:lnTo>
                    <a:close/>
                    <a:moveTo>
                      <a:pt x="2549" y="635"/>
                    </a:moveTo>
                    <a:cubicBezTo>
                      <a:pt x="2523" y="265"/>
                      <a:pt x="2523" y="265"/>
                      <a:pt x="2523" y="265"/>
                    </a:cubicBezTo>
                    <a:moveTo>
                      <a:pt x="2801" y="1423"/>
                    </a:moveTo>
                    <a:cubicBezTo>
                      <a:pt x="2888" y="1247"/>
                      <a:pt x="2888" y="1247"/>
                      <a:pt x="2888" y="1247"/>
                    </a:cubicBezTo>
                    <a:cubicBezTo>
                      <a:pt x="2719" y="1280"/>
                      <a:pt x="2801" y="1423"/>
                      <a:pt x="2801" y="1423"/>
                    </a:cubicBezTo>
                    <a:close/>
                    <a:moveTo>
                      <a:pt x="2811" y="1423"/>
                    </a:moveTo>
                    <a:cubicBezTo>
                      <a:pt x="2528" y="1293"/>
                      <a:pt x="2528" y="1293"/>
                      <a:pt x="2528" y="1293"/>
                    </a:cubicBezTo>
                    <a:moveTo>
                      <a:pt x="3131" y="1443"/>
                    </a:moveTo>
                    <a:cubicBezTo>
                      <a:pt x="3065" y="1525"/>
                      <a:pt x="3065" y="1525"/>
                      <a:pt x="3065" y="1525"/>
                    </a:cubicBezTo>
                  </a:path>
                </a:pathLst>
              </a:custGeom>
              <a:noFill/>
              <a:ln w="19050" cap="flat">
                <a:solidFill>
                  <a:schemeClr val="accent3">
                    <a:lumMod val="40000"/>
                    <a:lumOff val="6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186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panose="020B0502040204020203" pitchFamily="34" charset="0"/>
                  <a:ea typeface="MS PGothic" panose="020B0600070205080204" pitchFamily="34" charset="-128"/>
                  <a:cs typeface="+mn-cs"/>
                </a:endParaRPr>
              </a:p>
            </p:txBody>
          </p:sp>
          <p:sp>
            <p:nvSpPr>
              <p:cNvPr id="29" name="Oval 28"/>
              <p:cNvSpPr/>
              <p:nvPr/>
            </p:nvSpPr>
            <p:spPr bwMode="auto">
              <a:xfrm>
                <a:off x="2592214" y="2216957"/>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Oval 30"/>
              <p:cNvSpPr/>
              <p:nvPr/>
            </p:nvSpPr>
            <p:spPr bwMode="auto">
              <a:xfrm>
                <a:off x="2496420" y="240080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Oval 33"/>
              <p:cNvSpPr/>
              <p:nvPr/>
            </p:nvSpPr>
            <p:spPr bwMode="auto">
              <a:xfrm>
                <a:off x="3297250" y="3091661"/>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Oval 34"/>
              <p:cNvSpPr/>
              <p:nvPr/>
            </p:nvSpPr>
            <p:spPr bwMode="auto">
              <a:xfrm>
                <a:off x="2578612" y="296907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Oval 35"/>
              <p:cNvSpPr/>
              <p:nvPr/>
            </p:nvSpPr>
            <p:spPr bwMode="auto">
              <a:xfrm>
                <a:off x="3152685" y="2909021"/>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Oval 36"/>
              <p:cNvSpPr/>
              <p:nvPr/>
            </p:nvSpPr>
            <p:spPr bwMode="auto">
              <a:xfrm>
                <a:off x="2859058" y="268256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Oval 37"/>
              <p:cNvSpPr/>
              <p:nvPr/>
            </p:nvSpPr>
            <p:spPr bwMode="auto">
              <a:xfrm>
                <a:off x="3692262" y="3124892"/>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Oval 38"/>
              <p:cNvSpPr/>
              <p:nvPr/>
            </p:nvSpPr>
            <p:spPr bwMode="auto">
              <a:xfrm>
                <a:off x="3572798" y="2926778"/>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Oval 42"/>
              <p:cNvSpPr/>
              <p:nvPr/>
            </p:nvSpPr>
            <p:spPr bwMode="auto">
              <a:xfrm>
                <a:off x="4045420" y="2634829"/>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Oval 43"/>
              <p:cNvSpPr/>
              <p:nvPr/>
            </p:nvSpPr>
            <p:spPr bwMode="auto">
              <a:xfrm>
                <a:off x="4215892" y="2485271"/>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Oval 44"/>
              <p:cNvSpPr/>
              <p:nvPr/>
            </p:nvSpPr>
            <p:spPr bwMode="auto">
              <a:xfrm>
                <a:off x="4023494" y="238969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Oval 45"/>
              <p:cNvSpPr/>
              <p:nvPr/>
            </p:nvSpPr>
            <p:spPr bwMode="auto">
              <a:xfrm>
                <a:off x="3766650" y="2462658"/>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Oval 46"/>
              <p:cNvSpPr/>
              <p:nvPr/>
            </p:nvSpPr>
            <p:spPr bwMode="auto">
              <a:xfrm>
                <a:off x="2157642" y="318647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Oval 50"/>
              <p:cNvSpPr/>
              <p:nvPr/>
            </p:nvSpPr>
            <p:spPr bwMode="auto">
              <a:xfrm>
                <a:off x="6324336" y="2155249"/>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Oval 51"/>
              <p:cNvSpPr/>
              <p:nvPr/>
            </p:nvSpPr>
            <p:spPr bwMode="auto">
              <a:xfrm>
                <a:off x="6114469" y="281669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Oval 52"/>
              <p:cNvSpPr/>
              <p:nvPr/>
            </p:nvSpPr>
            <p:spPr bwMode="auto">
              <a:xfrm>
                <a:off x="6533238" y="2573918"/>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Oval 53"/>
              <p:cNvSpPr/>
              <p:nvPr/>
            </p:nvSpPr>
            <p:spPr bwMode="auto">
              <a:xfrm>
                <a:off x="6533238" y="2234617"/>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Oval 54"/>
              <p:cNvSpPr/>
              <p:nvPr/>
            </p:nvSpPr>
            <p:spPr bwMode="auto">
              <a:xfrm>
                <a:off x="6663650" y="2460097"/>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Oval 56"/>
              <p:cNvSpPr/>
              <p:nvPr/>
            </p:nvSpPr>
            <p:spPr bwMode="auto">
              <a:xfrm>
                <a:off x="6768764" y="2143177"/>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8" name="Oval 57"/>
              <p:cNvSpPr/>
              <p:nvPr/>
            </p:nvSpPr>
            <p:spPr bwMode="auto">
              <a:xfrm>
                <a:off x="6998846" y="2273008"/>
                <a:ext cx="228600" cy="228600"/>
              </a:xfrm>
              <a:prstGeom prst="ellipse">
                <a:avLst/>
              </a:prstGeom>
              <a:solidFill>
                <a:schemeClr val="accent2"/>
              </a:solidFill>
              <a:ln w="76200">
                <a:solidFill>
                  <a:schemeClr val="accent2">
                    <a:alpha val="34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9" name="Oval 58"/>
              <p:cNvSpPr/>
              <p:nvPr/>
            </p:nvSpPr>
            <p:spPr bwMode="auto">
              <a:xfrm>
                <a:off x="7979889" y="1921639"/>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 name="Oval 59"/>
              <p:cNvSpPr/>
              <p:nvPr/>
            </p:nvSpPr>
            <p:spPr bwMode="auto">
              <a:xfrm>
                <a:off x="7925632" y="2549976"/>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 name="Oval 64"/>
              <p:cNvSpPr/>
              <p:nvPr/>
            </p:nvSpPr>
            <p:spPr bwMode="auto">
              <a:xfrm>
                <a:off x="7470182" y="2036638"/>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8" name="Oval 67"/>
              <p:cNvSpPr/>
              <p:nvPr/>
            </p:nvSpPr>
            <p:spPr bwMode="auto">
              <a:xfrm>
                <a:off x="8079484" y="2373279"/>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2" name="Oval 71"/>
              <p:cNvSpPr/>
              <p:nvPr/>
            </p:nvSpPr>
            <p:spPr bwMode="auto">
              <a:xfrm>
                <a:off x="7589559" y="2715333"/>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3" name="Oval 72"/>
              <p:cNvSpPr/>
              <p:nvPr/>
            </p:nvSpPr>
            <p:spPr bwMode="auto">
              <a:xfrm>
                <a:off x="7699471" y="2284165"/>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4" name="Oval 73"/>
              <p:cNvSpPr/>
              <p:nvPr/>
            </p:nvSpPr>
            <p:spPr bwMode="auto">
              <a:xfrm>
                <a:off x="7197367" y="1596604"/>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5" name="Oval 74"/>
              <p:cNvSpPr/>
              <p:nvPr/>
            </p:nvSpPr>
            <p:spPr bwMode="auto">
              <a:xfrm>
                <a:off x="8718939" y="1736381"/>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6" name="Oval 75"/>
              <p:cNvSpPr/>
              <p:nvPr/>
            </p:nvSpPr>
            <p:spPr bwMode="auto">
              <a:xfrm>
                <a:off x="7188284" y="4941466"/>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7" name="Oval 76"/>
              <p:cNvSpPr/>
              <p:nvPr/>
            </p:nvSpPr>
            <p:spPr bwMode="auto">
              <a:xfrm>
                <a:off x="6932932" y="5474866"/>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Oval 96"/>
              <p:cNvSpPr/>
              <p:nvPr/>
            </p:nvSpPr>
            <p:spPr bwMode="auto">
              <a:xfrm>
                <a:off x="9685135" y="547064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0" name="Oval 99"/>
              <p:cNvSpPr/>
              <p:nvPr/>
            </p:nvSpPr>
            <p:spPr bwMode="auto">
              <a:xfrm>
                <a:off x="10927143" y="5384441"/>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Oval 100"/>
              <p:cNvSpPr/>
              <p:nvPr/>
            </p:nvSpPr>
            <p:spPr bwMode="auto">
              <a:xfrm>
                <a:off x="11725359" y="5996732"/>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 name="Oval 104"/>
              <p:cNvSpPr/>
              <p:nvPr/>
            </p:nvSpPr>
            <p:spPr bwMode="auto">
              <a:xfrm>
                <a:off x="10345069" y="3006621"/>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7" name="Oval 106"/>
              <p:cNvSpPr/>
              <p:nvPr/>
            </p:nvSpPr>
            <p:spPr bwMode="auto">
              <a:xfrm>
                <a:off x="10628481" y="2071410"/>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Oval 115"/>
              <p:cNvSpPr/>
              <p:nvPr/>
            </p:nvSpPr>
            <p:spPr bwMode="auto">
              <a:xfrm>
                <a:off x="3176080" y="3646570"/>
                <a:ext cx="228600" cy="228600"/>
              </a:xfrm>
              <a:prstGeom prst="ellipse">
                <a:avLst/>
              </a:prstGeom>
              <a:solidFill>
                <a:schemeClr val="tx1"/>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7" name="Oval 116"/>
              <p:cNvSpPr/>
              <p:nvPr/>
            </p:nvSpPr>
            <p:spPr bwMode="auto">
              <a:xfrm>
                <a:off x="2763046" y="2813124"/>
                <a:ext cx="228600" cy="228600"/>
              </a:xfrm>
              <a:prstGeom prst="ellipse">
                <a:avLst/>
              </a:prstGeom>
              <a:solidFill>
                <a:schemeClr val="tx1"/>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0" name="Oval 119"/>
              <p:cNvSpPr/>
              <p:nvPr/>
            </p:nvSpPr>
            <p:spPr bwMode="auto">
              <a:xfrm>
                <a:off x="9878280" y="3809481"/>
                <a:ext cx="228600" cy="228600"/>
              </a:xfrm>
              <a:prstGeom prst="ellipse">
                <a:avLst/>
              </a:prstGeom>
              <a:solidFill>
                <a:schemeClr val="tx1"/>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1" name="Oval 120"/>
              <p:cNvSpPr/>
              <p:nvPr/>
            </p:nvSpPr>
            <p:spPr bwMode="auto">
              <a:xfrm>
                <a:off x="2735926" y="2294088"/>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2" name="Oval 121"/>
              <p:cNvSpPr/>
              <p:nvPr/>
            </p:nvSpPr>
            <p:spPr bwMode="auto">
              <a:xfrm>
                <a:off x="2857850" y="2505817"/>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3" name="Oval 122"/>
              <p:cNvSpPr/>
              <p:nvPr/>
            </p:nvSpPr>
            <p:spPr bwMode="auto">
              <a:xfrm>
                <a:off x="2478240" y="2763239"/>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5" name="Oval 124"/>
              <p:cNvSpPr/>
              <p:nvPr/>
            </p:nvSpPr>
            <p:spPr bwMode="auto">
              <a:xfrm>
                <a:off x="3574739" y="2584075"/>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8" name="Oval 127"/>
              <p:cNvSpPr/>
              <p:nvPr/>
            </p:nvSpPr>
            <p:spPr bwMode="auto">
              <a:xfrm>
                <a:off x="3875755" y="2742865"/>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Oval 130"/>
              <p:cNvSpPr/>
              <p:nvPr/>
            </p:nvSpPr>
            <p:spPr bwMode="auto">
              <a:xfrm>
                <a:off x="6160189" y="1850681"/>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4" name="Oval 133"/>
              <p:cNvSpPr/>
              <p:nvPr/>
            </p:nvSpPr>
            <p:spPr bwMode="auto">
              <a:xfrm>
                <a:off x="6528028" y="1868857"/>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7" name="Oval 136"/>
              <p:cNvSpPr/>
              <p:nvPr/>
            </p:nvSpPr>
            <p:spPr bwMode="auto">
              <a:xfrm>
                <a:off x="7498119" y="2163971"/>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0" name="Oval 139"/>
              <p:cNvSpPr/>
              <p:nvPr/>
            </p:nvSpPr>
            <p:spPr bwMode="auto">
              <a:xfrm>
                <a:off x="10628481" y="5835063"/>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3" name="Oval 142"/>
              <p:cNvSpPr/>
              <p:nvPr/>
            </p:nvSpPr>
            <p:spPr bwMode="auto">
              <a:xfrm>
                <a:off x="10750014" y="5546750"/>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Oval 145"/>
              <p:cNvSpPr/>
              <p:nvPr/>
            </p:nvSpPr>
            <p:spPr bwMode="auto">
              <a:xfrm>
                <a:off x="9457797" y="4358292"/>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9" name="Oval 148"/>
              <p:cNvSpPr/>
              <p:nvPr/>
            </p:nvSpPr>
            <p:spPr bwMode="auto">
              <a:xfrm>
                <a:off x="9366357" y="4144932"/>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3" name="Oval 152"/>
              <p:cNvSpPr/>
              <p:nvPr/>
            </p:nvSpPr>
            <p:spPr bwMode="auto">
              <a:xfrm>
                <a:off x="9748023" y="3369808"/>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5" name="Group 154"/>
              <p:cNvGrpSpPr/>
              <p:nvPr/>
            </p:nvGrpSpPr>
            <p:grpSpPr>
              <a:xfrm>
                <a:off x="8833239" y="3910895"/>
                <a:ext cx="228600" cy="228600"/>
                <a:chOff x="1844978" y="2649911"/>
                <a:chExt cx="91440" cy="91440"/>
              </a:xfrm>
            </p:grpSpPr>
            <p:sp>
              <p:nvSpPr>
                <p:cNvPr id="156" name="Oval 155"/>
                <p:cNvSpPr/>
                <p:nvPr/>
              </p:nvSpPr>
              <p:spPr bwMode="auto">
                <a:xfrm>
                  <a:off x="1844978" y="2649911"/>
                  <a:ext cx="91440" cy="91440"/>
                </a:xfrm>
                <a:prstGeom prst="ellipse">
                  <a:avLst/>
                </a:prstGeom>
                <a:solidFill>
                  <a:schemeClr val="tx1"/>
                </a:solidFill>
                <a:ln w="53975" cmpd="tri">
                  <a:solidFill>
                    <a:schemeClr val="accent3"/>
                  </a:solidFill>
                  <a:prstDash val="solid"/>
                  <a:headEnd type="none" w="med" len="med"/>
                  <a:tailEnd type="none" w="med" len="med"/>
                </a:ln>
                <a:effectLst>
                  <a:glow rad="63500">
                    <a:schemeClr val="accent2">
                      <a:satMod val="175000"/>
                      <a:alpha val="6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7" name="Oval 156"/>
                <p:cNvSpPr/>
                <p:nvPr/>
              </p:nvSpPr>
              <p:spPr bwMode="auto">
                <a:xfrm>
                  <a:off x="1864564" y="2667116"/>
                  <a:ext cx="52267" cy="52267"/>
                </a:xfrm>
                <a:prstGeom prst="ellipse">
                  <a:avLst/>
                </a:prstGeom>
                <a:solidFill>
                  <a:schemeClr val="tx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58" name="Group 157"/>
              <p:cNvGrpSpPr/>
              <p:nvPr/>
            </p:nvGrpSpPr>
            <p:grpSpPr>
              <a:xfrm>
                <a:off x="8693258" y="3795666"/>
                <a:ext cx="228600" cy="228600"/>
                <a:chOff x="1844978" y="2649911"/>
                <a:chExt cx="91440" cy="91440"/>
              </a:xfrm>
              <a:solidFill>
                <a:schemeClr val="tx1"/>
              </a:solidFill>
              <a:effectLst/>
            </p:grpSpPr>
            <p:sp>
              <p:nvSpPr>
                <p:cNvPr id="159" name="Oval 158"/>
                <p:cNvSpPr/>
                <p:nvPr/>
              </p:nvSpPr>
              <p:spPr bwMode="auto">
                <a:xfrm>
                  <a:off x="1844978" y="2649911"/>
                  <a:ext cx="91440" cy="91440"/>
                </a:xfrm>
                <a:prstGeom prst="ellipse">
                  <a:avLst/>
                </a:prstGeom>
                <a:grpFill/>
                <a:ln w="53975" cmpd="tri">
                  <a:solidFill>
                    <a:schemeClr val="accent3"/>
                  </a:solidFill>
                  <a:prstDash val="solid"/>
                  <a:headEnd type="none" w="med" len="med"/>
                  <a:tailEnd type="none" w="med" len="med"/>
                </a:ln>
                <a:effectLst>
                  <a:glow rad="63500">
                    <a:schemeClr val="accent2">
                      <a:satMod val="175000"/>
                      <a:alpha val="6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0" name="Oval 159"/>
                <p:cNvSpPr/>
                <p:nvPr/>
              </p:nvSpPr>
              <p:spPr bwMode="auto">
                <a:xfrm>
                  <a:off x="1864564" y="2667116"/>
                  <a:ext cx="52267" cy="52267"/>
                </a:xfrm>
                <a:prstGeom prst="ellipse">
                  <a:avLst/>
                </a:prstGeom>
                <a:grp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64" name="Group 163"/>
              <p:cNvGrpSpPr/>
              <p:nvPr/>
            </p:nvGrpSpPr>
            <p:grpSpPr>
              <a:xfrm>
                <a:off x="8741799" y="3441840"/>
                <a:ext cx="228600" cy="228600"/>
                <a:chOff x="1844978" y="2649911"/>
                <a:chExt cx="91440" cy="91440"/>
              </a:xfrm>
            </p:grpSpPr>
            <p:sp>
              <p:nvSpPr>
                <p:cNvPr id="165" name="Oval 164"/>
                <p:cNvSpPr/>
                <p:nvPr/>
              </p:nvSpPr>
              <p:spPr bwMode="auto">
                <a:xfrm>
                  <a:off x="1844978" y="2649911"/>
                  <a:ext cx="91440" cy="91440"/>
                </a:xfrm>
                <a:prstGeom prst="ellipse">
                  <a:avLst/>
                </a:prstGeom>
                <a:solidFill>
                  <a:schemeClr val="tx1"/>
                </a:solidFill>
                <a:ln w="53975" cmpd="tri">
                  <a:solidFill>
                    <a:schemeClr val="accent3"/>
                  </a:solidFill>
                  <a:prstDash val="solid"/>
                  <a:headEnd type="none" w="med" len="med"/>
                  <a:tailEnd type="none" w="med" len="med"/>
                </a:ln>
                <a:effectLst>
                  <a:glow rad="63500">
                    <a:schemeClr val="accent2">
                      <a:satMod val="175000"/>
                      <a:alpha val="6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6" name="Oval 165"/>
                <p:cNvSpPr/>
                <p:nvPr/>
              </p:nvSpPr>
              <p:spPr bwMode="auto">
                <a:xfrm>
                  <a:off x="1864564" y="2667116"/>
                  <a:ext cx="52267" cy="52267"/>
                </a:xfrm>
                <a:prstGeom prst="ellipse">
                  <a:avLst/>
                </a:prstGeom>
                <a:solidFill>
                  <a:schemeClr val="tx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67" name="Group 166"/>
              <p:cNvGrpSpPr/>
              <p:nvPr/>
            </p:nvGrpSpPr>
            <p:grpSpPr>
              <a:xfrm>
                <a:off x="9745386" y="2143177"/>
                <a:ext cx="228600" cy="228600"/>
                <a:chOff x="1844978" y="2649911"/>
                <a:chExt cx="91440" cy="91440"/>
              </a:xfrm>
            </p:grpSpPr>
            <p:sp>
              <p:nvSpPr>
                <p:cNvPr id="168" name="Oval 167"/>
                <p:cNvSpPr/>
                <p:nvPr/>
              </p:nvSpPr>
              <p:spPr bwMode="auto">
                <a:xfrm>
                  <a:off x="1844978" y="2649911"/>
                  <a:ext cx="91440" cy="91440"/>
                </a:xfrm>
                <a:prstGeom prst="ellipse">
                  <a:avLst/>
                </a:prstGeom>
                <a:solidFill>
                  <a:schemeClr val="tx1"/>
                </a:solidFill>
                <a:ln w="53975" cmpd="tri">
                  <a:solidFill>
                    <a:schemeClr val="accent3"/>
                  </a:solidFill>
                  <a:prstDash val="solid"/>
                  <a:headEnd type="none" w="med" len="med"/>
                  <a:tailEnd type="none" w="med" len="med"/>
                </a:ln>
                <a:effectLst>
                  <a:glow rad="63500">
                    <a:schemeClr val="accent2">
                      <a:satMod val="175000"/>
                      <a:alpha val="6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9" name="Oval 168"/>
                <p:cNvSpPr/>
                <p:nvPr/>
              </p:nvSpPr>
              <p:spPr bwMode="auto">
                <a:xfrm>
                  <a:off x="1864564" y="2667116"/>
                  <a:ext cx="52267" cy="52267"/>
                </a:xfrm>
                <a:prstGeom prst="ellipse">
                  <a:avLst/>
                </a:prstGeom>
                <a:solidFill>
                  <a:schemeClr val="tx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70" name="Group 169"/>
              <p:cNvGrpSpPr/>
              <p:nvPr/>
            </p:nvGrpSpPr>
            <p:grpSpPr>
              <a:xfrm>
                <a:off x="10714020" y="2424507"/>
                <a:ext cx="228600" cy="228600"/>
                <a:chOff x="1844978" y="2649911"/>
                <a:chExt cx="91440" cy="91440"/>
              </a:xfrm>
            </p:grpSpPr>
            <p:sp>
              <p:nvSpPr>
                <p:cNvPr id="171" name="Oval 170"/>
                <p:cNvSpPr/>
                <p:nvPr/>
              </p:nvSpPr>
              <p:spPr bwMode="auto">
                <a:xfrm>
                  <a:off x="1844978" y="2649911"/>
                  <a:ext cx="91440" cy="91440"/>
                </a:xfrm>
                <a:prstGeom prst="ellipse">
                  <a:avLst/>
                </a:prstGeom>
                <a:solidFill>
                  <a:schemeClr val="tx1"/>
                </a:solidFill>
                <a:ln w="53975" cmpd="tri">
                  <a:solidFill>
                    <a:schemeClr val="accent3"/>
                  </a:solidFill>
                  <a:prstDash val="solid"/>
                  <a:headEnd type="none" w="med" len="med"/>
                  <a:tailEnd type="none" w="med" len="med"/>
                </a:ln>
                <a:effectLst>
                  <a:glow rad="63500">
                    <a:schemeClr val="accent2">
                      <a:satMod val="175000"/>
                      <a:alpha val="6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2" name="Oval 171"/>
                <p:cNvSpPr/>
                <p:nvPr/>
              </p:nvSpPr>
              <p:spPr bwMode="auto">
                <a:xfrm>
                  <a:off x="1864564" y="2667116"/>
                  <a:ext cx="52267" cy="52267"/>
                </a:xfrm>
                <a:prstGeom prst="ellipse">
                  <a:avLst/>
                </a:prstGeom>
                <a:solidFill>
                  <a:schemeClr val="tx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80" name="Oval 179"/>
              <p:cNvSpPr/>
              <p:nvPr/>
            </p:nvSpPr>
            <p:spPr bwMode="auto">
              <a:xfrm>
                <a:off x="4788093" y="4992255"/>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5" name="Oval 284"/>
              <p:cNvSpPr/>
              <p:nvPr/>
            </p:nvSpPr>
            <p:spPr bwMode="auto">
              <a:xfrm>
                <a:off x="3020732" y="2588226"/>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0" name="Oval 289"/>
              <p:cNvSpPr/>
              <p:nvPr/>
            </p:nvSpPr>
            <p:spPr bwMode="auto">
              <a:xfrm>
                <a:off x="3337445" y="2493407"/>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1" name="Oval 290"/>
              <p:cNvSpPr/>
              <p:nvPr/>
            </p:nvSpPr>
            <p:spPr bwMode="auto">
              <a:xfrm>
                <a:off x="3725205" y="2888055"/>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2" name="Oval 291"/>
              <p:cNvSpPr/>
              <p:nvPr/>
            </p:nvSpPr>
            <p:spPr bwMode="auto">
              <a:xfrm>
                <a:off x="4215892" y="3603232"/>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4" name="Oval 293"/>
              <p:cNvSpPr/>
              <p:nvPr/>
            </p:nvSpPr>
            <p:spPr bwMode="auto">
              <a:xfrm>
                <a:off x="11155743" y="2088448"/>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6" name="Oval 295"/>
              <p:cNvSpPr/>
              <p:nvPr/>
            </p:nvSpPr>
            <p:spPr bwMode="auto">
              <a:xfrm>
                <a:off x="11025919" y="2359517"/>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9" name="Oval 298"/>
              <p:cNvSpPr/>
              <p:nvPr/>
            </p:nvSpPr>
            <p:spPr bwMode="auto">
              <a:xfrm>
                <a:off x="11204326" y="2303487"/>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1" name="Oval 300"/>
              <p:cNvSpPr/>
              <p:nvPr/>
            </p:nvSpPr>
            <p:spPr bwMode="auto">
              <a:xfrm>
                <a:off x="2985214" y="3063780"/>
                <a:ext cx="228600" cy="228600"/>
              </a:xfrm>
              <a:prstGeom prst="ellipse">
                <a:avLst/>
              </a:prstGeom>
              <a:solidFill>
                <a:schemeClr val="accent1"/>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2" name="Oval 301"/>
              <p:cNvSpPr/>
              <p:nvPr/>
            </p:nvSpPr>
            <p:spPr bwMode="auto">
              <a:xfrm>
                <a:off x="7106431" y="2034446"/>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4" name="Oval 303"/>
              <p:cNvSpPr/>
              <p:nvPr/>
            </p:nvSpPr>
            <p:spPr bwMode="auto">
              <a:xfrm>
                <a:off x="6925313" y="2557796"/>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5" name="Oval 304"/>
              <p:cNvSpPr/>
              <p:nvPr/>
            </p:nvSpPr>
            <p:spPr bwMode="auto">
              <a:xfrm>
                <a:off x="11515809" y="6257082"/>
                <a:ext cx="228600" cy="228600"/>
              </a:xfrm>
              <a:prstGeom prst="ellipse">
                <a:avLst/>
              </a:prstGeom>
              <a:solidFill>
                <a:schemeClr val="accent2"/>
              </a:solidFill>
              <a:ln w="107950">
                <a:solidFill>
                  <a:schemeClr val="accent2">
                    <a:alpha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7" name="Oval 186"/>
              <p:cNvSpPr/>
              <p:nvPr/>
            </p:nvSpPr>
            <p:spPr bwMode="auto">
              <a:xfrm>
                <a:off x="4844819" y="5189669"/>
                <a:ext cx="228600" cy="228600"/>
              </a:xfrm>
              <a:prstGeom prst="ellipse">
                <a:avLst/>
              </a:prstGeom>
              <a:solidFill>
                <a:schemeClr val="accent2"/>
              </a:solid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88" name="Group 187"/>
              <p:cNvGrpSpPr/>
              <p:nvPr/>
            </p:nvGrpSpPr>
            <p:grpSpPr>
              <a:xfrm>
                <a:off x="8537263" y="3665047"/>
                <a:ext cx="228600" cy="228600"/>
                <a:chOff x="1844978" y="2649911"/>
                <a:chExt cx="91440" cy="91440"/>
              </a:xfrm>
              <a:solidFill>
                <a:schemeClr val="tx1"/>
              </a:solidFill>
              <a:effectLst/>
            </p:grpSpPr>
            <p:sp>
              <p:nvSpPr>
                <p:cNvPr id="193" name="Oval 192"/>
                <p:cNvSpPr/>
                <p:nvPr/>
              </p:nvSpPr>
              <p:spPr bwMode="auto">
                <a:xfrm>
                  <a:off x="1844978" y="2649911"/>
                  <a:ext cx="91440" cy="91440"/>
                </a:xfrm>
                <a:prstGeom prst="ellipse">
                  <a:avLst/>
                </a:prstGeom>
                <a:grpFill/>
                <a:ln w="53975" cmpd="tri">
                  <a:solidFill>
                    <a:schemeClr val="accent3"/>
                  </a:solidFill>
                  <a:prstDash val="solid"/>
                  <a:headEnd type="none" w="med" len="med"/>
                  <a:tailEnd type="none" w="med" len="med"/>
                </a:ln>
                <a:effectLst>
                  <a:glow rad="63500">
                    <a:schemeClr val="accent2">
                      <a:satMod val="175000"/>
                      <a:alpha val="6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4" name="Oval 193"/>
                <p:cNvSpPr/>
                <p:nvPr/>
              </p:nvSpPr>
              <p:spPr bwMode="auto">
                <a:xfrm>
                  <a:off x="1864564" y="2667116"/>
                  <a:ext cx="52267" cy="52267"/>
                </a:xfrm>
                <a:prstGeom prst="ellipse">
                  <a:avLst/>
                </a:prstGeom>
                <a:grpFill/>
                <a:ln w="53975" cmpd="tri">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81" name="Group 180"/>
              <p:cNvGrpSpPr/>
              <p:nvPr/>
            </p:nvGrpSpPr>
            <p:grpSpPr>
              <a:xfrm>
                <a:off x="2492558" y="1548451"/>
                <a:ext cx="8545957" cy="4426826"/>
                <a:chOff x="2492558" y="1548451"/>
                <a:chExt cx="8545957" cy="4426826"/>
              </a:xfrm>
            </p:grpSpPr>
            <p:sp>
              <p:nvSpPr>
                <p:cNvPr id="182" name="Oval 181"/>
                <p:cNvSpPr/>
                <p:nvPr/>
              </p:nvSpPr>
              <p:spPr bwMode="auto">
                <a:xfrm>
                  <a:off x="3632582" y="2907366"/>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3" name="Oval 182"/>
                <p:cNvSpPr/>
                <p:nvPr/>
              </p:nvSpPr>
              <p:spPr bwMode="auto">
                <a:xfrm>
                  <a:off x="3365802" y="2367630"/>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4" name="Oval 183"/>
                <p:cNvSpPr/>
                <p:nvPr/>
              </p:nvSpPr>
              <p:spPr bwMode="auto">
                <a:xfrm>
                  <a:off x="3126646" y="2931372"/>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5" name="Oval 184"/>
                <p:cNvSpPr/>
                <p:nvPr/>
              </p:nvSpPr>
              <p:spPr bwMode="auto">
                <a:xfrm>
                  <a:off x="2548496" y="2966414"/>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9" name="Oval 198"/>
                <p:cNvSpPr/>
                <p:nvPr/>
              </p:nvSpPr>
              <p:spPr bwMode="auto">
                <a:xfrm>
                  <a:off x="2492558" y="2270722"/>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0" name="Oval 199"/>
                <p:cNvSpPr/>
                <p:nvPr/>
              </p:nvSpPr>
              <p:spPr bwMode="auto">
                <a:xfrm>
                  <a:off x="2517050" y="2537531"/>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1" name="Oval 200"/>
                <p:cNvSpPr/>
                <p:nvPr/>
              </p:nvSpPr>
              <p:spPr bwMode="auto">
                <a:xfrm>
                  <a:off x="3809595" y="2740017"/>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2" name="Oval 201"/>
                <p:cNvSpPr/>
                <p:nvPr/>
              </p:nvSpPr>
              <p:spPr bwMode="auto">
                <a:xfrm>
                  <a:off x="6626823" y="2019120"/>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3" name="Oval 202"/>
                <p:cNvSpPr/>
                <p:nvPr/>
              </p:nvSpPr>
              <p:spPr bwMode="auto">
                <a:xfrm>
                  <a:off x="6206271" y="2263806"/>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4" name="Oval 203"/>
                <p:cNvSpPr/>
                <p:nvPr/>
              </p:nvSpPr>
              <p:spPr bwMode="auto">
                <a:xfrm>
                  <a:off x="9670924" y="3369129"/>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5" name="Oval 204"/>
                <p:cNvSpPr/>
                <p:nvPr/>
              </p:nvSpPr>
              <p:spPr bwMode="auto">
                <a:xfrm>
                  <a:off x="10773745" y="5883837"/>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6" name="Oval 205"/>
                <p:cNvSpPr/>
                <p:nvPr/>
              </p:nvSpPr>
              <p:spPr bwMode="auto">
                <a:xfrm>
                  <a:off x="10339900" y="2948134"/>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7" name="Oval 206"/>
                <p:cNvSpPr/>
                <p:nvPr/>
              </p:nvSpPr>
              <p:spPr bwMode="auto">
                <a:xfrm>
                  <a:off x="9502683" y="4416972"/>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8" name="Oval 207"/>
                <p:cNvSpPr/>
                <p:nvPr/>
              </p:nvSpPr>
              <p:spPr bwMode="auto">
                <a:xfrm>
                  <a:off x="10947075" y="5402100"/>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9" name="Oval 208"/>
                <p:cNvSpPr/>
                <p:nvPr/>
              </p:nvSpPr>
              <p:spPr bwMode="auto">
                <a:xfrm>
                  <a:off x="10579529" y="2632916"/>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0" name="Oval 209"/>
                <p:cNvSpPr/>
                <p:nvPr/>
              </p:nvSpPr>
              <p:spPr bwMode="auto">
                <a:xfrm>
                  <a:off x="4024677" y="2447071"/>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1" name="Oval 210"/>
                <p:cNvSpPr/>
                <p:nvPr/>
              </p:nvSpPr>
              <p:spPr bwMode="auto">
                <a:xfrm>
                  <a:off x="3650100" y="3124146"/>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2" name="Oval 211"/>
                <p:cNvSpPr/>
                <p:nvPr/>
              </p:nvSpPr>
              <p:spPr bwMode="auto">
                <a:xfrm>
                  <a:off x="3893010" y="2578714"/>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3" name="Oval 212"/>
                <p:cNvSpPr/>
                <p:nvPr/>
              </p:nvSpPr>
              <p:spPr bwMode="auto">
                <a:xfrm>
                  <a:off x="4131397" y="2297515"/>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4" name="Oval 213"/>
                <p:cNvSpPr/>
                <p:nvPr/>
              </p:nvSpPr>
              <p:spPr bwMode="auto">
                <a:xfrm>
                  <a:off x="6378132" y="2420870"/>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5" name="Oval 214"/>
                <p:cNvSpPr/>
                <p:nvPr/>
              </p:nvSpPr>
              <p:spPr bwMode="auto">
                <a:xfrm>
                  <a:off x="6749884" y="2179282"/>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6" name="Oval 215"/>
                <p:cNvSpPr/>
                <p:nvPr/>
              </p:nvSpPr>
              <p:spPr bwMode="auto">
                <a:xfrm>
                  <a:off x="6172766" y="2541897"/>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7" name="Oval 216"/>
                <p:cNvSpPr/>
                <p:nvPr/>
              </p:nvSpPr>
              <p:spPr bwMode="auto">
                <a:xfrm>
                  <a:off x="6862031" y="2713935"/>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8" name="Oval 217"/>
                <p:cNvSpPr/>
                <p:nvPr/>
              </p:nvSpPr>
              <p:spPr bwMode="auto">
                <a:xfrm>
                  <a:off x="6610691" y="2454517"/>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9" name="Oval 218"/>
                <p:cNvSpPr/>
                <p:nvPr/>
              </p:nvSpPr>
              <p:spPr bwMode="auto">
                <a:xfrm>
                  <a:off x="6452704" y="2193814"/>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0" name="Oval 219"/>
                <p:cNvSpPr/>
                <p:nvPr/>
              </p:nvSpPr>
              <p:spPr bwMode="auto">
                <a:xfrm>
                  <a:off x="6452704" y="1854283"/>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1" name="Oval 220"/>
                <p:cNvSpPr/>
                <p:nvPr/>
              </p:nvSpPr>
              <p:spPr bwMode="auto">
                <a:xfrm>
                  <a:off x="6581103" y="1630081"/>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2" name="Oval 221"/>
                <p:cNvSpPr/>
                <p:nvPr/>
              </p:nvSpPr>
              <p:spPr bwMode="auto">
                <a:xfrm>
                  <a:off x="6780742" y="1548451"/>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3" name="Oval 222"/>
                <p:cNvSpPr/>
                <p:nvPr/>
              </p:nvSpPr>
              <p:spPr bwMode="auto">
                <a:xfrm>
                  <a:off x="10079800" y="2581346"/>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4" name="Oval 223"/>
                <p:cNvSpPr/>
                <p:nvPr/>
              </p:nvSpPr>
              <p:spPr bwMode="auto">
                <a:xfrm>
                  <a:off x="9801129" y="3173355"/>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09" name="Oval 308"/>
                <p:cNvSpPr/>
                <p:nvPr/>
              </p:nvSpPr>
              <p:spPr bwMode="auto">
                <a:xfrm>
                  <a:off x="9348446" y="4216242"/>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10" name="Oval 309"/>
                <p:cNvSpPr/>
                <p:nvPr/>
              </p:nvSpPr>
              <p:spPr bwMode="auto">
                <a:xfrm>
                  <a:off x="9641058" y="4628600"/>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11" name="Oval 310"/>
                <p:cNvSpPr/>
                <p:nvPr/>
              </p:nvSpPr>
              <p:spPr bwMode="auto">
                <a:xfrm>
                  <a:off x="6036197" y="2832939"/>
                  <a:ext cx="91440" cy="91440"/>
                </a:xfrm>
                <a:prstGeom prst="ellipse">
                  <a:avLst/>
                </a:prstGeom>
                <a:solidFill>
                  <a:srgbClr val="DE7D09"/>
                </a:solidFill>
                <a:ln w="76200">
                  <a:solidFill>
                    <a:srgbClr val="FFB900">
                      <a:alpha val="34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spTree>
    <p:extLst>
      <p:ext uri="{BB962C8B-B14F-4D97-AF65-F5344CB8AC3E}">
        <p14:creationId xmlns:p14="http://schemas.microsoft.com/office/powerpoint/2010/main" val="244699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96"/>
                                        </p:tgtEl>
                                        <p:attrNameLst>
                                          <p:attrName>style.visibility</p:attrName>
                                        </p:attrNameLst>
                                      </p:cBhvr>
                                      <p:to>
                                        <p:strVal val="visible"/>
                                      </p:to>
                                    </p:set>
                                    <p:anim calcmode="lin" valueType="num">
                                      <p:cBhvr>
                                        <p:cTn id="15" dur="500" fill="hold"/>
                                        <p:tgtEl>
                                          <p:spTgt spid="196"/>
                                        </p:tgtEl>
                                        <p:attrNameLst>
                                          <p:attrName>ppt_w</p:attrName>
                                        </p:attrNameLst>
                                      </p:cBhvr>
                                      <p:tavLst>
                                        <p:tav tm="0">
                                          <p:val>
                                            <p:fltVal val="0"/>
                                          </p:val>
                                        </p:tav>
                                        <p:tav tm="100000">
                                          <p:val>
                                            <p:strVal val="#ppt_w"/>
                                          </p:val>
                                        </p:tav>
                                      </p:tavLst>
                                    </p:anim>
                                    <p:anim calcmode="lin" valueType="num">
                                      <p:cBhvr>
                                        <p:cTn id="16" dur="500" fill="hold"/>
                                        <p:tgtEl>
                                          <p:spTgt spid="196"/>
                                        </p:tgtEl>
                                        <p:attrNameLst>
                                          <p:attrName>ppt_h</p:attrName>
                                        </p:attrNameLst>
                                      </p:cBhvr>
                                      <p:tavLst>
                                        <p:tav tm="0">
                                          <p:val>
                                            <p:fltVal val="0"/>
                                          </p:val>
                                        </p:tav>
                                        <p:tav tm="100000">
                                          <p:val>
                                            <p:strVal val="#ppt_h"/>
                                          </p:val>
                                        </p:tav>
                                      </p:tavLst>
                                    </p:anim>
                                    <p:animEffect transition="in" filter="fade">
                                      <p:cBhvr>
                                        <p:cTn id="1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heme/theme1.xml><?xml version="1.0" encoding="utf-8"?>
<a:theme xmlns:a="http://schemas.openxmlformats.org/drawingml/2006/main" name="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IS_Cloud_PPT_Template_v02.pptx" id="{060202FD-3765-4667-8AA4-695A7E649179}" vid="{C7D36D94-1E60-4F46-974C-7942FC86E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B1368C6C304D47B66BF6D9BA795683" ma:contentTypeVersion="4" ma:contentTypeDescription="Create a new document." ma:contentTypeScope="" ma:versionID="9ffc0a1627abce52bf86c23a5313c3f2">
  <xsd:schema xmlns:xsd="http://www.w3.org/2001/XMLSchema" xmlns:xs="http://www.w3.org/2001/XMLSchema" xmlns:p="http://schemas.microsoft.com/office/2006/metadata/properties" xmlns:ns2="c7d759ad-c71d-4e7a-8896-957c2805ad24" xmlns:ns3="http://schemas.microsoft.com/sharepoint/v4" targetNamespace="http://schemas.microsoft.com/office/2006/metadata/properties" ma:root="true" ma:fieldsID="4611140176f39d69a75e7c6aa04c3f7f" ns2:_="" ns3:_="">
    <xsd:import namespace="c7d759ad-c71d-4e7a-8896-957c2805ad24"/>
    <xsd:import namespace="http://schemas.microsoft.com/sharepoint/v4"/>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759ad-c71d-4e7a-8896-957c2805ad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EE72B9-5033-429A-A514-C9FCCE504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759ad-c71d-4e7a-8896-957c2805ad2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60BF9-1305-4E94-965B-EBBF8689DAC5}">
  <ds:schemaRefs>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7d759ad-c71d-4e7a-8896-957c2805ad24"/>
    <ds:schemaRef ds:uri="http://www.w3.org/XML/1998/namespace"/>
    <ds:schemaRef ds:uri="http://purl.org/dc/dcmitype/"/>
  </ds:schemaRefs>
</ds:datastoreItem>
</file>

<file path=customXml/itemProps3.xml><?xml version="1.0" encoding="utf-8"?>
<ds:datastoreItem xmlns:ds="http://schemas.openxmlformats.org/officeDocument/2006/customXml" ds:itemID="{04667D23-1044-4BCF-9AA3-38D6B572A3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One_Marketing_Template_Purple_16x9</Template>
  <TotalTime>0</TotalTime>
  <Words>11132</Words>
  <Application>Microsoft Office PowerPoint</Application>
  <PresentationFormat>Custom</PresentationFormat>
  <Paragraphs>1538</Paragraphs>
  <Slides>84</Slides>
  <Notes>72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84</vt:i4>
      </vt:variant>
    </vt:vector>
  </HeadingPairs>
  <TitlesOfParts>
    <vt:vector size="99" baseType="lpstr">
      <vt:lpstr>Arial</vt:lpstr>
      <vt:lpstr>Arial Unicode MS</vt:lpstr>
      <vt:lpstr>Calibri</vt:lpstr>
      <vt:lpstr>Courier New</vt:lpstr>
      <vt:lpstr>MS PGothic</vt:lpstr>
      <vt:lpstr>Segoe UI</vt:lpstr>
      <vt:lpstr>Segoe UI Black</vt:lpstr>
      <vt:lpstr>Segoe UI Light</vt:lpstr>
      <vt:lpstr>Segoe UI Semibold</vt:lpstr>
      <vt:lpstr>Segoe UI Semilight</vt:lpstr>
      <vt:lpstr>Segoe UI Symbol</vt:lpstr>
      <vt:lpstr>Wingdings</vt:lpstr>
      <vt:lpstr>MSVID_White_16x9_2012-08-18</vt:lpstr>
      <vt:lpstr>1_MSVID_White_16x9_2012-08-18</vt:lpstr>
      <vt:lpstr>think-cell Slide</vt:lpstr>
      <vt:lpstr>PowerPoint Presentation</vt:lpstr>
      <vt:lpstr>Presentation title</vt:lpstr>
      <vt:lpstr>Module agenda</vt:lpstr>
      <vt:lpstr>Azure Infrastructure 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Hybrid Cloud</vt:lpstr>
      <vt:lpstr>Most Comprehensive Hybrid Cloud</vt:lpstr>
      <vt:lpstr>PowerPoint Presentation</vt:lpstr>
      <vt:lpstr>Begin the journey to hybrid cloud</vt:lpstr>
      <vt:lpstr>PowerPoint Presentation</vt:lpstr>
      <vt:lpstr>PowerPoint Presentation</vt:lpstr>
      <vt:lpstr>PowerPoint Presentation</vt:lpstr>
      <vt:lpstr>Azure Compliance The largest compliance portfolio in the industry</vt:lpstr>
      <vt:lpstr>PowerPoint Presentation</vt:lpstr>
      <vt:lpstr>PowerPoint Presentation</vt:lpstr>
      <vt:lpstr>Azure Compute &amp; Storage</vt:lpstr>
      <vt:lpstr>Azure Virtual Machines</vt:lpstr>
      <vt:lpstr>Azure Storage</vt:lpstr>
      <vt:lpstr>Virtual Machine Storage Architecture</vt:lpstr>
      <vt:lpstr>Automatic Physical Redundancy</vt:lpstr>
      <vt:lpstr>Geo-Replication</vt:lpstr>
      <vt:lpstr>Resource groups</vt:lpstr>
      <vt:lpstr>Scale-up options</vt:lpstr>
      <vt:lpstr>N family of virtual machines</vt:lpstr>
      <vt:lpstr>Lab Azure Compute</vt:lpstr>
      <vt:lpstr>Premium storage</vt:lpstr>
      <vt:lpstr>Azure scale unit (Azure Compute Cluster)</vt:lpstr>
      <vt:lpstr>Azure VM pricing tiers</vt:lpstr>
      <vt:lpstr>Multiple storage accounts are often required!</vt:lpstr>
      <vt:lpstr>How many storage accounts?</vt:lpstr>
      <vt:lpstr>Azure storage types</vt:lpstr>
      <vt:lpstr>Temporary drive guidance</vt:lpstr>
      <vt:lpstr>Temporary drive performance (D-Series)</vt:lpstr>
      <vt:lpstr>Key concepts – Service Manager</vt:lpstr>
      <vt:lpstr>Know Your Limits – Resource Manager</vt:lpstr>
      <vt:lpstr>Large deployment guidance</vt:lpstr>
      <vt:lpstr>Iometer</vt:lpstr>
      <vt:lpstr>Azure File Storage </vt:lpstr>
      <vt:lpstr>Example: Sharing server data</vt:lpstr>
      <vt:lpstr>Lab Azure Storage</vt:lpstr>
      <vt:lpstr>Azure Networking</vt:lpstr>
      <vt:lpstr>Azure Virtual Network</vt:lpstr>
      <vt:lpstr>Internet IP addresses and load balancing</vt:lpstr>
      <vt:lpstr>Reserved IPs can move!</vt:lpstr>
      <vt:lpstr>DNS names for public IP</vt:lpstr>
      <vt:lpstr>User Defined Routes (UDR)</vt:lpstr>
      <vt:lpstr>Multiple NICs in Azure VMs</vt:lpstr>
      <vt:lpstr>Picking the right connectivity model</vt:lpstr>
      <vt:lpstr>VPN Gateways for Virtual Network</vt:lpstr>
      <vt:lpstr>Cloud Services: Layered security, protection, and isolation</vt:lpstr>
      <vt:lpstr>Network Security Groups</vt:lpstr>
      <vt:lpstr>Lab Azure Networking</vt:lpstr>
      <vt:lpstr>Azure Resource Manager</vt:lpstr>
      <vt:lpstr>Azure Resource Manager (ARM)</vt:lpstr>
      <vt:lpstr>Resource Manager example</vt:lpstr>
      <vt:lpstr>Azure Resource Manager templates</vt:lpstr>
      <vt:lpstr>Common use cases for ARM templates</vt:lpstr>
      <vt:lpstr>Getting started with Azure templates </vt:lpstr>
      <vt:lpstr>JSON files—simpler than they look Schema, content version, parameters, variables, resources, and outputs</vt:lpstr>
      <vt:lpstr>PowerPoint Presentation</vt:lpstr>
      <vt:lpstr>Deploying custom JSON files</vt:lpstr>
      <vt:lpstr>Tools to help manage templates</vt:lpstr>
      <vt:lpstr>GIT</vt:lpstr>
      <vt:lpstr>GitHub</vt:lpstr>
      <vt:lpstr>Visual Studio Code integration with GIT</vt:lpstr>
      <vt:lpstr>Optional Lab Deployment with ARM Templates and GIT</vt:lpstr>
      <vt:lpstr>Azure infrastructure</vt:lpstr>
      <vt:lpstr>Configure GIT repositories and Visual Studio Code</vt:lpstr>
      <vt:lpstr>Modify and deploy  Azure QuickStart templates</vt:lpstr>
      <vt:lpstr>Resources</vt:lpstr>
      <vt:lpstr>Resources</vt:lpstr>
      <vt:lpstr>PowerPoint Presentation</vt:lpstr>
      <vt:lpstr>Appendix (X) Azure Resource Manager</vt:lpstr>
      <vt:lpstr>Template language expressions</vt:lpstr>
      <vt:lpstr>Passing state in and out of templates</vt:lpstr>
      <vt:lpstr>Passing state—complex objects</vt:lpstr>
      <vt:lpstr>Passing state—output variables</vt:lpstr>
      <vt:lpstr>Control flow</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
  <cp:keywords/>
  <dc:description/>
  <cp:lastModifiedBy/>
  <cp:revision>2</cp:revision>
  <dcterms:created xsi:type="dcterms:W3CDTF">2015-09-18T17:54:09Z</dcterms:created>
  <dcterms:modified xsi:type="dcterms:W3CDTF">2016-02-06T01:15:03Z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0x01010021B1368C6C304D47B66BF6D9BA795683</vt:lpwstr>
  </property>
</Properties>
</file>