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8" r:id="rId5"/>
    <p:sldMasterId id="2147483685" r:id="rId6"/>
    <p:sldMasterId id="2147483695" r:id="rId7"/>
    <p:sldMasterId id="2147483703" r:id="rId8"/>
    <p:sldMasterId id="2147483711" r:id="rId9"/>
    <p:sldMasterId id="2147483719" r:id="rId10"/>
    <p:sldMasterId id="2147483727" r:id="rId11"/>
  </p:sldMasterIdLst>
  <p:notesMasterIdLst>
    <p:notesMasterId r:id="rId67"/>
  </p:notesMasterIdLst>
  <p:handoutMasterIdLst>
    <p:handoutMasterId r:id="rId68"/>
  </p:handoutMasterIdLst>
  <p:sldIdLst>
    <p:sldId id="373" r:id="rId12"/>
    <p:sldId id="390" r:id="rId13"/>
    <p:sldId id="368" r:id="rId14"/>
    <p:sldId id="376" r:id="rId15"/>
    <p:sldId id="377" r:id="rId16"/>
    <p:sldId id="369" r:id="rId17"/>
    <p:sldId id="375" r:id="rId18"/>
    <p:sldId id="383" r:id="rId19"/>
    <p:sldId id="372" r:id="rId20"/>
    <p:sldId id="384" r:id="rId21"/>
    <p:sldId id="344" r:id="rId22"/>
    <p:sldId id="374" r:id="rId23"/>
    <p:sldId id="349" r:id="rId24"/>
    <p:sldId id="351" r:id="rId25"/>
    <p:sldId id="352" r:id="rId26"/>
    <p:sldId id="353" r:id="rId27"/>
    <p:sldId id="258" r:id="rId28"/>
    <p:sldId id="386" r:id="rId29"/>
    <p:sldId id="355" r:id="rId30"/>
    <p:sldId id="259" r:id="rId31"/>
    <p:sldId id="346" r:id="rId32"/>
    <p:sldId id="343" r:id="rId33"/>
    <p:sldId id="257" r:id="rId34"/>
    <p:sldId id="366" r:id="rId35"/>
    <p:sldId id="356" r:id="rId36"/>
    <p:sldId id="387" r:id="rId37"/>
    <p:sldId id="358" r:id="rId38"/>
    <p:sldId id="388" r:id="rId39"/>
    <p:sldId id="389" r:id="rId40"/>
    <p:sldId id="274" r:id="rId41"/>
    <p:sldId id="322" r:id="rId42"/>
    <p:sldId id="363" r:id="rId43"/>
    <p:sldId id="324" r:id="rId44"/>
    <p:sldId id="326" r:id="rId45"/>
    <p:sldId id="285" r:id="rId46"/>
    <p:sldId id="286" r:id="rId47"/>
    <p:sldId id="341" r:id="rId48"/>
    <p:sldId id="288" r:id="rId49"/>
    <p:sldId id="289" r:id="rId50"/>
    <p:sldId id="290" r:id="rId51"/>
    <p:sldId id="309" r:id="rId52"/>
    <p:sldId id="310" r:id="rId53"/>
    <p:sldId id="311" r:id="rId54"/>
    <p:sldId id="314" r:id="rId55"/>
    <p:sldId id="315" r:id="rId56"/>
    <p:sldId id="316" r:id="rId57"/>
    <p:sldId id="318" r:id="rId58"/>
    <p:sldId id="319" r:id="rId59"/>
    <p:sldId id="320" r:id="rId60"/>
    <p:sldId id="333" r:id="rId61"/>
    <p:sldId id="334" r:id="rId62"/>
    <p:sldId id="335" r:id="rId63"/>
    <p:sldId id="336" r:id="rId64"/>
    <p:sldId id="337" r:id="rId65"/>
    <p:sldId id="340" r:id="rId6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ogistics" id="{BF0C8226-694F-4B87-B585-790C4BB58417}">
          <p14:sldIdLst>
            <p14:sldId id="373"/>
            <p14:sldId id="390"/>
            <p14:sldId id="368"/>
            <p14:sldId id="376"/>
            <p14:sldId id="377"/>
            <p14:sldId id="369"/>
            <p14:sldId id="375"/>
            <p14:sldId id="383"/>
            <p14:sldId id="372"/>
            <p14:sldId id="384"/>
            <p14:sldId id="344"/>
            <p14:sldId id="374"/>
          </p14:sldIdLst>
        </p14:section>
        <p14:section name="Hyper-V Intro" id="{0CAAD7E7-736E-4E67-984D-3E46971C1B5A}">
          <p14:sldIdLst>
            <p14:sldId id="349"/>
            <p14:sldId id="351"/>
            <p14:sldId id="352"/>
            <p14:sldId id="353"/>
            <p14:sldId id="258"/>
            <p14:sldId id="386"/>
            <p14:sldId id="355"/>
            <p14:sldId id="259"/>
            <p14:sldId id="346"/>
            <p14:sldId id="343"/>
          </p14:sldIdLst>
        </p14:section>
        <p14:section name="VM configuration" id="{91146D86-DEC9-4072-9451-8609B96922DE}">
          <p14:sldIdLst>
            <p14:sldId id="257"/>
            <p14:sldId id="366"/>
            <p14:sldId id="356"/>
            <p14:sldId id="387"/>
            <p14:sldId id="358"/>
            <p14:sldId id="388"/>
            <p14:sldId id="389"/>
          </p14:sldIdLst>
        </p14:section>
        <p14:section name="Hyper-V Snapshots" id="{3CFB16DA-C814-4CC8-87E9-F0AE1D7B7AE9}">
          <p14:sldIdLst>
            <p14:sldId id="274"/>
            <p14:sldId id="322"/>
            <p14:sldId id="363"/>
            <p14:sldId id="324"/>
          </p14:sldIdLst>
        </p14:section>
        <p14:section name="Hyper-V Backup &amp; Restore" id="{E87E58D6-9BEA-423B-A344-9324C39F9550}">
          <p14:sldIdLst>
            <p14:sldId id="326"/>
          </p14:sldIdLst>
        </p14:section>
        <p14:section name="Hyper-V Management" id="{0082A7D6-8CFC-4636-AC31-7E9262652A17}">
          <p14:sldIdLst>
            <p14:sldId id="285"/>
            <p14:sldId id="286"/>
            <p14:sldId id="341"/>
          </p14:sldIdLst>
        </p14:section>
        <p14:section name="RemoteFX, Dynamic Memories, Core Parking" id="{CA2A4CE0-5F88-480C-848E-D09D74409AB0}">
          <p14:sldIdLst>
            <p14:sldId id="288"/>
            <p14:sldId id="289"/>
            <p14:sldId id="290"/>
          </p14:sldIdLst>
        </p14:section>
        <p14:section name="Hyper-V Storage, iSCSI" id="{BBF7814F-8AAF-471B-A477-6001997CC955}">
          <p14:sldIdLst>
            <p14:sldId id="309"/>
            <p14:sldId id="310"/>
            <p14:sldId id="311"/>
            <p14:sldId id="314"/>
            <p14:sldId id="315"/>
            <p14:sldId id="316"/>
          </p14:sldIdLst>
        </p14:section>
        <p14:section name="Hyper-V Security" id="{FFBB9A73-0C13-4C63-BA04-5AC3962C8411}">
          <p14:sldIdLst>
            <p14:sldId id="318"/>
            <p14:sldId id="319"/>
            <p14:sldId id="320"/>
          </p14:sldIdLst>
        </p14:section>
        <p14:section name="Hyper-V Server" id="{E5F65662-3D60-4398-A673-3215EEDEF7D8}">
          <p14:sldIdLst>
            <p14:sldId id="333"/>
            <p14:sldId id="334"/>
            <p14:sldId id="335"/>
            <p14:sldId id="336"/>
            <p14:sldId id="337"/>
            <p14:sldId id="34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89" autoAdjust="0"/>
    <p:restoredTop sz="83523" autoAdjust="0"/>
  </p:normalViewPr>
  <p:slideViewPr>
    <p:cSldViewPr>
      <p:cViewPr varScale="1">
        <p:scale>
          <a:sx n="130" d="100"/>
          <a:sy n="130" d="100"/>
        </p:scale>
        <p:origin x="-1062" y="-84"/>
      </p:cViewPr>
      <p:guideLst>
        <p:guide orient="horz" pos="1620"/>
        <p:guide pos="2880"/>
      </p:guideLst>
    </p:cSldViewPr>
  </p:slideViewPr>
  <p:notesTextViewPr>
    <p:cViewPr>
      <p:scale>
        <a:sx n="100" d="100"/>
        <a:sy n="100" d="100"/>
      </p:scale>
      <p:origin x="0" y="0"/>
    </p:cViewPr>
  </p:notesTextViewPr>
  <p:sorterViewPr>
    <p:cViewPr>
      <p:scale>
        <a:sx n="55" d="100"/>
        <a:sy n="55" d="100"/>
      </p:scale>
      <p:origin x="0" y="0"/>
    </p:cViewPr>
  </p:sorterViewPr>
  <p:notesViewPr>
    <p:cSldViewPr>
      <p:cViewPr varScale="1">
        <p:scale>
          <a:sx n="52" d="100"/>
          <a:sy n="52" d="100"/>
        </p:scale>
        <p:origin x="-25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3E26A8-E68C-4A4D-9700-420FB7B4BD46}" type="datetimeFigureOut">
              <a:rPr lang="en-US" smtClean="0"/>
              <a:t>4/26/2012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888C39-2017-4F37-9BC9-2384A317ECA8}" type="slidenum">
              <a:rPr lang="en-US" smtClean="0"/>
              <a:t>‹#›</a:t>
            </a:fld>
            <a:endParaRPr lang="en-US"/>
          </a:p>
        </p:txBody>
      </p:sp>
    </p:spTree>
    <p:extLst>
      <p:ext uri="{BB962C8B-B14F-4D97-AF65-F5344CB8AC3E}">
        <p14:creationId xmlns:p14="http://schemas.microsoft.com/office/powerpoint/2010/main" val="2546042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C8BB97-F286-4B1E-8A37-950FDB485213}" type="datetimeFigureOut">
              <a:rPr lang="en-US" smtClean="0"/>
              <a:t>4/26/2012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3CFC5-4D67-44AA-B864-C70CD58A43BF}" type="slidenum">
              <a:rPr lang="en-US" smtClean="0"/>
              <a:t>‹#›</a:t>
            </a:fld>
            <a:endParaRPr lang="en-US"/>
          </a:p>
        </p:txBody>
      </p:sp>
    </p:spTree>
    <p:extLst>
      <p:ext uri="{BB962C8B-B14F-4D97-AF65-F5344CB8AC3E}">
        <p14:creationId xmlns:p14="http://schemas.microsoft.com/office/powerpoint/2010/main" val="2958819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go.microsoft.com/fwlink/?LinkId=18906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pPr/>
              <a:t>1</a:t>
            </a:fld>
            <a:endParaRPr lang="en-US"/>
          </a:p>
        </p:txBody>
      </p:sp>
    </p:spTree>
    <p:extLst>
      <p:ext uri="{BB962C8B-B14F-4D97-AF65-F5344CB8AC3E}">
        <p14:creationId xmlns:p14="http://schemas.microsoft.com/office/powerpoint/2010/main" val="263969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http://msdn.microsoft.com/en-us/library/dd722833(v=BTS.10).aspx</a:t>
            </a:r>
          </a:p>
          <a:p>
            <a:endParaRPr lang="en-US" dirty="0" smtClean="0"/>
          </a:p>
          <a:p>
            <a:r>
              <a:rPr lang="en-US" b="1" dirty="0" smtClean="0"/>
              <a:t>APIC</a:t>
            </a:r>
            <a:r>
              <a:rPr lang="en-US" dirty="0" smtClean="0"/>
              <a:t> – Advanced Programmable Interrupt Controller. A device which allows priority levels to be assigned to its interrupt outputs.</a:t>
            </a:r>
            <a:br>
              <a:rPr lang="en-US" dirty="0" smtClean="0"/>
            </a:br>
            <a:r>
              <a:rPr lang="en-US" b="1" dirty="0" smtClean="0"/>
              <a:t>Child Partition</a:t>
            </a:r>
            <a:r>
              <a:rPr lang="en-US" dirty="0" smtClean="0"/>
              <a:t> – Partition that hosts a guest operating system. All access to physical memory and devices by a child partition is provided via the Virtual Machine Bus (</a:t>
            </a:r>
            <a:r>
              <a:rPr lang="en-US" dirty="0" err="1" smtClean="0"/>
              <a:t>VMBus</a:t>
            </a:r>
            <a:r>
              <a:rPr lang="en-US" dirty="0" smtClean="0"/>
              <a:t>) or the hypervisor.</a:t>
            </a:r>
            <a:br>
              <a:rPr lang="en-US" dirty="0" smtClean="0"/>
            </a:br>
            <a:r>
              <a:rPr lang="en-US" b="1" dirty="0" err="1" smtClean="0"/>
              <a:t>Hypercall</a:t>
            </a:r>
            <a:r>
              <a:rPr lang="en-US" dirty="0" smtClean="0"/>
              <a:t> – Interface for communication with the hypervisor. The </a:t>
            </a:r>
            <a:r>
              <a:rPr lang="en-US" dirty="0" err="1" smtClean="0"/>
              <a:t>hypercall</a:t>
            </a:r>
            <a:r>
              <a:rPr lang="en-US" dirty="0" smtClean="0"/>
              <a:t> interface accommodates access to the optimizations provided by the hypervisor.</a:t>
            </a:r>
            <a:br>
              <a:rPr lang="en-US" dirty="0" smtClean="0"/>
            </a:br>
            <a:r>
              <a:rPr lang="en-US" b="1" dirty="0" smtClean="0"/>
              <a:t>Hypervisor</a:t>
            </a:r>
            <a:r>
              <a:rPr lang="en-US" dirty="0" smtClean="0"/>
              <a:t> – A layer of software that sits between the hardware and one or more operating systems. Its primary job is to provide isolated execution environments called partitions. The hypervisor controls and arbitrates access to the underlying hardware.</a:t>
            </a:r>
            <a:br>
              <a:rPr lang="en-US" dirty="0" smtClean="0"/>
            </a:br>
            <a:r>
              <a:rPr lang="en-US" b="1" dirty="0" smtClean="0"/>
              <a:t>IC</a:t>
            </a:r>
            <a:r>
              <a:rPr lang="en-US" dirty="0" smtClean="0"/>
              <a:t> – Integration component. Component that allows child partitions to communication with other partitions and the hypervisor.</a:t>
            </a:r>
            <a:br>
              <a:rPr lang="en-US" dirty="0" smtClean="0"/>
            </a:br>
            <a:r>
              <a:rPr lang="en-US" b="1" dirty="0" smtClean="0"/>
              <a:t>I/O stack</a:t>
            </a:r>
            <a:r>
              <a:rPr lang="en-US" dirty="0" smtClean="0"/>
              <a:t> – Input/output stack.</a:t>
            </a:r>
            <a:br>
              <a:rPr lang="en-US" dirty="0" smtClean="0"/>
            </a:br>
            <a:r>
              <a:rPr lang="en-US" b="1" dirty="0" smtClean="0"/>
              <a:t>MSR</a:t>
            </a:r>
            <a:r>
              <a:rPr lang="en-US" dirty="0" smtClean="0"/>
              <a:t> – Memory Service Routine.</a:t>
            </a:r>
            <a:br>
              <a:rPr lang="en-US" dirty="0" smtClean="0"/>
            </a:br>
            <a:r>
              <a:rPr lang="en-US" b="1" dirty="0" smtClean="0"/>
              <a:t>Root Partition</a:t>
            </a:r>
            <a:r>
              <a:rPr lang="en-US" dirty="0" smtClean="0"/>
              <a:t> – Manages machine-level functions such as device drivers, power management, and device hot addition/removal. The root (or parent) partition is the only partition that has direct access to physical memory and devices.</a:t>
            </a:r>
            <a:br>
              <a:rPr lang="en-US" dirty="0" smtClean="0"/>
            </a:br>
            <a:r>
              <a:rPr lang="en-US" b="1" dirty="0" smtClean="0"/>
              <a:t>VID</a:t>
            </a:r>
            <a:r>
              <a:rPr lang="en-US" dirty="0" smtClean="0"/>
              <a:t> – Virtualization Infrastructure Driver. Provides partition management services, virtual processor management services, and memory management services for partitions.</a:t>
            </a:r>
            <a:br>
              <a:rPr lang="en-US" dirty="0" smtClean="0"/>
            </a:br>
            <a:r>
              <a:rPr lang="en-US" b="1" dirty="0" err="1" smtClean="0"/>
              <a:t>VMBus</a:t>
            </a:r>
            <a:r>
              <a:rPr lang="en-US" dirty="0" smtClean="0"/>
              <a:t> – Channel-based communication mechanism used for inter-partition communication and device enumeration on systems with multiple active virtualized partitions. The </a:t>
            </a:r>
            <a:r>
              <a:rPr lang="en-US" dirty="0" err="1" smtClean="0"/>
              <a:t>VMBus</a:t>
            </a:r>
            <a:r>
              <a:rPr lang="en-US" dirty="0" smtClean="0"/>
              <a:t> is installed with Hyper-V Integration Services.</a:t>
            </a:r>
            <a:br>
              <a:rPr lang="en-US" dirty="0" smtClean="0"/>
            </a:br>
            <a:r>
              <a:rPr lang="en-US" b="1" dirty="0" smtClean="0"/>
              <a:t>VMMS</a:t>
            </a:r>
            <a:r>
              <a:rPr lang="en-US" dirty="0" smtClean="0"/>
              <a:t> – Virtual Machine Management Service. Responsible for managing the state of all virtual machines in child partitions.</a:t>
            </a:r>
            <a:br>
              <a:rPr lang="en-US" dirty="0" smtClean="0"/>
            </a:br>
            <a:r>
              <a:rPr lang="en-US" b="1" dirty="0" smtClean="0"/>
              <a:t>VMWP</a:t>
            </a:r>
            <a:r>
              <a:rPr lang="en-US" dirty="0" smtClean="0"/>
              <a:t> – Virtual Machine Worker Process. A user mode component of the virtualization stack. The worker process provides virtual machine management services from the Windows Server 2008 instance in the parent partition to the guest operating systems in the child partitions. The Virtual Machine Management Service spawns a separate worker process for each running virtual machine.</a:t>
            </a:r>
            <a:br>
              <a:rPr lang="en-US" dirty="0" smtClean="0"/>
            </a:br>
            <a:r>
              <a:rPr lang="en-US" b="1" dirty="0" smtClean="0"/>
              <a:t>VSC</a:t>
            </a:r>
            <a:r>
              <a:rPr lang="en-US" dirty="0" smtClean="0"/>
              <a:t> – Virtualization Service Client. A synthetic device instance that resides in a child partition. VSCs utilize hardware resources that are provided by Virtualization Service Providers (VSPs) in the parent partition. They communicate with the corresponding VSPs in the parent partition over the </a:t>
            </a:r>
            <a:r>
              <a:rPr lang="en-US" dirty="0" err="1" smtClean="0"/>
              <a:t>VMBus</a:t>
            </a:r>
            <a:r>
              <a:rPr lang="en-US" dirty="0" smtClean="0"/>
              <a:t> to satisfy a child partitions device I/O requests.</a:t>
            </a:r>
            <a:br>
              <a:rPr lang="en-US" dirty="0" smtClean="0"/>
            </a:br>
            <a:r>
              <a:rPr lang="en-US" b="1" dirty="0" smtClean="0"/>
              <a:t>VSP</a:t>
            </a:r>
            <a:r>
              <a:rPr lang="en-US" dirty="0" smtClean="0"/>
              <a:t> – Virtualization Service Provider. Resides in the root partition and provide synthetic device support to child partitions over the Virtual Machine Bus (</a:t>
            </a:r>
            <a:r>
              <a:rPr lang="en-US" dirty="0" err="1" smtClean="0"/>
              <a:t>VMBus</a:t>
            </a:r>
            <a:r>
              <a:rPr lang="en-US" dirty="0" smtClean="0"/>
              <a:t>).</a:t>
            </a:r>
          </a:p>
          <a:p>
            <a:r>
              <a:rPr lang="en-US" b="1" dirty="0" err="1" smtClean="0"/>
              <a:t>WinHv</a:t>
            </a:r>
            <a:r>
              <a:rPr lang="en-US" dirty="0" smtClean="0"/>
              <a:t> – Windows Hypervisor Interface Library. </a:t>
            </a:r>
            <a:r>
              <a:rPr lang="en-US" dirty="0" err="1" smtClean="0"/>
              <a:t>WinHv</a:t>
            </a:r>
            <a:r>
              <a:rPr lang="en-US" dirty="0" smtClean="0"/>
              <a:t> is essentially a bridge between a partitioned operating system’s drivers and the hypervisor which allows drivers to call the hypervisor using standard Windows calling conventions</a:t>
            </a:r>
          </a:p>
          <a:p>
            <a:r>
              <a:rPr lang="en-US" b="1" dirty="0" smtClean="0"/>
              <a:t>WMI</a:t>
            </a:r>
            <a:r>
              <a:rPr lang="en-US" dirty="0" smtClean="0"/>
              <a:t> – The Virtual Machine Management Service exposes a set of Windows Management Instrumentation (WMI)-based APIs for managing and controlling virtual machines.</a:t>
            </a:r>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603186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307496" y="2093941"/>
            <a:ext cx="6149837" cy="67861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Cover each of the panes, their purpose, and what is found in each location.</a:t>
            </a:r>
          </a:p>
        </p:txBody>
      </p:sp>
      <p:sp>
        <p:nvSpPr>
          <p:cNvPr id="5127" name="Rectangle 7"/>
          <p:cNvSpPr>
            <a:spLocks noChangeArrowheads="1"/>
          </p:cNvSpPr>
          <p:nvPr/>
        </p:nvSpPr>
        <p:spPr bwMode="auto">
          <a:xfrm>
            <a:off x="3885583"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lgn="r" eaLnBrk="1" hangingPunct="1">
              <a:defRPr sz="1200" b="0">
                <a:latin typeface="Arial" charset="0"/>
                <a:cs typeface="+mn-cs"/>
              </a:defRPr>
            </a:lvl1pPr>
          </a:lstStyle>
          <a:p>
            <a:pPr>
              <a:defRPr/>
            </a:pPr>
            <a:fld id="{3079B686-9044-4BCE-BA63-B19579B07E13}" type="slidenum">
              <a:rPr lang="en-US">
                <a:solidFill>
                  <a:prstClr val="black"/>
                </a:solidFill>
              </a:rPr>
              <a:pPr>
                <a:defRPr/>
              </a:pPr>
              <a:t>18</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go</a:t>
            </a:r>
            <a:r>
              <a:rPr lang="en-US" baseline="0" dirty="0" smtClean="0"/>
              <a:t> and plan our host </a:t>
            </a:r>
            <a:r>
              <a:rPr lang="en-US" baseline="0" dirty="0" err="1" smtClean="0"/>
              <a:t>sku</a:t>
            </a:r>
            <a:r>
              <a:rPr lang="en-US" baseline="0" dirty="0" smtClean="0"/>
              <a:t> there are really three different choices that should be the primary consideration. The check – the differences between each of these are the number of guest licenses, how the actual servers are licensed and the management options that you have. You may notice that Windows Server 2008 R2 standard and web edition are not listed here. The reason for this is that these servers do not support clustering and high availability is a critical component of every private cloud implementation. First let’s take a look at the hyper-v server. We’re going to cover this in a little more details as far as some of the advanced feature set, but with hyper-v server it is essentially a free and stripped down operating system. You can actually go and download it today purely to use as a virtualization host. The reason why it’s not branded Windows Server is because it does not include all of the additional server roles and features that a traditional Windows Server would have such as Active Directory, DHCP, etc. Hyper-v server purely focuses on hyper-v. For this reason, when you go get the server, since it is free, it does not include any licenses for any VMs that are running. So if you’re going to go and run Windows client in that VM you still need to license it, however, you could certainly use any types of free licenses, volume licenses or open source software inside that guest OS. Windows Server 2008 R2 Enterprise Edition comes with a license for the host and also for licenses for the guest VMs. So you essentially get five licenses in one. However, if you’re thinking private cloud you really don’t want to be restricted by any type of licensing consideration. So we recommend going for Windows Server 2008 R2 Data Center Edition. With Data Center Edition you get the license of the host and you get unlimited licenses for VMs. This means that you have a lot more flexibility with dynamically provisioning, scaling out or even just having elasticity in your environment. You no longer need to worry about mapping guest licenses to VMs, as you have an unlimited number. As we look at the actual host OS, as we know, Hyper-V Server is free. Windows Server Enterprise Edition is licensed at the server level and Data Center Edition at the CPU level. As we look at management, Hyper-V Server can be managed directly only by Windows Server Core. And what this means is that there is no graphical user interface directly on Hyper-V Server. Having said that, you still have the ability to remotely connect to the Hyper-V Server and manage it with a full GUID using remote server administrator tools, managing from another server using server manager, or even using System Center Virtual Machine Manager. Of course Enterprise Edition and Data Center Edition include both a full installation or the option to use just Server Core.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F43CFC5-4D67-44AA-B864-C70CD58A43BF}" type="slidenum">
              <a:rPr lang="en-US" smtClean="0"/>
              <a:t>19</a:t>
            </a:fld>
            <a:endParaRPr lang="en-US"/>
          </a:p>
        </p:txBody>
      </p:sp>
    </p:spTree>
    <p:extLst>
      <p:ext uri="{BB962C8B-B14F-4D97-AF65-F5344CB8AC3E}">
        <p14:creationId xmlns:p14="http://schemas.microsoft.com/office/powerpoint/2010/main" val="1658200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lIns="91432" tIns="45716" rIns="91432" bIns="45716"/>
          <a:lstStyle/>
          <a:p>
            <a:r>
              <a:rPr lang="en-US" dirty="0" smtClean="0"/>
              <a:t>SUSE Linux Enterprise Server (SLES) is a Linux distribution supplied by Novell and targeted at the business market. </a:t>
            </a:r>
          </a:p>
          <a:p>
            <a:r>
              <a:rPr lang="en-US" dirty="0" smtClean="0"/>
              <a:t>Red Hat Enterprise Linux (RHEL) is a Linux distribution produced by Red Hat and targeted toward the commercial market, including mainframes</a:t>
            </a:r>
          </a:p>
          <a:p>
            <a:r>
              <a:rPr lang="en-US" dirty="0" smtClean="0"/>
              <a:t>CentOS</a:t>
            </a:r>
            <a:endParaRPr lang="en-US" dirty="0"/>
          </a:p>
        </p:txBody>
      </p:sp>
    </p:spTree>
    <p:extLst>
      <p:ext uri="{BB962C8B-B14F-4D97-AF65-F5344CB8AC3E}">
        <p14:creationId xmlns:p14="http://schemas.microsoft.com/office/powerpoint/2010/main" val="1742007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concept and options for virtualization has developed rapidly in the last few years. Spend some time with this topic, and define virtualization. Stress that it essentially just separates the traditional connection between operating systems, applications, and data from a single hardware instance. Then provide a high-level overview of the different options for enabling virtualization. This module covers each of these virtualization options in more detail, so do not spend a lot of time on each option now. </a:t>
            </a:r>
          </a:p>
          <a:p>
            <a:r>
              <a:rPr lang="en-US" dirty="0" smtClean="0"/>
              <a:t>Mention that central role that Microsoft System Center tools provide in managing the virtual environment. Deploying virtualization may appear to increase the complexity of the information technology (IT) infrastructure, so stress that the System Center tools provides a variety of tools to manage both the physical and the virtual environments. </a:t>
            </a:r>
          </a:p>
          <a:p>
            <a:endParaRPr lang="en-US" dirty="0" smtClean="0"/>
          </a:p>
          <a:p>
            <a:r>
              <a:rPr lang="en-US" b="1" dirty="0" smtClean="0"/>
              <a:t>Resources</a:t>
            </a:r>
          </a:p>
          <a:p>
            <a:r>
              <a:rPr lang="en-US" dirty="0" smtClean="0">
                <a:solidFill>
                  <a:srgbClr val="000000"/>
                </a:solidFill>
                <a:latin typeface="BerkeleyOldITC" pitchFamily="18" charset="0"/>
                <a:cs typeface="Times New Roman" pitchFamily="18" charset="0"/>
              </a:rPr>
              <a:t>Selecting the Right Virtualization Technology</a:t>
            </a:r>
          </a:p>
          <a:p>
            <a:r>
              <a:rPr lang="en-US" u="sng" dirty="0" smtClean="0">
                <a:solidFill>
                  <a:srgbClr val="0000FF"/>
                </a:solidFill>
                <a:cs typeface="Times New Roman" pitchFamily="18" charset="0"/>
              </a:rPr>
              <a:t>http://go.microsoft.com/fwlink/?LinkId=189053</a:t>
            </a:r>
          </a:p>
          <a:p>
            <a:endParaRPr lang="en-US" dirty="0"/>
          </a:p>
        </p:txBody>
      </p:sp>
      <p:sp>
        <p:nvSpPr>
          <p:cNvPr id="4" name="Slide Number Placeholder 3"/>
          <p:cNvSpPr>
            <a:spLocks noGrp="1"/>
          </p:cNvSpPr>
          <p:nvPr>
            <p:ph type="sldNum" sz="quarter" idx="10"/>
          </p:nvPr>
        </p:nvSpPr>
        <p:spPr/>
        <p:txBody>
          <a:bodyPr/>
          <a:lstStyle/>
          <a:p>
            <a:fld id="{3F43CFC5-4D67-44AA-B864-C70CD58A43BF}" type="slidenum">
              <a:rPr lang="en-US" smtClean="0"/>
              <a:t>21</a:t>
            </a:fld>
            <a:endParaRPr lang="en-US"/>
          </a:p>
        </p:txBody>
      </p:sp>
    </p:spTree>
    <p:extLst>
      <p:ext uri="{BB962C8B-B14F-4D97-AF65-F5344CB8AC3E}">
        <p14:creationId xmlns:p14="http://schemas.microsoft.com/office/powerpoint/2010/main" val="3553179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Microsof</a:t>
            </a:r>
            <a:r>
              <a:rPr lang="en-US" baseline="0" dirty="0" smtClean="0"/>
              <a:t>t management considers not just the VMs, but also the applications running in the VM.</a:t>
            </a:r>
          </a:p>
          <a:p>
            <a:endParaRPr lang="en-US" baseline="0" dirty="0" smtClean="0"/>
          </a:p>
          <a:p>
            <a:r>
              <a:rPr lang="en-US" baseline="0" dirty="0" smtClean="0"/>
              <a:t>System Center protects and monitors applications, as well as VMs and the physical infrastructure.</a:t>
            </a:r>
          </a:p>
          <a:p>
            <a:endParaRPr lang="en-US" baseline="0" dirty="0" smtClean="0"/>
          </a:p>
          <a:p>
            <a:r>
              <a:rPr lang="en-US" baseline="0" dirty="0" smtClean="0"/>
              <a:t>All Microsoft enterprise products are thoroughly tested while running in Hyper-V VMs.  Review the KB article for a complete list.</a:t>
            </a:r>
          </a:p>
          <a:p>
            <a:endParaRPr lang="en-US" baseline="0" dirty="0" smtClean="0"/>
          </a:p>
          <a:p>
            <a:endParaRPr lang="en-US" baseline="0" dirty="0" smtClean="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pPr>
              <a:defRPr/>
            </a:pPr>
            <a:fld id="{A7B49BE0-D542-4935-9E00-D009DC073B86}" type="slidenum">
              <a:rPr lang="en-US" smtClean="0"/>
              <a:pPr>
                <a:defRPr/>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3786188" y="119063"/>
            <a:ext cx="3313112" cy="1865312"/>
          </a:xfrm>
          <a:ln/>
        </p:spPr>
      </p:sp>
      <p:sp>
        <p:nvSpPr>
          <p:cNvPr id="69635" name="Rectangle 3"/>
          <p:cNvSpPr>
            <a:spLocks noGrp="1" noChangeArrowheads="1"/>
          </p:cNvSpPr>
          <p:nvPr>
            <p:ph type="body" idx="1"/>
          </p:nvPr>
        </p:nvSpPr>
        <p:spPr>
          <a:xfrm>
            <a:off x="307492" y="2026795"/>
            <a:ext cx="6149837" cy="68533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Consider opening Hyper-V Manager and briefly describing the configuration components in a Hyper-V virtual machine. The next two modules cover these configuration options in more detail, but if students have not seen these options before, a short demonstration will help them to visualize them. </a:t>
            </a:r>
          </a:p>
          <a:p>
            <a:r>
              <a:rPr lang="en-US" dirty="0" smtClean="0"/>
              <a:t>As you discuss the different operating system options for virtual machines, emphasize that the configuration options in Hyper-V change depending on the guest operating system. Also considering showing how the amount of random access memory (RAM) or the number of processors that you can assign to a virtual machine are dependent on the host computer’s physical hardware. </a:t>
            </a:r>
          </a:p>
          <a:p>
            <a:r>
              <a:rPr lang="en-US" dirty="0" smtClean="0"/>
              <a:t>Mention that although you can run virtual machines running Windows Server 2000 SP4, and Windows Server 2003 SP2 in Hyper-V virtual machines, the students should be aware that these products are already at or close to the end of the product support cycle from Microsoft. This may mean that  Microsoft will not support these operating systems whether deployed on virtual machines or physical servers.</a:t>
            </a:r>
          </a:p>
          <a:p>
            <a:endParaRPr lang="en-US" dirty="0" smtClean="0"/>
          </a:p>
          <a:p>
            <a:r>
              <a:rPr lang="en-US" b="1" dirty="0" smtClean="0"/>
              <a:t>Resources</a:t>
            </a:r>
          </a:p>
          <a:p>
            <a:r>
              <a:rPr lang="en-US" dirty="0" smtClean="0"/>
              <a:t>About Virtual Machines and Guest Operating Systems</a:t>
            </a:r>
          </a:p>
          <a:p>
            <a:r>
              <a:rPr lang="en-US" dirty="0" smtClean="0">
                <a:hlinkClick r:id="rId3"/>
              </a:rPr>
              <a:t>http://go.microsoft.com/fwlink/?LinkId=189066</a:t>
            </a:r>
          </a:p>
          <a:p>
            <a:endParaRPr lang="en-US" dirty="0" smtClean="0"/>
          </a:p>
        </p:txBody>
      </p:sp>
      <p:sp>
        <p:nvSpPr>
          <p:cNvPr id="69636" name="Rectangle 7"/>
          <p:cNvSpPr>
            <a:spLocks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p>
            <a:pPr algn="r"/>
            <a:fld id="{E162E4A7-1ABC-4153-9B6C-556C798D18AA}" type="slidenum">
              <a:rPr lang="en-US" sz="1200">
                <a:latin typeface="Arial" charset="0"/>
              </a:rPr>
              <a:pPr algn="r"/>
              <a:t>23</a:t>
            </a:fld>
            <a:endParaRPr lang="en-US"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b="1" dirty="0" smtClean="0"/>
              <a:t>Emulated network adapter</a:t>
            </a:r>
            <a:r>
              <a:rPr lang="en-US" dirty="0" smtClean="0"/>
              <a:t/>
            </a:r>
            <a:br>
              <a:rPr lang="en-US" dirty="0" smtClean="0"/>
            </a:br>
            <a:r>
              <a:rPr lang="en-US" dirty="0" smtClean="0"/>
              <a:t>Emulated network adapters are available on all of the virtualization software platforms and allow virtual machines to be connected to virtual networks. Virtual networks can be connected to other virtual machine network adapters and to host network interface cards. </a:t>
            </a:r>
          </a:p>
          <a:p>
            <a:pPr lvl="0" rtl="0"/>
            <a:endParaRPr lang="en-US" dirty="0" smtClean="0"/>
          </a:p>
          <a:p>
            <a:pPr lvl="0" rtl="0"/>
            <a:r>
              <a:rPr lang="en-US" dirty="0" smtClean="0"/>
              <a:t>Emulated devices are the hardware that is presented inside of the virtual machine. If you have used Virtual Server / Virtual PC you will be quite familiar with this hardware. It includes things like a Intel 440bx motherboard and an Intel 21140 network adapter. These devices are handled through emulation that runs in the parent partition. The advantage of emulated devices is that most operating systems have in-box drivers for them and are able to install and boot using them. The disadvantage of emulated devices is that because they were not designed with virtualization in mind they do not perform well. </a:t>
            </a:r>
            <a:br>
              <a:rPr lang="en-US" dirty="0" smtClean="0"/>
            </a:br>
            <a:r>
              <a:rPr lang="en-US" dirty="0" smtClean="0"/>
              <a:t/>
            </a:r>
            <a:br>
              <a:rPr lang="en-US" dirty="0" smtClean="0"/>
            </a:br>
            <a:endParaRPr lang="en-US" dirty="0" smtClean="0"/>
          </a:p>
          <a:p>
            <a:pPr lvl="0" rtl="0"/>
            <a:r>
              <a:rPr lang="en-US" b="1" dirty="0" smtClean="0"/>
              <a:t>Synthetic network adapter</a:t>
            </a:r>
            <a:r>
              <a:rPr lang="en-US" dirty="0" smtClean="0"/>
              <a:t/>
            </a:r>
            <a:br>
              <a:rPr lang="en-US" dirty="0" smtClean="0"/>
            </a:br>
            <a:r>
              <a:rPr lang="en-US" dirty="0" smtClean="0"/>
              <a:t>Synthetic devices are new with Hyper-V and provide better performance than emulated network adapters. Synthetic network adapters require Virtual Guest Services (VGS) to be installed on the virtual machine. VMM installs VGS for all supported guest operating systems.</a:t>
            </a:r>
            <a:br>
              <a:rPr lang="en-US" dirty="0" smtClean="0"/>
            </a:br>
            <a:endParaRPr lang="en-US" dirty="0" smtClean="0"/>
          </a:p>
          <a:p>
            <a:pPr lvl="0" rtl="0"/>
            <a:r>
              <a:rPr lang="en-US" dirty="0" smtClean="0"/>
              <a:t>Synthetic devices are the new high performance devices that are available with Hyper-V. Here, rather than emulating an existing hardware device we expose a new hardware device that has been designed for optimal performance in a virtualized environment (I will not go into a performance discussion of synthetic versus emulated devices here - as that is quite a lengthy discussion and can wait for another day). Generally speaking you will never see reference to a "synthetic" or "emulated" device in our user interface as we have tried to hide this from the user as much as possible. </a:t>
            </a:r>
            <a:br>
              <a:rPr lang="en-US" dirty="0" smtClean="0"/>
            </a:br>
            <a:r>
              <a:rPr lang="en-US" dirty="0" smtClean="0"/>
              <a:t/>
            </a:r>
            <a:br>
              <a:rPr lang="en-US" dirty="0" smtClean="0"/>
            </a:br>
            <a:r>
              <a:rPr lang="en-US" dirty="0" smtClean="0"/>
              <a:t>Most of our devices (IDE, video, mouse, etc...) support booting in emulated mode, but then switching across to synthetic mode once appropriate drivers are loaded. There are some exceptions to this though. On networking you have to choose to use a "Network Adapter" or a "Legacy Network Adapter". The former is a synthetic device while the latter is an emulated device. With storage the "SCSI controller" only exists as a synthetic device. And finally there are a handful of devices where performance is not really a problem (like COM ports) so we only offer emulated devices for them.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3F43CFC5-4D67-44AA-B864-C70CD58A43BF}" type="slidenum">
              <a:rPr lang="en-US" smtClean="0"/>
              <a:t>24</a:t>
            </a:fld>
            <a:endParaRPr lang="en-US"/>
          </a:p>
        </p:txBody>
      </p:sp>
    </p:spTree>
    <p:extLst>
      <p:ext uri="{BB962C8B-B14F-4D97-AF65-F5344CB8AC3E}">
        <p14:creationId xmlns:p14="http://schemas.microsoft.com/office/powerpoint/2010/main" val="3575773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configure three types of networks by using the Virtual Network Manager Tool:</a:t>
            </a:r>
          </a:p>
          <a:p>
            <a:pPr marL="392569" lvl="1" indent="-280406"/>
            <a:r>
              <a:rPr lang="en-US" dirty="0" smtClean="0"/>
              <a:t>External: This network binds to a physical network adapter on the Hyper-V server, so that the virtual machine can access a physical network or can be accessed from within the corporate network or outside the corporate network</a:t>
            </a:r>
          </a:p>
          <a:p>
            <a:pPr marL="392569" lvl="1" indent="-280406">
              <a:buNone/>
            </a:pPr>
            <a:endParaRPr lang="en-US" dirty="0" smtClean="0"/>
          </a:p>
          <a:p>
            <a:pPr marL="392569" lvl="1" indent="-280406"/>
            <a:r>
              <a:rPr lang="en-US" dirty="0" smtClean="0"/>
              <a:t>Internal: This network is for use by the virtual machines that are running on the Hyper-V Server. Virtual machines on this network can communicate with each other and with the parent partition, but not external to the physical machine. Can be used for a training environment or to simulate a network.</a:t>
            </a:r>
          </a:p>
          <a:p>
            <a:pPr marL="392569" lvl="1" indent="-280406">
              <a:buNone/>
            </a:pPr>
            <a:endParaRPr lang="en-US" dirty="0" smtClean="0"/>
          </a:p>
          <a:p>
            <a:pPr marL="392569" lvl="1" indent="-280406"/>
            <a:r>
              <a:rPr lang="en-US" dirty="0" smtClean="0"/>
              <a:t>Private: Only virtual machines can use this network. There is no association with any physical network adapter in the parent partition. Used when the virtual machines will never access or be accessed by either the base system or beyond. Great for secure segments and R&amp;D.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F43CFC5-4D67-44AA-B864-C70CD58A43BF}" type="slidenum">
              <a:rPr lang="en-US" smtClean="0"/>
              <a:t>25</a:t>
            </a:fld>
            <a:endParaRPr lang="en-US" dirty="0"/>
          </a:p>
        </p:txBody>
      </p:sp>
    </p:spTree>
    <p:extLst>
      <p:ext uri="{BB962C8B-B14F-4D97-AF65-F5344CB8AC3E}">
        <p14:creationId xmlns:p14="http://schemas.microsoft.com/office/powerpoint/2010/main" val="1115065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Arial" pitchFamily="34" charset="0"/>
              </a:rPr>
              <a:t>When</a:t>
            </a:r>
            <a:r>
              <a:rPr lang="en-US" b="0" baseline="0" dirty="0" smtClean="0">
                <a:latin typeface="Arial" pitchFamily="34" charset="0"/>
              </a:rPr>
              <a:t> converting a dynamic disk to </a:t>
            </a:r>
            <a:r>
              <a:rPr lang="en-US" b="0" dirty="0" smtClean="0">
                <a:latin typeface="Arial" pitchFamily="34" charset="0"/>
              </a:rPr>
              <a:t>a fixed disk, it becomes</a:t>
            </a:r>
            <a:r>
              <a:rPr lang="en-US" b="0" baseline="0" dirty="0" smtClean="0">
                <a:latin typeface="Arial" pitchFamily="34" charset="0"/>
              </a:rPr>
              <a:t> the </a:t>
            </a:r>
            <a:r>
              <a:rPr lang="en-US" b="0" dirty="0" smtClean="0">
                <a:latin typeface="Arial" pitchFamily="34" charset="0"/>
              </a:rPr>
              <a:t>same size as the maximum size for the dynamically expanding disk. This could be an issue if you create a large maximum size for the dynamically </a:t>
            </a:r>
            <a:r>
              <a:rPr lang="en-US" dirty="0" smtClean="0">
                <a:latin typeface="Arial" pitchFamily="34" charset="0"/>
              </a:rPr>
              <a:t>expanding disk, and then want to convert it to a fixed size disk.</a:t>
            </a:r>
          </a:p>
          <a:p>
            <a:endParaRPr lang="en-US" dirty="0" smtClean="0">
              <a:latin typeface="Arial" pitchFamily="34" charset="0"/>
            </a:endParaRPr>
          </a:p>
          <a:p>
            <a:r>
              <a:rPr lang="en-US" dirty="0" smtClean="0">
                <a:latin typeface="Arial" pitchFamily="34" charset="0"/>
              </a:rPr>
              <a:t>If you move the parent disk, you can reconnect the differencing disk by inspecting it. If Hyper-V cannot locate the parent disk, you have the option to reconnect the differencing disk to the parent in its new location.</a:t>
            </a:r>
          </a:p>
          <a:p>
            <a:pPr marL="0" indent="0">
              <a:buNone/>
            </a:pPr>
            <a:endParaRPr lang="en-US" dirty="0" smtClean="0">
              <a:latin typeface="Arial" pitchFamily="34" charset="0"/>
            </a:endParaRPr>
          </a:p>
          <a:p>
            <a:endParaRPr lang="en-US" b="1" dirty="0" smtClean="0">
              <a:latin typeface="Arial" pitchFamily="34" charset="0"/>
            </a:endParaRPr>
          </a:p>
          <a:p>
            <a:pPr rtl="0"/>
            <a:r>
              <a:rPr lang="en-US" dirty="0" smtClean="0"/>
              <a:t>Bus - The IDE or SCSI bus to which to attach the disk. If you select &lt;Auto&gt;, the first available value will be selected.</a:t>
            </a:r>
          </a:p>
          <a:p>
            <a:pPr rtl="0"/>
            <a:r>
              <a:rPr lang="en-US" dirty="0" smtClean="0"/>
              <a:t>Bus Type </a:t>
            </a:r>
            <a:r>
              <a:rPr lang="en-US" baseline="0" dirty="0" smtClean="0"/>
              <a:t>- </a:t>
            </a:r>
            <a:r>
              <a:rPr lang="en-US" dirty="0" smtClean="0"/>
              <a:t>IDE or SCSI</a:t>
            </a:r>
          </a:p>
          <a:p>
            <a:pPr rtl="0"/>
            <a:r>
              <a:rPr lang="en-US" dirty="0" smtClean="0"/>
              <a:t>File Name - The name of the VHD on which the new disk will be based. If you select &lt;Auto&gt;, the name will be generated based on the name of the virtual machine to which the disk will be added together with a unique identifier.</a:t>
            </a:r>
          </a:p>
          <a:p>
            <a:pPr rtl="0"/>
            <a:r>
              <a:rPr lang="en-US" dirty="0" smtClean="0"/>
              <a:t>Logical Unit Number (LUN) -</a:t>
            </a:r>
            <a:r>
              <a:rPr lang="en-US" baseline="0" dirty="0" smtClean="0"/>
              <a:t> </a:t>
            </a:r>
            <a:r>
              <a:rPr lang="en-US" dirty="0" smtClean="0"/>
              <a:t>The logical unit number (LUN) for the VHD object on an IDE or SCSI bus. If you select &lt;Auto&gt;, the first available value will be selected.</a:t>
            </a:r>
          </a:p>
          <a:p>
            <a:pPr rtl="0"/>
            <a:r>
              <a:rPr lang="en-US" dirty="0" smtClean="0"/>
              <a:t>Virtual Hard Disk Path - The location of the VHD used to create the disk</a:t>
            </a:r>
          </a:p>
          <a:p>
            <a:pPr rtl="0"/>
            <a:r>
              <a:rPr lang="en-US" dirty="0" smtClean="0"/>
              <a:t>VM ID -</a:t>
            </a:r>
            <a:r>
              <a:rPr lang="en-US" baseline="0" dirty="0" smtClean="0"/>
              <a:t> </a:t>
            </a:r>
            <a:r>
              <a:rPr lang="en-US" dirty="0" smtClean="0"/>
              <a:t>The unique identifier (GUID) of the virtual machine to which the disk will be added</a:t>
            </a:r>
          </a:p>
          <a:p>
            <a:pPr marL="228600" indent="-228600">
              <a:buAutoNum type="arabicPeriod" startAt="4"/>
            </a:pPr>
            <a:endParaRPr lang="en-US" dirty="0" smtClean="0">
              <a:latin typeface="Arial" pitchFamily="34" charset="0"/>
            </a:endParaRPr>
          </a:p>
          <a:p>
            <a:pPr>
              <a:defRPr/>
            </a:pPr>
            <a:r>
              <a:rPr lang="en-US" b="0" dirty="0" smtClean="0"/>
              <a:t>Dynamically Expanding Disks</a:t>
            </a:r>
          </a:p>
          <a:p>
            <a:pPr>
              <a:defRPr/>
            </a:pPr>
            <a:r>
              <a:rPr lang="en-US" b="0" dirty="0" smtClean="0"/>
              <a:t>The size of this type virtual hard disk expands to a specified maximum size and does not automatically shrink when the data is deleted.  Dynamically expanding disks offer the most efficient use of disk space, but incur a loss in performance when the hard disk has to expand to accommodate additional data.  Dynamically expanding disks are best suited for test and development environments.</a:t>
            </a:r>
          </a:p>
          <a:p>
            <a:pPr>
              <a:defRPr/>
            </a:pPr>
            <a:endParaRPr lang="en-US" b="0" dirty="0" smtClean="0"/>
          </a:p>
          <a:p>
            <a:pPr>
              <a:defRPr/>
            </a:pPr>
            <a:r>
              <a:rPr lang="en-US" b="0" dirty="0" smtClean="0"/>
              <a:t>Fixed Size</a:t>
            </a:r>
          </a:p>
          <a:p>
            <a:pPr>
              <a:defRPr/>
            </a:pPr>
            <a:r>
              <a:rPr lang="en-US" b="0" dirty="0" smtClean="0"/>
              <a:t>This type virtual hard disk uses a fixed amount of space, regardless of the amount of data stored in it.  Fixed size disks offer a greater storage cost, but do not suffer from a performance loss due to expansion.  Fixed size disks are best suited for production virtual machines that require best possible performance.</a:t>
            </a:r>
          </a:p>
          <a:p>
            <a:pPr>
              <a:defRPr/>
            </a:pPr>
            <a:r>
              <a:rPr lang="en-US" b="0" dirty="0" smtClean="0"/>
              <a:t>When you create a fixed disk, you have the option to create a blank fixed size disk, or to copy the contents of an existing physical disk.  </a:t>
            </a:r>
          </a:p>
          <a:p>
            <a:pPr>
              <a:defRPr/>
            </a:pPr>
            <a:endParaRPr lang="en-US" b="0" dirty="0" smtClean="0"/>
          </a:p>
          <a:p>
            <a:pPr eaLnBrk="1" hangingPunct="1"/>
            <a:r>
              <a:rPr lang="en-US" b="0" dirty="0" smtClean="0">
                <a:latin typeface="Arial" pitchFamily="34" charset="0"/>
              </a:rPr>
              <a:t>Dynamically Expanding Virtual Hard Disks</a:t>
            </a:r>
          </a:p>
          <a:p>
            <a:pPr eaLnBrk="1" hangingPunct="1"/>
            <a:r>
              <a:rPr lang="en-US" b="0" dirty="0" smtClean="0">
                <a:latin typeface="Arial" pitchFamily="34" charset="0"/>
              </a:rPr>
              <a:t>Dynamically expanding VHDs start off very small (just a few megabytes in size) and grow as data is written them. By default, Hyper-V creates dynamically-expanding virtual hard disks.</a:t>
            </a:r>
          </a:p>
          <a:p>
            <a:pPr eaLnBrk="1" hangingPunct="1"/>
            <a:r>
              <a:rPr lang="en-US" b="0" dirty="0" smtClean="0">
                <a:latin typeface="Arial" pitchFamily="34" charset="0"/>
              </a:rPr>
              <a:t>When you create a dynamically expanding virtual hard disk, you specify a maximum file size. The default maximum size is 127 gigabytes (GB), and they can be as large as 2 terabytes. The maximum size specified at creation restricts how large the virtual hard disk file size can grow. For example, if you create a 127 GB dynamically expanding virtual hard disk, the initial size of the .VHD file is about 3 megabytes (MB). As the virtual machine uses the virtual hard disk, the size of the .VHD file grows as data is written the VHD up to 127 GB. If you hit the limit, you can expand the size through the Hyper-V Disk Wizard.</a:t>
            </a:r>
          </a:p>
          <a:p>
            <a:pPr eaLnBrk="1" hangingPunct="1"/>
            <a:endParaRPr lang="en-US" b="0" dirty="0" smtClean="0">
              <a:latin typeface="Arial" pitchFamily="34" charset="0"/>
            </a:endParaRPr>
          </a:p>
          <a:p>
            <a:pPr eaLnBrk="1" hangingPunct="1"/>
            <a:endParaRPr lang="en-US" b="0" dirty="0" smtClean="0">
              <a:latin typeface="Arial" pitchFamily="34" charset="0"/>
            </a:endParaRPr>
          </a:p>
          <a:p>
            <a:pPr eaLnBrk="1" hangingPunct="1"/>
            <a:r>
              <a:rPr lang="en-US" b="0" dirty="0" smtClean="0">
                <a:latin typeface="Arial" pitchFamily="34" charset="0"/>
              </a:rPr>
              <a:t>Dynamic VHD Benefits</a:t>
            </a:r>
          </a:p>
          <a:p>
            <a:pPr eaLnBrk="1" hangingPunct="1">
              <a:buFontTx/>
              <a:buChar char="•"/>
            </a:pPr>
            <a:r>
              <a:rPr lang="en-US" b="0" dirty="0" smtClean="0">
                <a:latin typeface="Arial" pitchFamily="34" charset="0"/>
              </a:rPr>
              <a:t> Efficient: Dynamically expanding virtual hard disks grow dynamically as the virtual machine needs more storage. Great for portability.</a:t>
            </a:r>
          </a:p>
          <a:p>
            <a:pPr eaLnBrk="1" hangingPunct="1"/>
            <a:r>
              <a:rPr lang="en-US" b="0" dirty="0" smtClean="0">
                <a:latin typeface="Arial" pitchFamily="34" charset="0"/>
              </a:rPr>
              <a:t>Dynamic VHD Drawbacks</a:t>
            </a:r>
          </a:p>
          <a:p>
            <a:pPr eaLnBrk="1" hangingPunct="1">
              <a:buFontTx/>
              <a:buChar char="•"/>
            </a:pPr>
            <a:r>
              <a:rPr lang="en-US" b="0" dirty="0" smtClean="0">
                <a:latin typeface="Arial" pitchFamily="34" charset="0"/>
              </a:rPr>
              <a:t> Deferred storage allocation: Suppose you create 10 virtual machines with a maximum size of 100 GB each, and you place these on a 500-GB disk. These 10 virtual machines may all fit within 500 GB when you create them. However, over time, as those disks grow, it is possible that they outgrow storage because the disk resources are not allocated upfront.</a:t>
            </a:r>
          </a:p>
          <a:p>
            <a:pPr eaLnBrk="1" hangingPunct="1">
              <a:buFontTx/>
              <a:buChar char="•"/>
            </a:pPr>
            <a:r>
              <a:rPr lang="en-US" b="0" dirty="0" smtClean="0">
                <a:latin typeface="Arial" pitchFamily="34" charset="0"/>
              </a:rPr>
              <a:t> Fragmentation and possibly slight performance impact: Because dynamically-expanding virtual hard disks grow only when needed, they tend to fragment easily. In addition, when the virtual hard disks grow, NTFS file system automatically zeros the new allocation (for security), which has a very small performance overhead.</a:t>
            </a:r>
          </a:p>
          <a:p>
            <a:pPr eaLnBrk="1" hangingPunct="1"/>
            <a:r>
              <a:rPr lang="en-US" b="0" dirty="0" smtClean="0">
                <a:latin typeface="Arial" pitchFamily="34" charset="0"/>
              </a:rPr>
              <a:t> </a:t>
            </a:r>
          </a:p>
          <a:p>
            <a:pPr eaLnBrk="1" hangingPunct="1"/>
            <a:r>
              <a:rPr lang="en-US" b="0" dirty="0" smtClean="0">
                <a:latin typeface="Arial" pitchFamily="34" charset="0"/>
              </a:rPr>
              <a:t>Dynamic VHD Use Scenario</a:t>
            </a:r>
          </a:p>
          <a:p>
            <a:pPr eaLnBrk="1" hangingPunct="1"/>
            <a:r>
              <a:rPr lang="en-US" b="0" dirty="0" smtClean="0">
                <a:latin typeface="Arial" pitchFamily="34" charset="0"/>
              </a:rPr>
              <a:t>Dynamically expanding virtual hard disks are ideal for use in test and development environments, where performance is not always a factor.</a:t>
            </a:r>
          </a:p>
          <a:p>
            <a:pPr>
              <a:defRPr/>
            </a:pPr>
            <a:endParaRPr lang="en-US" b="0" dirty="0" smtClean="0"/>
          </a:p>
          <a:p>
            <a:r>
              <a:rPr lang="en-US" b="0" dirty="0" smtClean="0">
                <a:latin typeface="Arial" pitchFamily="34" charset="0"/>
              </a:rPr>
              <a:t>Differencing disks store all state changes to a virtual machine or virtual hard disk in a separate file. This allows you to isolate changes to a virtual machine and keep a virtual hard disk in an unchanged state. </a:t>
            </a:r>
          </a:p>
          <a:p>
            <a:r>
              <a:rPr lang="en-US" b="0" dirty="0" smtClean="0">
                <a:latin typeface="Arial" pitchFamily="34" charset="0"/>
              </a:rPr>
              <a:t>Virtual Server 2005 and Virtual PC 2007 use another disk type, called an undo disk. The main difference between an undo disk and a differencing disk is that undo disks apply to all virtual hard disks associated with a virtual machine, and a differencing disk applies to one virtual hard disk only. Windows Server® 2008 R2 Hyper-V does not include the undo disk type, but does introduce a new feature called a snapshot. A snapshot allows you to take a point-in-time </a:t>
            </a:r>
            <a:r>
              <a:rPr lang="en-US" b="0" i="1" dirty="0" smtClean="0">
                <a:latin typeface="Arial" pitchFamily="34" charset="0"/>
              </a:rPr>
              <a:t>snapshot</a:t>
            </a:r>
            <a:r>
              <a:rPr lang="en-US" b="0" dirty="0" smtClean="0">
                <a:latin typeface="Arial" pitchFamily="34" charset="0"/>
              </a:rPr>
              <a:t> of a virtual machine. All virtual machine state information is saved. At any time, you can revert the virtual machine back to that specific point in time. </a:t>
            </a:r>
          </a:p>
          <a:p>
            <a:endParaRPr lang="en-US" b="0" dirty="0" smtClean="0">
              <a:latin typeface="Arial" pitchFamily="34" charset="0"/>
            </a:endParaRPr>
          </a:p>
        </p:txBody>
      </p:sp>
      <p:sp>
        <p:nvSpPr>
          <p:cNvPr id="4" name="Slide Number Placeholder 3"/>
          <p:cNvSpPr>
            <a:spLocks noGrp="1"/>
          </p:cNvSpPr>
          <p:nvPr>
            <p:ph type="sldNum" sz="quarter" idx="10"/>
          </p:nvPr>
        </p:nvSpPr>
        <p:spPr/>
        <p:txBody>
          <a:bodyPr/>
          <a:lstStyle/>
          <a:p>
            <a:fld id="{3F43CFC5-4D67-44AA-B864-C70CD58A43BF}" type="slidenum">
              <a:rPr lang="en-US" smtClean="0"/>
              <a:t>27</a:t>
            </a:fld>
            <a:endParaRPr lang="en-US"/>
          </a:p>
        </p:txBody>
      </p:sp>
    </p:spTree>
    <p:extLst>
      <p:ext uri="{BB962C8B-B14F-4D97-AF65-F5344CB8AC3E}">
        <p14:creationId xmlns:p14="http://schemas.microsoft.com/office/powerpoint/2010/main" val="241048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pPr/>
              <a:t>3</a:t>
            </a:fld>
            <a:endParaRPr lang="en-US"/>
          </a:p>
        </p:txBody>
      </p:sp>
    </p:spTree>
    <p:extLst>
      <p:ext uri="{BB962C8B-B14F-4D97-AF65-F5344CB8AC3E}">
        <p14:creationId xmlns:p14="http://schemas.microsoft.com/office/powerpoint/2010/main" val="2639694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Arial" pitchFamily="34" charset="0"/>
              </a:rPr>
              <a:t>When</a:t>
            </a:r>
            <a:r>
              <a:rPr lang="en-US" b="0" baseline="0" dirty="0" smtClean="0">
                <a:latin typeface="Arial" pitchFamily="34" charset="0"/>
              </a:rPr>
              <a:t> converting a dynamic disk to </a:t>
            </a:r>
            <a:r>
              <a:rPr lang="en-US" b="0" dirty="0" smtClean="0">
                <a:latin typeface="Arial" pitchFamily="34" charset="0"/>
              </a:rPr>
              <a:t>a fixed disk, it becomes</a:t>
            </a:r>
            <a:r>
              <a:rPr lang="en-US" b="0" baseline="0" dirty="0" smtClean="0">
                <a:latin typeface="Arial" pitchFamily="34" charset="0"/>
              </a:rPr>
              <a:t> the </a:t>
            </a:r>
            <a:r>
              <a:rPr lang="en-US" b="0" dirty="0" smtClean="0">
                <a:latin typeface="Arial" pitchFamily="34" charset="0"/>
              </a:rPr>
              <a:t>same size as the maximum size for the dynamically expanding disk. This could be an issue if you create a large maximum size for the dynamically </a:t>
            </a:r>
            <a:r>
              <a:rPr lang="en-US" dirty="0" smtClean="0">
                <a:latin typeface="Arial" pitchFamily="34" charset="0"/>
              </a:rPr>
              <a:t>expanding disk, and then want to convert it to a fixed size disk.</a:t>
            </a:r>
          </a:p>
          <a:p>
            <a:endParaRPr lang="en-US" dirty="0" smtClean="0">
              <a:latin typeface="Arial" pitchFamily="34" charset="0"/>
            </a:endParaRPr>
          </a:p>
          <a:p>
            <a:r>
              <a:rPr lang="en-US" dirty="0" smtClean="0">
                <a:latin typeface="Arial" pitchFamily="34" charset="0"/>
              </a:rPr>
              <a:t>If you move the parent disk, you can reconnect the differencing disk by inspecting it. If Hyper-V cannot locate the parent disk, you have the option to reconnect the differencing disk to the parent in its new location.</a:t>
            </a:r>
          </a:p>
          <a:p>
            <a:pPr marL="0" indent="0">
              <a:buNone/>
            </a:pPr>
            <a:endParaRPr lang="en-US" dirty="0" smtClean="0">
              <a:latin typeface="Arial" pitchFamily="34" charset="0"/>
            </a:endParaRPr>
          </a:p>
          <a:p>
            <a:endParaRPr lang="en-US" b="1" dirty="0" smtClean="0">
              <a:latin typeface="Arial" pitchFamily="34" charset="0"/>
            </a:endParaRPr>
          </a:p>
          <a:p>
            <a:pPr rtl="0"/>
            <a:r>
              <a:rPr lang="en-US" dirty="0" smtClean="0"/>
              <a:t>Bus - The IDE or SCSI bus to which to attach the disk. If you select &lt;Auto&gt;, the first available value will be selected.</a:t>
            </a:r>
          </a:p>
          <a:p>
            <a:pPr rtl="0"/>
            <a:r>
              <a:rPr lang="en-US" dirty="0" smtClean="0"/>
              <a:t>Bus Type </a:t>
            </a:r>
            <a:r>
              <a:rPr lang="en-US" baseline="0" dirty="0" smtClean="0"/>
              <a:t>- </a:t>
            </a:r>
            <a:r>
              <a:rPr lang="en-US" dirty="0" smtClean="0"/>
              <a:t>IDE or SCSI</a:t>
            </a:r>
          </a:p>
          <a:p>
            <a:pPr rtl="0"/>
            <a:r>
              <a:rPr lang="en-US" dirty="0" smtClean="0"/>
              <a:t>File Name - The name of the VHD on which the new disk will be based. If you select &lt;Auto&gt;, the name will be generated based on the name of the virtual machine to which the disk will be added together with a unique identifier.</a:t>
            </a:r>
          </a:p>
          <a:p>
            <a:pPr rtl="0"/>
            <a:r>
              <a:rPr lang="en-US" dirty="0" smtClean="0"/>
              <a:t>Logical Unit Number (LUN) -</a:t>
            </a:r>
            <a:r>
              <a:rPr lang="en-US" baseline="0" dirty="0" smtClean="0"/>
              <a:t> </a:t>
            </a:r>
            <a:r>
              <a:rPr lang="en-US" dirty="0" smtClean="0"/>
              <a:t>The logical unit number (LUN) for the VHD object on an IDE or SCSI bus. If you select &lt;Auto&gt;, the first available value will be selected.</a:t>
            </a:r>
          </a:p>
          <a:p>
            <a:pPr rtl="0"/>
            <a:r>
              <a:rPr lang="en-US" dirty="0" smtClean="0"/>
              <a:t>Virtual Hard Disk Path - The location of the VHD used to create the disk</a:t>
            </a:r>
          </a:p>
          <a:p>
            <a:pPr rtl="0"/>
            <a:r>
              <a:rPr lang="en-US" dirty="0" smtClean="0"/>
              <a:t>VM ID -</a:t>
            </a:r>
            <a:r>
              <a:rPr lang="en-US" baseline="0" dirty="0" smtClean="0"/>
              <a:t> </a:t>
            </a:r>
            <a:r>
              <a:rPr lang="en-US" dirty="0" smtClean="0"/>
              <a:t>The unique identifier (GUID) of the virtual machine to which the disk will be added</a:t>
            </a:r>
          </a:p>
          <a:p>
            <a:pPr marL="228600" indent="-228600">
              <a:buAutoNum type="arabicPeriod" startAt="4"/>
            </a:pP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F43CFC5-4D67-44AA-B864-C70CD58A43BF}" type="slidenum">
              <a:rPr lang="en-US" smtClean="0"/>
              <a:t>28</a:t>
            </a:fld>
            <a:endParaRPr lang="en-US"/>
          </a:p>
        </p:txBody>
      </p:sp>
    </p:spTree>
    <p:extLst>
      <p:ext uri="{BB962C8B-B14F-4D97-AF65-F5344CB8AC3E}">
        <p14:creationId xmlns:p14="http://schemas.microsoft.com/office/powerpoint/2010/main" val="1231249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great place to show the wizard as a simple demo.</a:t>
            </a:r>
          </a:p>
          <a:p>
            <a:endParaRPr lang="en-US" baseline="0" dirty="0" smtClean="0"/>
          </a:p>
          <a:p>
            <a:r>
              <a:rPr lang="en-US" baseline="0" dirty="0" smtClean="0"/>
              <a:t>Remember that any options can be changed later from the Hyper-V Settings window.</a:t>
            </a:r>
            <a:endParaRPr lang="en-US" dirty="0" smtClean="0"/>
          </a:p>
          <a:p>
            <a:endParaRPr lang="en-US" dirty="0"/>
          </a:p>
        </p:txBody>
      </p:sp>
      <p:sp>
        <p:nvSpPr>
          <p:cNvPr id="4" name="Slide Number Placeholder 3"/>
          <p:cNvSpPr>
            <a:spLocks noGrp="1"/>
          </p:cNvSpPr>
          <p:nvPr>
            <p:ph type="sldNum" sz="quarter" idx="10"/>
          </p:nvPr>
        </p:nvSpPr>
        <p:spPr>
          <a:xfrm>
            <a:off x="6172203" y="8685213"/>
            <a:ext cx="684213" cy="457200"/>
          </a:xfrm>
          <a:prstGeom prst="rect">
            <a:avLst/>
          </a:prstGeom>
        </p:spPr>
        <p:txBody>
          <a:bodyPr/>
          <a:lstStyle/>
          <a:p>
            <a:fld id="{9E2EE3DB-C817-437D-BE70-1FE1C54093A2}"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7"/>
          <p:cNvSpPr>
            <a:spLocks noGrp="1" noChangeArrowheads="1"/>
          </p:cNvSpPr>
          <p:nvPr>
            <p:ph type="sldNum" sz="quarter" idx="5"/>
          </p:nvPr>
        </p:nvSpPr>
        <p:spPr>
          <a:xfrm>
            <a:off x="3884029" y="8684927"/>
            <a:ext cx="2972421" cy="457513"/>
          </a:xfrm>
          <a:prstGeom prst="rect">
            <a:avLst/>
          </a:prstGeom>
          <a:extLst/>
        </p:spPr>
        <p:txBody>
          <a:bodyPr/>
          <a:lstStyle>
            <a:lvl1pPr>
              <a:defRPr b="1">
                <a:solidFill>
                  <a:schemeClr val="tx1"/>
                </a:solidFill>
                <a:latin typeface="Verdana" pitchFamily="34" charset="0"/>
              </a:defRPr>
            </a:lvl1pPr>
            <a:lvl2pPr marL="729057" indent="-280406">
              <a:defRPr b="1">
                <a:solidFill>
                  <a:schemeClr val="tx1"/>
                </a:solidFill>
                <a:latin typeface="Verdana" pitchFamily="34" charset="0"/>
              </a:defRPr>
            </a:lvl2pPr>
            <a:lvl3pPr marL="1121626" indent="-224325">
              <a:defRPr b="1">
                <a:solidFill>
                  <a:schemeClr val="tx1"/>
                </a:solidFill>
                <a:latin typeface="Verdana" pitchFamily="34" charset="0"/>
              </a:defRPr>
            </a:lvl3pPr>
            <a:lvl4pPr marL="1570276" indent="-224325">
              <a:defRPr b="1">
                <a:solidFill>
                  <a:schemeClr val="tx1"/>
                </a:solidFill>
                <a:latin typeface="Verdana" pitchFamily="34" charset="0"/>
              </a:defRPr>
            </a:lvl4pPr>
            <a:lvl5pPr marL="2018927" indent="-224325">
              <a:defRPr b="1">
                <a:solidFill>
                  <a:schemeClr val="tx1"/>
                </a:solidFill>
                <a:latin typeface="Verdana" pitchFamily="34" charset="0"/>
              </a:defRPr>
            </a:lvl5pPr>
            <a:lvl6pPr marL="2467577" indent="-224325" algn="ctr" eaLnBrk="0" fontAlgn="base" hangingPunct="0">
              <a:spcBef>
                <a:spcPct val="0"/>
              </a:spcBef>
              <a:spcAft>
                <a:spcPct val="0"/>
              </a:spcAft>
              <a:defRPr b="1">
                <a:solidFill>
                  <a:schemeClr val="tx1"/>
                </a:solidFill>
                <a:latin typeface="Verdana" pitchFamily="34" charset="0"/>
              </a:defRPr>
            </a:lvl6pPr>
            <a:lvl7pPr marL="2916227" indent="-224325" algn="ctr" eaLnBrk="0" fontAlgn="base" hangingPunct="0">
              <a:spcBef>
                <a:spcPct val="0"/>
              </a:spcBef>
              <a:spcAft>
                <a:spcPct val="0"/>
              </a:spcAft>
              <a:defRPr b="1">
                <a:solidFill>
                  <a:schemeClr val="tx1"/>
                </a:solidFill>
                <a:latin typeface="Verdana" pitchFamily="34" charset="0"/>
              </a:defRPr>
            </a:lvl7pPr>
            <a:lvl8pPr marL="3364878" indent="-224325" algn="ctr" eaLnBrk="0" fontAlgn="base" hangingPunct="0">
              <a:spcBef>
                <a:spcPct val="0"/>
              </a:spcBef>
              <a:spcAft>
                <a:spcPct val="0"/>
              </a:spcAft>
              <a:defRPr b="1">
                <a:solidFill>
                  <a:schemeClr val="tx1"/>
                </a:solidFill>
                <a:latin typeface="Verdana" pitchFamily="34" charset="0"/>
              </a:defRPr>
            </a:lvl8pPr>
            <a:lvl9pPr marL="3813528" indent="-224325" algn="ctr" eaLnBrk="0" fontAlgn="base" hangingPunct="0">
              <a:spcBef>
                <a:spcPct val="0"/>
              </a:spcBef>
              <a:spcAft>
                <a:spcPct val="0"/>
              </a:spcAft>
              <a:defRPr b="1">
                <a:solidFill>
                  <a:schemeClr val="tx1"/>
                </a:solidFill>
                <a:latin typeface="Verdana" pitchFamily="34" charset="0"/>
              </a:defRPr>
            </a:lvl9pPr>
          </a:lstStyle>
          <a:p>
            <a:pPr>
              <a:defRPr/>
            </a:pPr>
            <a:fld id="{16EE6839-E428-4CA7-BCD9-1509CCE5C1A7}" type="slidenum">
              <a:rPr lang="en-US" b="0" smtClean="0"/>
              <a:pPr>
                <a:defRPr/>
              </a:pPr>
              <a:t>30</a:t>
            </a:fld>
            <a:endParaRPr lang="en-US" b="0"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307494" y="4417889"/>
            <a:ext cx="6149837" cy="4452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There ar</a:t>
            </a:r>
            <a:r>
              <a:rPr lang="en-US" baseline="0" dirty="0" smtClean="0">
                <a:latin typeface="Arial" pitchFamily="34" charset="0"/>
              </a:rPr>
              <a:t>e various mechanisms to move to a R2 host.</a:t>
            </a:r>
          </a:p>
          <a:p>
            <a:endParaRPr lang="en-US" baseline="0" dirty="0" smtClean="0">
              <a:latin typeface="Arial" pitchFamily="34" charset="0"/>
            </a:endParaRPr>
          </a:p>
          <a:p>
            <a:r>
              <a:rPr lang="en-US" baseline="0" dirty="0" smtClean="0">
                <a:latin typeface="Arial" pitchFamily="34" charset="0"/>
              </a:rPr>
              <a:t>Export / Import is generally the most common.</a:t>
            </a:r>
          </a:p>
          <a:p>
            <a:endParaRPr lang="en-US" baseline="0" dirty="0" smtClean="0">
              <a:latin typeface="Arial" pitchFamily="34" charset="0"/>
            </a:endParaRPr>
          </a:p>
          <a:p>
            <a:r>
              <a:rPr lang="en-US" sz="2000" dirty="0" smtClean="0"/>
              <a:t>Export / Import</a:t>
            </a:r>
          </a:p>
          <a:p>
            <a:pPr lvl="1"/>
            <a:r>
              <a:rPr lang="en-US" sz="1800" dirty="0" smtClean="0"/>
              <a:t>Export VMs that are not running</a:t>
            </a:r>
          </a:p>
          <a:p>
            <a:pPr lvl="2"/>
            <a:r>
              <a:rPr lang="en-US" sz="1600" dirty="0" smtClean="0"/>
              <a:t>Saves snapshots, VHDs, VMs, </a:t>
            </a:r>
            <a:r>
              <a:rPr lang="en-US" sz="1600" dirty="0" err="1" smtClean="0"/>
              <a:t>config</a:t>
            </a:r>
            <a:r>
              <a:rPr lang="en-US" sz="1600" dirty="0" smtClean="0"/>
              <a:t> XML</a:t>
            </a:r>
          </a:p>
          <a:p>
            <a:pPr lvl="1"/>
            <a:r>
              <a:rPr lang="en-US" sz="1800" dirty="0" smtClean="0"/>
              <a:t>Import VMs</a:t>
            </a:r>
          </a:p>
          <a:p>
            <a:pPr lvl="2"/>
            <a:r>
              <a:rPr lang="en-US" sz="1600" dirty="0" smtClean="0"/>
              <a:t>Move VM (keeps same unique ID)</a:t>
            </a:r>
          </a:p>
          <a:p>
            <a:pPr lvl="2"/>
            <a:r>
              <a:rPr lang="en-US" sz="1600" dirty="0" smtClean="0"/>
              <a:t>Copy VM (creates new unique ID)</a:t>
            </a:r>
          </a:p>
          <a:p>
            <a:pPr lvl="2"/>
            <a:r>
              <a:rPr lang="en-US" sz="1600" dirty="0" smtClean="0"/>
              <a:t>Duplicate VM (allows for multiple new VMs)</a:t>
            </a:r>
          </a:p>
          <a:p>
            <a:r>
              <a:rPr lang="en-US" sz="2000" dirty="0" smtClean="0"/>
              <a:t>Backup / Restore</a:t>
            </a:r>
          </a:p>
          <a:p>
            <a:pPr lvl="1"/>
            <a:r>
              <a:rPr lang="en-US" sz="1800" dirty="0" smtClean="0"/>
              <a:t>Varies based on backup provider</a:t>
            </a:r>
          </a:p>
          <a:p>
            <a:r>
              <a:rPr lang="en-US" sz="2000" dirty="0" smtClean="0"/>
              <a:t>Migration</a:t>
            </a:r>
          </a:p>
          <a:p>
            <a:pPr lvl="1"/>
            <a:r>
              <a:rPr lang="en-US" sz="1800" dirty="0" smtClean="0"/>
              <a:t>Server Migration Tools</a:t>
            </a:r>
          </a:p>
          <a:p>
            <a:pPr lvl="1"/>
            <a:r>
              <a:rPr lang="en-US" sz="1800" dirty="0" smtClean="0"/>
              <a:t>Migration from Virtual Server 2005 R2 is a unique one-way process</a:t>
            </a:r>
          </a:p>
          <a:p>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7"/>
          <p:cNvSpPr>
            <a:spLocks noGrp="1" noChangeArrowheads="1"/>
          </p:cNvSpPr>
          <p:nvPr>
            <p:ph type="sldNum" sz="quarter" idx="5"/>
          </p:nvPr>
        </p:nvSpPr>
        <p:spPr>
          <a:xfrm>
            <a:off x="3884029" y="8684927"/>
            <a:ext cx="2972421" cy="457513"/>
          </a:xfrm>
          <a:prstGeom prst="rect">
            <a:avLst/>
          </a:prstGeom>
          <a:extLst/>
        </p:spPr>
        <p:txBody>
          <a:bodyPr/>
          <a:lstStyle>
            <a:lvl1pPr>
              <a:defRPr b="1">
                <a:solidFill>
                  <a:schemeClr val="tx1"/>
                </a:solidFill>
                <a:latin typeface="Verdana" pitchFamily="34" charset="0"/>
              </a:defRPr>
            </a:lvl1pPr>
            <a:lvl2pPr marL="729057" indent="-280406">
              <a:defRPr b="1">
                <a:solidFill>
                  <a:schemeClr val="tx1"/>
                </a:solidFill>
                <a:latin typeface="Verdana" pitchFamily="34" charset="0"/>
              </a:defRPr>
            </a:lvl2pPr>
            <a:lvl3pPr marL="1121626" indent="-224325">
              <a:defRPr b="1">
                <a:solidFill>
                  <a:schemeClr val="tx1"/>
                </a:solidFill>
                <a:latin typeface="Verdana" pitchFamily="34" charset="0"/>
              </a:defRPr>
            </a:lvl3pPr>
            <a:lvl4pPr marL="1570276" indent="-224325">
              <a:defRPr b="1">
                <a:solidFill>
                  <a:schemeClr val="tx1"/>
                </a:solidFill>
                <a:latin typeface="Verdana" pitchFamily="34" charset="0"/>
              </a:defRPr>
            </a:lvl4pPr>
            <a:lvl5pPr marL="2018927" indent="-224325">
              <a:defRPr b="1">
                <a:solidFill>
                  <a:schemeClr val="tx1"/>
                </a:solidFill>
                <a:latin typeface="Verdana" pitchFamily="34" charset="0"/>
              </a:defRPr>
            </a:lvl5pPr>
            <a:lvl6pPr marL="2467577" indent="-224325" algn="ctr" eaLnBrk="0" fontAlgn="base" hangingPunct="0">
              <a:spcBef>
                <a:spcPct val="0"/>
              </a:spcBef>
              <a:spcAft>
                <a:spcPct val="0"/>
              </a:spcAft>
              <a:defRPr b="1">
                <a:solidFill>
                  <a:schemeClr val="tx1"/>
                </a:solidFill>
                <a:latin typeface="Verdana" pitchFamily="34" charset="0"/>
              </a:defRPr>
            </a:lvl6pPr>
            <a:lvl7pPr marL="2916227" indent="-224325" algn="ctr" eaLnBrk="0" fontAlgn="base" hangingPunct="0">
              <a:spcBef>
                <a:spcPct val="0"/>
              </a:spcBef>
              <a:spcAft>
                <a:spcPct val="0"/>
              </a:spcAft>
              <a:defRPr b="1">
                <a:solidFill>
                  <a:schemeClr val="tx1"/>
                </a:solidFill>
                <a:latin typeface="Verdana" pitchFamily="34" charset="0"/>
              </a:defRPr>
            </a:lvl7pPr>
            <a:lvl8pPr marL="3364878" indent="-224325" algn="ctr" eaLnBrk="0" fontAlgn="base" hangingPunct="0">
              <a:spcBef>
                <a:spcPct val="0"/>
              </a:spcBef>
              <a:spcAft>
                <a:spcPct val="0"/>
              </a:spcAft>
              <a:defRPr b="1">
                <a:solidFill>
                  <a:schemeClr val="tx1"/>
                </a:solidFill>
                <a:latin typeface="Verdana" pitchFamily="34" charset="0"/>
              </a:defRPr>
            </a:lvl8pPr>
            <a:lvl9pPr marL="3813528" indent="-224325" algn="ctr" eaLnBrk="0" fontAlgn="base" hangingPunct="0">
              <a:spcBef>
                <a:spcPct val="0"/>
              </a:spcBef>
              <a:spcAft>
                <a:spcPct val="0"/>
              </a:spcAft>
              <a:defRPr b="1">
                <a:solidFill>
                  <a:schemeClr val="tx1"/>
                </a:solidFill>
                <a:latin typeface="Verdana" pitchFamily="34" charset="0"/>
              </a:defRPr>
            </a:lvl9pPr>
          </a:lstStyle>
          <a:p>
            <a:pPr>
              <a:defRPr/>
            </a:pPr>
            <a:fld id="{E426BD91-97EB-44DB-BC3F-46D961B84230}" type="slidenum">
              <a:rPr lang="en-US" b="0" smtClean="0"/>
              <a:pPr>
                <a:defRPr/>
              </a:pPr>
              <a:t>31</a:t>
            </a:fld>
            <a:endParaRPr lang="en-US" b="0"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307494" y="2148592"/>
            <a:ext cx="6149837" cy="67315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Snapshots are a new feature of Windows Server 2008 Hyper-V. Snapshots are a point-in-time version of a virtual machine. This means that when the virtual machine is running, you can create a snapshot. At any time, you can select the snapshot, and revert the virtual machine back to that point in time. When a VM is restored using a snapshot, the virtual machine is in the exact configuration that it was when the snapshot was created (memory, virtual hardware, processes, and machine state).</a:t>
            </a:r>
          </a:p>
          <a:p>
            <a:r>
              <a:rPr lang="en-US" dirty="0" smtClean="0">
                <a:latin typeface="Arial" pitchFamily="34" charset="0"/>
              </a:rPr>
              <a:t> </a:t>
            </a:r>
          </a:p>
          <a:p>
            <a:r>
              <a:rPr lang="en-US" dirty="0" smtClean="0">
                <a:latin typeface="Arial" pitchFamily="34" charset="0"/>
              </a:rPr>
              <a:t>Snapshots do not affect the running state of the virtual machine. When you create a snapshot, it does not change the virtual machine hardware, applications, or the processes that are running. Additionally, when deleting a snapshot, the virtual machine does not change, and the point-in-time save point is no longer restorable. </a:t>
            </a:r>
          </a:p>
          <a:p>
            <a:r>
              <a:rPr lang="en-US" dirty="0" smtClean="0">
                <a:latin typeface="Arial" pitchFamily="34" charset="0"/>
              </a:rPr>
              <a:t>The snapshot files consist of the following:</a:t>
            </a:r>
          </a:p>
          <a:p>
            <a:pPr>
              <a:buFontTx/>
              <a:buChar char="•"/>
            </a:pPr>
            <a:r>
              <a:rPr lang="en-US" dirty="0" smtClean="0">
                <a:latin typeface="Arial" pitchFamily="34" charset="0"/>
              </a:rPr>
              <a:t> A copy of the virtual machine configuration .xml file </a:t>
            </a:r>
          </a:p>
          <a:p>
            <a:pPr>
              <a:buFontTx/>
              <a:buChar char="•"/>
            </a:pPr>
            <a:r>
              <a:rPr lang="en-US" dirty="0" smtClean="0">
                <a:latin typeface="Arial" pitchFamily="34" charset="0"/>
              </a:rPr>
              <a:t> Any save state files </a:t>
            </a:r>
          </a:p>
          <a:p>
            <a:pPr>
              <a:buFontTx/>
              <a:buChar char="•"/>
            </a:pPr>
            <a:r>
              <a:rPr lang="en-US" dirty="0" smtClean="0">
                <a:latin typeface="Arial" pitchFamily="34" charset="0"/>
              </a:rPr>
              <a:t> A differencing disk (.</a:t>
            </a:r>
            <a:r>
              <a:rPr lang="en-US" dirty="0" err="1" smtClean="0">
                <a:latin typeface="Arial" pitchFamily="34" charset="0"/>
              </a:rPr>
              <a:t>avhd</a:t>
            </a:r>
            <a:r>
              <a:rPr lang="en-US" dirty="0" smtClean="0">
                <a:latin typeface="Arial" pitchFamily="34" charset="0"/>
              </a:rPr>
              <a:t>) that is the new working disk for all writes that is the child of the working disk prior to the snapshot. </a:t>
            </a:r>
          </a:p>
          <a:p>
            <a:pPr eaLnBrk="1" hangingPunct="1"/>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307494" y="2056465"/>
            <a:ext cx="6149837" cy="68236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Emphasize that snapshots are fine for use in a lab or test environment, but not for use in a production environment. You should not use snapshots as a backup or recovery mechanism for Exchange or Active Directory® Domain Services (AD DS) or other transactional applications.</a:t>
            </a:r>
          </a:p>
        </p:txBody>
      </p:sp>
      <p:sp>
        <p:nvSpPr>
          <p:cNvPr id="5127" name="Rectangle 7"/>
          <p:cNvSpPr>
            <a:spLocks noChangeArrowheads="1"/>
          </p:cNvSpPr>
          <p:nvPr/>
        </p:nvSpPr>
        <p:spPr bwMode="auto">
          <a:xfrm>
            <a:off x="3885581"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lgn="r" eaLnBrk="1" hangingPunct="1">
              <a:defRPr sz="1200" b="0">
                <a:latin typeface="Arial" charset="0"/>
                <a:cs typeface="+mn-cs"/>
              </a:defRPr>
            </a:lvl1pPr>
          </a:lstStyle>
          <a:p>
            <a:pPr>
              <a:defRPr/>
            </a:pPr>
            <a:fld id="{A74A6C60-57F8-48A3-A6C4-9A2281335098}" type="slidenum">
              <a:rPr lang="en-US"/>
              <a:pPr>
                <a:defRPr/>
              </a:pPr>
              <a:t>33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Explain the backup types that you can perform with virtual machines on Hyper-V. The key point of this topic is to explain the benefits and drawbacks of each approach. Be sure to explain the terms </a:t>
            </a:r>
            <a:r>
              <a:rPr lang="en-US" i="1" dirty="0" smtClean="0">
                <a:latin typeface="Arial" pitchFamily="34" charset="0"/>
              </a:rPr>
              <a:t>online backups</a:t>
            </a:r>
            <a:r>
              <a:rPr lang="en-US" dirty="0" smtClean="0">
                <a:latin typeface="Arial" pitchFamily="34" charset="0"/>
              </a:rPr>
              <a:t> and </a:t>
            </a:r>
            <a:r>
              <a:rPr lang="en-US" i="1" dirty="0" smtClean="0">
                <a:latin typeface="Arial" pitchFamily="34" charset="0"/>
              </a:rPr>
              <a:t>offline backups</a:t>
            </a:r>
            <a:r>
              <a:rPr lang="en-US" dirty="0" smtClean="0">
                <a:latin typeface="Arial" pitchFamily="34" charset="0"/>
              </a:rPr>
              <a:t>. Emphasize that online backup is not always possible, and then discuss the requirements that must be met for online backup to succeed. The requirements are :</a:t>
            </a:r>
          </a:p>
          <a:p>
            <a:pPr>
              <a:buFontTx/>
              <a:buChar char="•"/>
            </a:pPr>
            <a:r>
              <a:rPr lang="en-US" dirty="0" smtClean="0">
                <a:latin typeface="Arial" pitchFamily="34" charset="0"/>
              </a:rPr>
              <a:t>Integration services are installed </a:t>
            </a:r>
          </a:p>
          <a:p>
            <a:pPr>
              <a:buFontTx/>
              <a:buChar char="•"/>
            </a:pPr>
            <a:r>
              <a:rPr lang="en-US" dirty="0" smtClean="0">
                <a:latin typeface="Arial" pitchFamily="34" charset="0"/>
              </a:rPr>
              <a:t>Disks inside the virtual machine that are formatted for NTFS file system, (dynamic volumes are supported only for offline backup)</a:t>
            </a:r>
          </a:p>
          <a:p>
            <a:pPr>
              <a:buFontTx/>
              <a:buChar char="•"/>
            </a:pPr>
            <a:r>
              <a:rPr lang="en-US" dirty="0" smtClean="0">
                <a:latin typeface="Arial" pitchFamily="34" charset="0"/>
              </a:rPr>
              <a:t>Volume Shadow Copy Service must be enabled inside virtual machine</a:t>
            </a:r>
          </a:p>
          <a:p>
            <a:endParaRPr lang="en-US" dirty="0" smtClean="0">
              <a:latin typeface="Arial" pitchFamily="34" charset="0"/>
            </a:endParaRPr>
          </a:p>
          <a:p>
            <a:r>
              <a:rPr lang="en-US" dirty="0" smtClean="0">
                <a:latin typeface="Arial" pitchFamily="34" charset="0"/>
              </a:rPr>
              <a:t>Emphasize the basic disk requirements for the NTFS file system, as this often is a reason why online backup does not work.</a:t>
            </a:r>
            <a:r>
              <a:rPr lang="hr-HR" dirty="0" smtClean="0">
                <a:latin typeface="Arial" pitchFamily="34" charset="0"/>
              </a:rPr>
              <a:t> </a:t>
            </a:r>
          </a:p>
          <a:p>
            <a:endParaRPr lang="hr-HR" dirty="0" smtClean="0">
              <a:latin typeface="Arial" pitchFamily="34" charset="0"/>
            </a:endParaRPr>
          </a:p>
          <a:p>
            <a:r>
              <a:rPr lang="en-US" b="1" dirty="0" smtClean="0">
                <a:latin typeface="Arial" pitchFamily="34" charset="0"/>
              </a:rPr>
              <a:t>Choosing the appropriate backup method</a:t>
            </a:r>
          </a:p>
          <a:p>
            <a:r>
              <a:rPr lang="en-US" dirty="0" smtClean="0">
                <a:latin typeface="Arial" pitchFamily="34" charset="0"/>
              </a:rPr>
              <a:t>For most organizations, a combination of host level backup and guest level backup will be the most appropriate solution. By using this approach, you will have very good options for complete disaster recovery (host level backups), while still keeping day-to-day recovery functionality (guest level backup). You should determine the frequency of each of these backup methods based how frequently data changes on both the host level and virtual machine level.</a:t>
            </a:r>
          </a:p>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2018193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 for Server Core or Hyper-V Server.</a:t>
            </a:r>
          </a:p>
          <a:p>
            <a:endParaRPr lang="en-US" dirty="0" smtClean="0"/>
          </a:p>
          <a:p>
            <a:r>
              <a:rPr lang="en-US" dirty="0" smtClean="0"/>
              <a:t>In order to configure the new Hyper-V Server 2008 R2 SP1 feature settings (RemoteFX, Dynamic Memory), make sure to use the </a:t>
            </a:r>
            <a:r>
              <a:rPr lang="en-US" dirty="0" err="1" smtClean="0"/>
              <a:t>the</a:t>
            </a:r>
            <a:r>
              <a:rPr lang="en-US" dirty="0" smtClean="0"/>
              <a:t> latest Windows 7 SP1 Remote Server Administration Tool(RSAT) for the client or use Windows Server 2008 R2 SP1</a:t>
            </a:r>
            <a:endParaRPr lang="en-US" dirty="0"/>
          </a:p>
        </p:txBody>
      </p:sp>
      <p:sp>
        <p:nvSpPr>
          <p:cNvPr id="4" name="Slide Number Placeholder 3"/>
          <p:cNvSpPr>
            <a:spLocks noGrp="1"/>
          </p:cNvSpPr>
          <p:nvPr>
            <p:ph type="sldNum" sz="quarter" idx="10"/>
          </p:nvPr>
        </p:nvSpPr>
        <p:spPr/>
        <p:txBody>
          <a:bodyPr/>
          <a:lstStyle/>
          <a:p>
            <a:fld id="{6DDFF977-8F9C-4462-AE3B-B096CE9B707D}" type="slidenum">
              <a:rPr lang="en-US" smtClean="0"/>
              <a:t>35</a:t>
            </a:fld>
            <a:endParaRPr lang="en-US"/>
          </a:p>
        </p:txBody>
      </p:sp>
    </p:spTree>
    <p:extLst>
      <p:ext uri="{BB962C8B-B14F-4D97-AF65-F5344CB8AC3E}">
        <p14:creationId xmlns:p14="http://schemas.microsoft.com/office/powerpoint/2010/main" val="2547750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a:t>
            </a:r>
            <a:r>
              <a:rPr lang="en-US" baseline="0" dirty="0" smtClean="0"/>
              <a:t> numerous VMs or Servers from a single interface</a:t>
            </a:r>
          </a:p>
          <a:p>
            <a:endParaRPr lang="en-US" baseline="0" dirty="0" smtClean="0"/>
          </a:p>
          <a:p>
            <a:r>
              <a:rPr lang="en-US" baseline="0" dirty="0" smtClean="0"/>
              <a:t>Free download</a:t>
            </a:r>
            <a:endParaRPr lang="en-US" dirty="0"/>
          </a:p>
        </p:txBody>
      </p:sp>
      <p:sp>
        <p:nvSpPr>
          <p:cNvPr id="4" name="Slide Number Placeholder 3"/>
          <p:cNvSpPr>
            <a:spLocks noGrp="1"/>
          </p:cNvSpPr>
          <p:nvPr>
            <p:ph type="sldNum" sz="quarter" idx="10"/>
          </p:nvPr>
        </p:nvSpPr>
        <p:spPr/>
        <p:txBody>
          <a:bodyPr/>
          <a:lstStyle/>
          <a:p>
            <a:fld id="{6DDFF977-8F9C-4462-AE3B-B096CE9B707D}" type="slidenum">
              <a:rPr lang="en-US" smtClean="0"/>
              <a:t>36</a:t>
            </a:fld>
            <a:endParaRPr lang="en-US"/>
          </a:p>
        </p:txBody>
      </p:sp>
    </p:spTree>
    <p:extLst>
      <p:ext uri="{BB962C8B-B14F-4D97-AF65-F5344CB8AC3E}">
        <p14:creationId xmlns:p14="http://schemas.microsoft.com/office/powerpoint/2010/main" val="2914203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9175" y="928688"/>
            <a:ext cx="3540125" cy="1992312"/>
          </a:xfrm>
        </p:spPr>
      </p:sp>
      <p:sp>
        <p:nvSpPr>
          <p:cNvPr id="6" name="Slide Number Placeholder 5"/>
          <p:cNvSpPr>
            <a:spLocks noGrp="1"/>
          </p:cNvSpPr>
          <p:nvPr>
            <p:ph type="sldNum" sz="quarter" idx="12"/>
          </p:nvPr>
        </p:nvSpPr>
        <p:spPr/>
        <p:txBody>
          <a:bodyPr/>
          <a:lstStyle/>
          <a:p>
            <a:pPr>
              <a:defRPr/>
            </a:pPr>
            <a:fld id="{89824B1F-92BD-47B4-9E9C-C66E20FC21BB}" type="slidenum">
              <a:rPr lang="en-US" smtClean="0"/>
              <a:pPr>
                <a:defRPr/>
              </a:pPr>
              <a:t>37</a:t>
            </a:fld>
            <a:endParaRPr lang="en-US" dirty="0"/>
          </a:p>
        </p:txBody>
      </p:sp>
      <p:sp>
        <p:nvSpPr>
          <p:cNvPr id="9" name="Footer Placeholder 4"/>
          <p:cNvSpPr>
            <a:spLocks noGrp="1"/>
          </p:cNvSpPr>
          <p:nvPr>
            <p:ph type="ftr" sz="quarter" idx="4"/>
          </p:nvPr>
        </p:nvSpPr>
        <p:spPr>
          <a:xfrm>
            <a:off x="1" y="8687426"/>
            <a:ext cx="6154775" cy="456575"/>
          </a:xfrm>
        </p:spPr>
        <p:txBody>
          <a:bodyPr/>
          <a:lstStyle/>
          <a:p>
            <a:r>
              <a:rPr lang="en-US" sz="700" dirty="0"/>
              <a:t>© 2008 Microsoft Corporation. All rights reserved.</a:t>
            </a:r>
          </a:p>
          <a:p>
            <a:r>
              <a:rPr lang="en-US" sz="700" dirty="0"/>
              <a:t>This presentation is for informational purposes only. Microsoft makes no warranties, express or implied, in this summary.</a:t>
            </a:r>
          </a:p>
        </p:txBody>
      </p:sp>
      <p:sp>
        <p:nvSpPr>
          <p:cNvPr id="8" name="Notes Placeholder 2"/>
          <p:cNvSpPr>
            <a:spLocks noGrp="1"/>
          </p:cNvSpPr>
          <p:nvPr>
            <p:ph type="body" idx="3"/>
          </p:nvPr>
        </p:nvSpPr>
        <p:spPr>
          <a:xfrm>
            <a:off x="166256" y="4144492"/>
            <a:ext cx="6656119" cy="4750128"/>
          </a:xfrm>
        </p:spPr>
        <p:txBody>
          <a:bodyPr>
            <a:noAutofit/>
          </a:bodyPr>
          <a:lstStyle/>
          <a:p>
            <a:r>
              <a:rPr lang="en-US" dirty="0" smtClean="0"/>
              <a:t>Microsoft is delivering comprehensive, integrated solutions today across IT security, identity &amp; access, and management to help customers save time, reduce costs, and protect their environment.  This integrated approach applies across physical and virtual assets, and covers all aspects of virtualization – </a:t>
            </a:r>
          </a:p>
          <a:p>
            <a:r>
              <a:rPr lang="en-US" dirty="0" smtClean="0"/>
              <a:t> </a:t>
            </a:r>
          </a:p>
          <a:p>
            <a:pPr marL="225399" indent="-225399">
              <a:buFont typeface="Arial" pitchFamily="34" charset="0"/>
              <a:buChar char="•"/>
            </a:pPr>
            <a:r>
              <a:rPr lang="en-US" dirty="0" smtClean="0"/>
              <a:t>Hardware virtualization:   Where an operating system and  an application are packaged together to form a virtual machine, which then runs on a physical device</a:t>
            </a:r>
          </a:p>
          <a:p>
            <a:pPr marL="225399" indent="-225399">
              <a:buFont typeface="Arial" pitchFamily="34" charset="0"/>
              <a:buChar char="•"/>
            </a:pPr>
            <a:r>
              <a:rPr lang="en-US" dirty="0" smtClean="0"/>
              <a:t>Application virtualization:  Enables app to run on a machine without installing it on the OS </a:t>
            </a:r>
          </a:p>
          <a:p>
            <a:pPr marL="225399" indent="-225399">
              <a:buFont typeface="Arial" pitchFamily="34" charset="0"/>
              <a:buChar char="•"/>
            </a:pPr>
            <a:r>
              <a:rPr lang="en-US" dirty="0" smtClean="0"/>
              <a:t>Presentation virtualization:  Enables app to run on one computer but be accessed through another</a:t>
            </a:r>
          </a:p>
          <a:p>
            <a:r>
              <a:rPr lang="en-US" dirty="0" smtClean="0"/>
              <a:t> </a:t>
            </a:r>
          </a:p>
          <a:p>
            <a:r>
              <a:rPr lang="en-US" dirty="0" smtClean="0"/>
              <a:t>Our integrated approach starts with a common, secure infrastructure &amp; platform.  Windows Server 2008 deliver the most reliable, secure, and identity-aware Windows operating system to date.  Our hardware virtualization solution– Hyper-V – is included in it.  Windows Server 2008 also has many built-in security features such as Windows Server Core, Network Access Protection (NAP), Server and Domain Isolation (SDI), </a:t>
            </a:r>
            <a:r>
              <a:rPr lang="en-US" dirty="0" err="1" smtClean="0"/>
              <a:t>BitLocker</a:t>
            </a:r>
            <a:r>
              <a:rPr lang="en-US" dirty="0" smtClean="0"/>
              <a:t> Drive Encryption and others that enable us to provide layered protection for physical and virtual environments.</a:t>
            </a:r>
          </a:p>
          <a:p>
            <a:r>
              <a:rPr lang="en-US" dirty="0" smtClean="0"/>
              <a:t> </a:t>
            </a:r>
          </a:p>
          <a:p>
            <a:r>
              <a:rPr lang="en-US" dirty="0" smtClean="0"/>
              <a:t>On top of this platform, we deliver integrated security, access, and systems management solutions through our Forefront and System Center product lines that enable customers to secure and manage their environments.  At the core of this integrated approach is identity – with Active Directory, also part of Windows Server, providing the identity infrastructure for user identities, credentials and certifications across both physical and virtual IT assets.  </a:t>
            </a:r>
          </a:p>
          <a:p>
            <a:r>
              <a:rPr lang="en-US" dirty="0" smtClean="0"/>
              <a:t> </a:t>
            </a:r>
          </a:p>
          <a:p>
            <a:r>
              <a:rPr lang="en-US" dirty="0" smtClean="0"/>
              <a:t>Microsoft brings these unique capabilities together today – enabling customers through this integration to save time, reduce costs, and protect their physical and virtual IT environments. </a:t>
            </a:r>
          </a:p>
          <a:p>
            <a:endParaRPr lang="en-US" dirty="0" smtClean="0"/>
          </a:p>
          <a:p>
            <a:r>
              <a:rPr lang="en-US" dirty="0" smtClean="0"/>
              <a:t>Active Directory is a critical component of the private cloud deployment. It provides a common access</a:t>
            </a:r>
            <a:r>
              <a:rPr lang="en-US" baseline="0" dirty="0" smtClean="0"/>
              <a:t> across physical servers, virtual machines and even extends up to the cloud using a single identity store. Now using Active Directory we are going to have this as a requirement simply because it is going to ensure that the entire platform is secure. Remember, using Active Directory you can not just manage computers and servers, but you can manage how those users interact with the servers. </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lIns="91432" tIns="45716" rIns="91432" bIns="45716">
            <a:normAutofit lnSpcReduction="10000"/>
          </a:bodyPr>
          <a:lstStyle/>
          <a:p>
            <a:pPr rtl="0"/>
            <a:r>
              <a:rPr lang="en-US" sz="1400" dirty="0" smtClean="0"/>
              <a:t>Microsoft RemoteFX is a new feature that is included in Windows Server 2008 R2 with Service Pack 1 (SP1). It introduces a set of end-user experience enhancements for Remote Desktop Protocol (RDP) that enable a rich desktop environment within your corporate network.</a:t>
            </a:r>
          </a:p>
          <a:p>
            <a:pPr rtl="0"/>
            <a:endParaRPr lang="en-US" sz="1400" b="0" dirty="0" smtClean="0"/>
          </a:p>
          <a:p>
            <a:pPr rtl="0"/>
            <a:r>
              <a:rPr lang="en-US" sz="1400" b="0" dirty="0" smtClean="0"/>
              <a:t>What does RemoteFX do?</a:t>
            </a:r>
          </a:p>
          <a:p>
            <a:pPr rtl="0"/>
            <a:r>
              <a:rPr lang="en-US" sz="1400" dirty="0" smtClean="0"/>
              <a:t>Microsoft® RemoteFX™ enables the delivery of a full Windows user experience to a range of client devices including rich clients, thin clients, and ultrathin clients. RemoteFX delivers a rich user experience for Virtual Desktop Infrastructure (VDI) by providing a 3D virtual adapter, intelligent codecs, and the ability to redirect USB devices in virtual machines. RemoteFX is integrated with the RDP protocol, which enables shared encryption, authentication, management, and device support. RemoteFX also delivers a rich user experience for session-based desktops and RemoteApp programs to a broad range of client devices.</a:t>
            </a:r>
          </a:p>
          <a:p>
            <a:pPr lvl="0"/>
            <a:endParaRPr lang="en-US" sz="1400" dirty="0"/>
          </a:p>
        </p:txBody>
      </p:sp>
      <p:sp>
        <p:nvSpPr>
          <p:cNvPr id="4" name="Footer Placeholder 3"/>
          <p:cNvSpPr>
            <a:spLocks noGrp="1"/>
          </p:cNvSpPr>
          <p:nvPr>
            <p:ph type="ftr" sz="quarter" idx="10"/>
          </p:nvPr>
        </p:nvSpPr>
        <p:spPr>
          <a:xfrm>
            <a:off x="0" y="8685213"/>
            <a:ext cx="2971800" cy="457200"/>
          </a:xfrm>
          <a:prstGeom prst="rect">
            <a:avLst/>
          </a:prstGeom>
        </p:spPr>
        <p:txBody>
          <a:bodyPr lIns="91432" tIns="45716" rIns="91432" bIns="45716"/>
          <a:lstStyle/>
          <a:p>
            <a:r>
              <a:rPr lang="en-US" sz="500" dirty="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pitchFamily="34" charset="0"/>
              </a:rPr>
            </a:br>
            <a:r>
              <a:rPr lang="en-US" sz="500" dirty="0">
                <a:solidFill>
                  <a:srgbClr val="000000"/>
                </a:solidFill>
                <a:latin typeface="Segoe" pitchFamily="34" charset="0"/>
              </a:rPr>
              <a:t>MICROSOFT MAKES NO WARRANTIES, EXPRESS, IMPLIED OR STATUTORY, AS TO THE INFORMATION IN THIS PRESENTATION.</a:t>
            </a:r>
          </a:p>
        </p:txBody>
      </p:sp>
      <p:sp>
        <p:nvSpPr>
          <p:cNvPr id="5" name="Slide Number Placeholder 4"/>
          <p:cNvSpPr>
            <a:spLocks noGrp="1"/>
          </p:cNvSpPr>
          <p:nvPr>
            <p:ph type="sldNum" sz="quarter" idx="11"/>
          </p:nvPr>
        </p:nvSpPr>
        <p:spPr>
          <a:xfrm>
            <a:off x="3884613" y="8685213"/>
            <a:ext cx="2971800" cy="457200"/>
          </a:xfrm>
          <a:prstGeom prst="rect">
            <a:avLst/>
          </a:prstGeom>
        </p:spPr>
        <p:txBody>
          <a:bodyPr lIns="91432" tIns="45716" rIns="91432" bIns="45716"/>
          <a:lstStyle/>
          <a:p>
            <a:fld id="{8980CB99-47E3-46F4-AAEB-3919FBEFC014}" type="slidenum">
              <a:rPr lang="en-US" smtClean="0">
                <a:latin typeface="Segoe" pitchFamily="34" charset="0"/>
              </a:rPr>
              <a:pPr/>
              <a:t>38</a:t>
            </a:fld>
            <a:endParaRPr lang="en-US" dirty="0">
              <a:latin typeface="Segoe"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pPr/>
              <a:t>4</a:t>
            </a:fld>
            <a:endParaRPr lang="en-US"/>
          </a:p>
        </p:txBody>
      </p:sp>
    </p:spTree>
    <p:extLst>
      <p:ext uri="{BB962C8B-B14F-4D97-AF65-F5344CB8AC3E}">
        <p14:creationId xmlns:p14="http://schemas.microsoft.com/office/powerpoint/2010/main" val="2639694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Windows Server 2008 R2 SP1, Microsoft delivers a dynamic memory feature for Hyper-V that enables higher virtual machine density on any single Hyper-V host, and dynamically manages virtual machine memory requirements. </a:t>
            </a:r>
          </a:p>
          <a:p>
            <a:endParaRPr lang="en-US" dirty="0" smtClean="0"/>
          </a:p>
          <a:p>
            <a:r>
              <a:rPr lang="en-US" dirty="0" smtClean="0"/>
              <a:t>In the Hyper-V and Hyper-V R2 releases, a virtual machine is configured with a static amount of memory. Therefore, when creating a virtual machine, you usually set the memory configuration to represent the maximum amount of memory that you expect the virtual machine to use, although the virtual machine may consume much less memory during most of its execution time. If Hyper-V or Hyper-V R2 cannot allocate all of the requested memory to a virtual machine at startup, then the virtual machine startup fails, even if it requires only a fraction of the assigned memory at startup. This static memory allocation model has a direct negative impact on the virtual machine density that can be achieved with Hyper-V and Hyper-V R2.</a:t>
            </a:r>
          </a:p>
          <a:p>
            <a:endParaRPr lang="en-US" dirty="0" smtClean="0"/>
          </a:p>
          <a:p>
            <a:r>
              <a:rPr lang="en-US" dirty="0" smtClean="0"/>
              <a:t>In Hyper-V R2 SP1, Microsoft retains the static memory allocation option, while introducing a new virtual machine dynamic memory allocation feature. Dynamic memory balancing supports increasing virtual machine density, as well as adjusting virtual machine memory on-the-fly based on actual workload requirements. Dynamic memory is supported in both Windows Server 2008 Hyper-V R2 SP1 and Microsoft Hyper-V Server 2008 R2 SP1. As the dynamic memory feature is implemented using the Virtualization Service Provider (VSP) and Virtualization Service Client (VSC) model, it is only available for Windows operating systems that support Integration Components. The list of supported guest operating systems includes:</a:t>
            </a:r>
          </a:p>
          <a:p>
            <a:pPr marL="171450" indent="-171450">
              <a:buFont typeface="Arial" pitchFamily="34" charset="0"/>
              <a:buChar char="•"/>
            </a:pPr>
            <a:r>
              <a:rPr lang="en-US" dirty="0" smtClean="0"/>
              <a:t>Windows Server 2003 Enterprise and Datacenter with SP2 (32 and 64-bit versions) </a:t>
            </a:r>
          </a:p>
          <a:p>
            <a:pPr marL="171450" indent="-171450">
              <a:buFont typeface="Arial" pitchFamily="34" charset="0"/>
              <a:buChar char="•"/>
            </a:pPr>
            <a:r>
              <a:rPr lang="en-US" dirty="0" smtClean="0"/>
              <a:t>Windows Server 2003 R2 Enterprise and Datacenter with SP2 (32 and 64-bit versions) </a:t>
            </a:r>
          </a:p>
          <a:p>
            <a:pPr marL="171450" indent="-171450">
              <a:buFont typeface="Arial" pitchFamily="34" charset="0"/>
              <a:buChar char="•"/>
            </a:pPr>
            <a:r>
              <a:rPr lang="en-US" dirty="0" smtClean="0"/>
              <a:t>Windows Server 2008 Enterprise and Datacenter (32 and 64-bit versions) </a:t>
            </a:r>
          </a:p>
          <a:p>
            <a:pPr marL="171450" indent="-171450">
              <a:buFont typeface="Arial" pitchFamily="34" charset="0"/>
              <a:buChar char="•"/>
            </a:pPr>
            <a:r>
              <a:rPr lang="en-US" dirty="0" smtClean="0"/>
              <a:t>Windows Server 2008 R2 Enterprise and Datacenter (32 and 64-bit versions) </a:t>
            </a:r>
          </a:p>
          <a:p>
            <a:pPr marL="171450" indent="-171450">
              <a:buFont typeface="Arial" pitchFamily="34" charset="0"/>
              <a:buChar char="•"/>
            </a:pPr>
            <a:r>
              <a:rPr lang="en-US" dirty="0" smtClean="0"/>
              <a:t>Windows Vista Ultimate and Enterprise with SP1 (32 and 64-bit versions) </a:t>
            </a:r>
          </a:p>
          <a:p>
            <a:pPr marL="171450" indent="-171450">
              <a:buFont typeface="Arial" pitchFamily="34" charset="0"/>
              <a:buChar char="•"/>
            </a:pPr>
            <a:r>
              <a:rPr lang="en-US" dirty="0" smtClean="0"/>
              <a:t>Windows 7 Ultimate and Enterprise (32 and 64-bit versions)</a:t>
            </a:r>
          </a:p>
          <a:p>
            <a:endParaRPr lang="en-US" dirty="0"/>
          </a:p>
        </p:txBody>
      </p:sp>
      <p:sp>
        <p:nvSpPr>
          <p:cNvPr id="4" name="Slide Number Placeholder 3"/>
          <p:cNvSpPr>
            <a:spLocks noGrp="1"/>
          </p:cNvSpPr>
          <p:nvPr>
            <p:ph type="sldNum" sz="quarter" idx="10"/>
          </p:nvPr>
        </p:nvSpPr>
        <p:spPr/>
        <p:txBody>
          <a:bodyPr/>
          <a:lstStyle/>
          <a:p>
            <a:fld id="{6DDFF977-8F9C-4462-AE3B-B096CE9B707D}" type="slidenum">
              <a:rPr lang="en-US" smtClean="0"/>
              <a:t>39</a:t>
            </a:fld>
            <a:endParaRPr lang="en-US"/>
          </a:p>
        </p:txBody>
      </p:sp>
    </p:spTree>
    <p:extLst>
      <p:ext uri="{BB962C8B-B14F-4D97-AF65-F5344CB8AC3E}">
        <p14:creationId xmlns:p14="http://schemas.microsoft.com/office/powerpoint/2010/main" val="1289546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select the static memory option, then you specify a set amount of memory for use by the virtual machine. If you select the dynamic memory option, then you must configure the Startup RAM, Maximum RAM, and Memory Buffer options. </a:t>
            </a:r>
          </a:p>
          <a:p>
            <a:endParaRPr lang="en-US" dirty="0" smtClean="0"/>
          </a:p>
          <a:p>
            <a:r>
              <a:rPr lang="en-US" dirty="0" smtClean="0"/>
              <a:t>The Startup RAM option defines the minimum amount of memory that is allocated to the virtual machine and reported to the guest operating system BIOS. In order to most effectively leverage dynamic memory, the Startup RAM should be configured to represent the amount of memory required by the virtual machine to startup and boot. If you configure dynamic memory for a guest operating system that does not support it, then the Startup RAM is the memory allocation that is assigned to the virtual machine, and there will be no attempt to dynamically manage the virtual machine memory. The Startup RAM option default is 512 MB.</a:t>
            </a:r>
          </a:p>
          <a:p>
            <a:endParaRPr lang="en-US" dirty="0" smtClean="0"/>
          </a:p>
          <a:p>
            <a:r>
              <a:rPr lang="en-US" dirty="0" smtClean="0"/>
              <a:t>The Maximum RAM option defines the peak amount of memory that can be allocated to the virtual machine. Even if the virtual machine reports that it requires more memory than the amount specified in the Maximum RAM setting, it will not be allocated more. The Maximum RAM option default is 64 GB.</a:t>
            </a:r>
          </a:p>
          <a:p>
            <a:endParaRPr lang="en-US" dirty="0" smtClean="0"/>
          </a:p>
          <a:p>
            <a:r>
              <a:rPr lang="en-US" dirty="0" smtClean="0"/>
              <a:t>The Memory Buffer option provides the ability to specify a percentage of additional memory to allocate to the virtual machine above what is required to run the workload. This additional memory can be used for file caching or used as needed when the virtual machine requires it. The actual memory buffer for a virtual machine may be lower than this setting depending on the amount of available memory in the system. The Memory Buffer option default is 20 percent, and should be adjusted based on the particular requirements of virtual machine workloads.</a:t>
            </a:r>
          </a:p>
          <a:p>
            <a:endParaRPr lang="en-US" dirty="0" smtClean="0"/>
          </a:p>
          <a:p>
            <a:r>
              <a:rPr lang="en-US" dirty="0" smtClean="0"/>
              <a:t>In addition, you can also specify a Memory Priority configuration for a virtual machine. This option allows you to prioritize the distribution of memory for a virtual machine with respect to other virtual machines on a host, if there is not enough available memory to satisfy all virtual machine requirements. The Memory Priority option ranges from Low to High and the default is a mid-range setting.</a:t>
            </a:r>
          </a:p>
          <a:p>
            <a:endParaRPr lang="en-US" dirty="0"/>
          </a:p>
        </p:txBody>
      </p:sp>
      <p:sp>
        <p:nvSpPr>
          <p:cNvPr id="4" name="Slide Number Placeholder 3"/>
          <p:cNvSpPr>
            <a:spLocks noGrp="1"/>
          </p:cNvSpPr>
          <p:nvPr>
            <p:ph type="sldNum" sz="quarter" idx="10"/>
          </p:nvPr>
        </p:nvSpPr>
        <p:spPr/>
        <p:txBody>
          <a:bodyPr/>
          <a:lstStyle/>
          <a:p>
            <a:fld id="{6DDFF977-8F9C-4462-AE3B-B096CE9B707D}" type="slidenum">
              <a:rPr lang="en-US" smtClean="0"/>
              <a:t>40</a:t>
            </a:fld>
            <a:endParaRPr lang="en-US"/>
          </a:p>
        </p:txBody>
      </p:sp>
    </p:spTree>
    <p:extLst>
      <p:ext uri="{BB962C8B-B14F-4D97-AF65-F5344CB8AC3E}">
        <p14:creationId xmlns:p14="http://schemas.microsoft.com/office/powerpoint/2010/main" val="3941474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343" y="4343228"/>
            <a:ext cx="5487315" cy="4114453"/>
          </a:xfrm>
          <a:prstGeom prst="rect">
            <a:avLst/>
          </a:prstGeom>
        </p:spPr>
        <p:txBody>
          <a:bodyPr lIns="66261" tIns="33130" rIns="66261" bIns="33130">
            <a:normAutofit/>
          </a:bodyPr>
          <a:lstStyle/>
          <a:p>
            <a:r>
              <a:rPr lang="en-US" dirty="0" smtClean="0"/>
              <a:t>Highlight that, for the most part, Hyper-V can use any storage option for storing virtual machine files. The only exception is that network attached storage (NAS) is not supported.</a:t>
            </a:r>
          </a:p>
          <a:p>
            <a:endParaRPr lang="en-US" dirty="0" smtClean="0"/>
          </a:p>
          <a:p>
            <a:r>
              <a:rPr lang="en-US" dirty="0" smtClean="0"/>
              <a:t>Briefly summarize some of the ways in which virtual machines use storage. For now, mention that this information needs to be considered when planning the virtualization infrastructure. Later modules will provide much more detail on the planning implications for storage. </a:t>
            </a:r>
          </a:p>
          <a:p>
            <a:endParaRPr lang="en-GB" dirty="0" smtClean="0"/>
          </a:p>
          <a:p>
            <a:pPr>
              <a:defRPr/>
            </a:pPr>
            <a:r>
              <a:rPr lang="en-US" dirty="0" smtClean="0"/>
              <a:t>Virtual hard disks (VHD’s) in Hyper-V are similar to previous virtualization products.  A VHD is a file, which appears as a physical disk to a virtual machine.  Virtual machines can have multiple virtual hard disks, and virtual hard disks can be attached to different types of interfaces, such as IDE or SCSI.  </a:t>
            </a:r>
          </a:p>
          <a:p>
            <a:pPr>
              <a:defRPr/>
            </a:pPr>
            <a:endParaRPr lang="en-US" b="0" dirty="0" smtClean="0"/>
          </a:p>
          <a:p>
            <a:pPr>
              <a:defRPr/>
            </a:pPr>
            <a:r>
              <a:rPr lang="en-US" b="0" dirty="0" smtClean="0"/>
              <a:t>Dynamically Expanding Disks</a:t>
            </a:r>
          </a:p>
          <a:p>
            <a:pPr>
              <a:defRPr/>
            </a:pPr>
            <a:r>
              <a:rPr lang="en-US" b="0" dirty="0" smtClean="0"/>
              <a:t>The size of this type virtual hard disk expands to a specified maximum size and does not automatically shrink when the data is deleted.  Dynamically expanding disks offer the most efficient use of disk space, but incur a loss in performance when the hard disk has to expand to accommodate additional data.  Dynamically expanding disks are best suited for test and development environments.</a:t>
            </a:r>
          </a:p>
          <a:p>
            <a:pPr>
              <a:defRPr/>
            </a:pPr>
            <a:r>
              <a:rPr lang="en-US" b="0" dirty="0" smtClean="0"/>
              <a:t>Fixed Size</a:t>
            </a:r>
          </a:p>
          <a:p>
            <a:pPr>
              <a:defRPr/>
            </a:pPr>
            <a:r>
              <a:rPr lang="en-US" b="0" dirty="0" smtClean="0"/>
              <a:t>This type virtual hard disk uses a fixed amount of space, regardless of the amount of data stored in it.  Fixed size disks offer a greater storage cost, but do not suffer from a performance loss due to expansion.  Fixed size disks are best suited for production virtual machines that require best possible performance.</a:t>
            </a:r>
          </a:p>
          <a:p>
            <a:pPr>
              <a:defRPr/>
            </a:pPr>
            <a:r>
              <a:rPr lang="en-US" b="0" dirty="0" smtClean="0"/>
              <a:t>When you create a fixed disk, you have the option to create a blank fixed size disk, or to copy the contents of an existing physical disk.  </a:t>
            </a:r>
          </a:p>
          <a:p>
            <a:pPr>
              <a:defRPr/>
            </a:pPr>
            <a:endParaRPr lang="en-US" b="0" dirty="0" smtClean="0"/>
          </a:p>
          <a:p>
            <a:pPr eaLnBrk="1" hangingPunct="1"/>
            <a:r>
              <a:rPr lang="en-US" b="0" dirty="0" smtClean="0">
                <a:latin typeface="Arial" pitchFamily="34" charset="0"/>
              </a:rPr>
              <a:t>Dynamically Expanding Virtual Hard Disks</a:t>
            </a:r>
          </a:p>
          <a:p>
            <a:pPr eaLnBrk="1" hangingPunct="1"/>
            <a:r>
              <a:rPr lang="en-US" b="0" dirty="0" smtClean="0">
                <a:latin typeface="Arial" pitchFamily="34" charset="0"/>
              </a:rPr>
              <a:t>Dynamically expanding VHDs start off very small (just a few megabytes in size) and grow as data is written them. By default, Hyper-V creates dynamically-expanding virtual hard disks.</a:t>
            </a:r>
          </a:p>
          <a:p>
            <a:pPr eaLnBrk="1" hangingPunct="1"/>
            <a:r>
              <a:rPr lang="en-US" b="0" dirty="0" smtClean="0">
                <a:latin typeface="Arial" pitchFamily="34" charset="0"/>
              </a:rPr>
              <a:t>When you create a dynamically expanding virtual hard disk, you specify a maximum file size. The default maximum size is 127 gigabytes (GB), and they can be as large as 2 terabytes. The maximum size specified at creation restricts how large the virtual hard disk file size can grow. For example, if you create a 127 GB dynamically expanding virtual hard disk, the initial size of the .VHD file is about 3 megabytes (MB). As the virtual machine uses the virtual hard disk, the size of the .VHD file grows as data is written the VHD up to 127 GB. If you hit the limit, you can expand the size through the Hyper-V Disk Wizard.</a:t>
            </a:r>
          </a:p>
          <a:p>
            <a:pPr eaLnBrk="1" hangingPunct="1"/>
            <a:endParaRPr lang="en-US" b="0" dirty="0" smtClean="0">
              <a:latin typeface="Arial" pitchFamily="34" charset="0"/>
            </a:endParaRPr>
          </a:p>
          <a:p>
            <a:pPr eaLnBrk="1" hangingPunct="1"/>
            <a:endParaRPr lang="en-US" b="0" dirty="0" smtClean="0">
              <a:latin typeface="Arial" pitchFamily="34" charset="0"/>
            </a:endParaRPr>
          </a:p>
          <a:p>
            <a:pPr eaLnBrk="1" hangingPunct="1"/>
            <a:r>
              <a:rPr lang="en-US" b="0" dirty="0" smtClean="0">
                <a:latin typeface="Arial" pitchFamily="34" charset="0"/>
              </a:rPr>
              <a:t>Dynamic VHD Benefits</a:t>
            </a:r>
          </a:p>
          <a:p>
            <a:pPr eaLnBrk="1" hangingPunct="1">
              <a:buFontTx/>
              <a:buChar char="•"/>
            </a:pPr>
            <a:r>
              <a:rPr lang="en-US" b="0" dirty="0" smtClean="0">
                <a:latin typeface="Arial" pitchFamily="34" charset="0"/>
              </a:rPr>
              <a:t> Efficient: Dynamically expanding virtual hard disks grow dynamically as the virtual machine needs more storage. Great for portability.</a:t>
            </a:r>
          </a:p>
          <a:p>
            <a:pPr eaLnBrk="1" hangingPunct="1"/>
            <a:r>
              <a:rPr lang="en-US" b="0" dirty="0" smtClean="0">
                <a:latin typeface="Arial" pitchFamily="34" charset="0"/>
              </a:rPr>
              <a:t>Dynamic VHD Drawbacks</a:t>
            </a:r>
          </a:p>
          <a:p>
            <a:pPr eaLnBrk="1" hangingPunct="1">
              <a:buFontTx/>
              <a:buChar char="•"/>
            </a:pPr>
            <a:r>
              <a:rPr lang="en-US" b="0" dirty="0" smtClean="0">
                <a:latin typeface="Arial" pitchFamily="34" charset="0"/>
              </a:rPr>
              <a:t> Deferred storage allocation: Suppose you create 10 virtual machines with a maximum size of 100 GB each, and you place these on a 500-GB disk. These 10 virtual machines may all fit within 500 GB when you create them. However, over time, as those disks grow, it is possible that they outgrow storage because the disk resources are not allocated upfront.</a:t>
            </a:r>
          </a:p>
          <a:p>
            <a:pPr eaLnBrk="1" hangingPunct="1">
              <a:buFontTx/>
              <a:buChar char="•"/>
            </a:pPr>
            <a:r>
              <a:rPr lang="en-US" b="0" dirty="0" smtClean="0">
                <a:latin typeface="Arial" pitchFamily="34" charset="0"/>
              </a:rPr>
              <a:t> Fragmentation and possibly slight performance impact: Because dynamically-expanding virtual hard disks grow only when needed, they tend to fragment easily. In addition, when the virtual hard disks grow, NTFS file system automatically zeros the new allocation (for security), which has a very small performance overhead.</a:t>
            </a:r>
          </a:p>
          <a:p>
            <a:pPr eaLnBrk="1" hangingPunct="1"/>
            <a:r>
              <a:rPr lang="en-US" b="0" dirty="0" smtClean="0">
                <a:latin typeface="Arial" pitchFamily="34" charset="0"/>
              </a:rPr>
              <a:t> </a:t>
            </a:r>
          </a:p>
          <a:p>
            <a:pPr eaLnBrk="1" hangingPunct="1"/>
            <a:r>
              <a:rPr lang="en-US" b="0" dirty="0" smtClean="0">
                <a:latin typeface="Arial" pitchFamily="34" charset="0"/>
              </a:rPr>
              <a:t>Dynamic VHD Use Scenario</a:t>
            </a:r>
          </a:p>
          <a:p>
            <a:pPr eaLnBrk="1" hangingPunct="1"/>
            <a:r>
              <a:rPr lang="en-US" b="0" dirty="0" smtClean="0">
                <a:latin typeface="Arial" pitchFamily="34" charset="0"/>
              </a:rPr>
              <a:t>Dynamically expanding virtual hard disks are ideal for use in test and development environments, where performance is not always a factor.</a:t>
            </a:r>
          </a:p>
          <a:p>
            <a:pPr>
              <a:defRPr/>
            </a:pPr>
            <a:endParaRPr lang="en-US" b="0" dirty="0" smtClean="0"/>
          </a:p>
          <a:p>
            <a:r>
              <a:rPr lang="en-US" b="0" dirty="0" smtClean="0">
                <a:latin typeface="Arial" pitchFamily="34" charset="0"/>
              </a:rPr>
              <a:t>Differencing disks store all state changes to a virtual machine or virtual hard disk in a separate file. This allows you to isolate changes to a virtual machine and keep a virtual hard disk in an unchanged state. </a:t>
            </a:r>
          </a:p>
          <a:p>
            <a:r>
              <a:rPr lang="en-US" b="0" dirty="0" smtClean="0">
                <a:latin typeface="Arial" pitchFamily="34" charset="0"/>
              </a:rPr>
              <a:t>Virtual Server 2005 and Virtual PC 2007 use another disk type, called an undo disk. The main difference between an undo disk and a differencing disk is that undo disks apply to all virtual hard disks associated with a virtual machine, and a differencing disk applies to one virtual hard disk only. Windows Server® 2008 R2 Hyper-V does not include the undo disk type, but does introduce a new feature called a snapshot. A snapshot allows you to take a point-in-time </a:t>
            </a:r>
            <a:r>
              <a:rPr lang="en-US" b="0" i="1" dirty="0" smtClean="0">
                <a:latin typeface="Arial" pitchFamily="34" charset="0"/>
              </a:rPr>
              <a:t>snapshot</a:t>
            </a:r>
            <a:r>
              <a:rPr lang="en-US" b="0" dirty="0" smtClean="0">
                <a:latin typeface="Arial" pitchFamily="34" charset="0"/>
              </a:rPr>
              <a:t> of a virtual machine. All virtual machine state information is saved. At any time, you can revert the virtual machine back to that specific point in time. </a:t>
            </a:r>
          </a:p>
          <a:p>
            <a:endParaRPr lang="en-US" b="0" dirty="0" smtClean="0">
              <a:latin typeface="Arial" pitchFamily="34" charset="0"/>
            </a:endParaRPr>
          </a:p>
          <a:p>
            <a:pPr eaLnBrk="1" hangingPunct="1"/>
            <a:r>
              <a:rPr lang="en-US" b="0" dirty="0" smtClean="0">
                <a:latin typeface="Arial" pitchFamily="34" charset="0"/>
              </a:rPr>
              <a:t>Pass-through disks</a:t>
            </a:r>
          </a:p>
          <a:p>
            <a:pPr eaLnBrk="1" hangingPunct="1"/>
            <a:r>
              <a:rPr lang="en-US" b="0" dirty="0" smtClean="0">
                <a:latin typeface="Arial" pitchFamily="34" charset="0"/>
              </a:rPr>
              <a:t>With both dynamic and fixed-size virtual hard disks, the VHD is a file on disk. Pass-through disks are a different type of storage option where a Logical Unit Number (LUN) is associated with a virtual machine and the virtual machine writes directly to the LUN without encapsulation in a virtual hard disk. With pass-through disks, there is no VHD.</a:t>
            </a:r>
          </a:p>
          <a:p>
            <a:pPr eaLnBrk="1" hangingPunct="1"/>
            <a:endParaRPr lang="en-US" b="0" dirty="0" smtClean="0">
              <a:latin typeface="Arial" pitchFamily="34" charset="0"/>
            </a:endParaRPr>
          </a:p>
          <a:p>
            <a:pPr eaLnBrk="1" hangingPunct="1"/>
            <a:r>
              <a:rPr lang="en-US" b="0" dirty="0" smtClean="0">
                <a:latin typeface="Arial" pitchFamily="34" charset="0"/>
              </a:rPr>
              <a:t>Pass-through disk benefits:</a:t>
            </a:r>
          </a:p>
          <a:p>
            <a:pPr eaLnBrk="1" hangingPunct="1">
              <a:buFontTx/>
              <a:buChar char="•"/>
            </a:pPr>
            <a:r>
              <a:rPr lang="en-US" b="0" dirty="0" smtClean="0">
                <a:latin typeface="Arial" pitchFamily="34" charset="0"/>
              </a:rPr>
              <a:t> Performance: Like fixed-size disks, pass-through disks are very fast. Keep in mind that fixed-size virtual hard disks perform so well that they are about equal to pass-through disks. This is testament to the new Hyper-V driver architecture.</a:t>
            </a:r>
          </a:p>
          <a:p>
            <a:pPr eaLnBrk="1" hangingPunct="1">
              <a:buFontTx/>
              <a:buChar char="•"/>
            </a:pPr>
            <a:r>
              <a:rPr lang="en-US" b="0" dirty="0" smtClean="0">
                <a:latin typeface="Arial" pitchFamily="34" charset="0"/>
              </a:rPr>
              <a:t> Support for greater than 2 terabytes per disk: VHDs are limited to 2 terabytes each. With pass-through disks, the limit per disk is whatever the guest operating system supports and the size of your physical storage.</a:t>
            </a:r>
          </a:p>
          <a:p>
            <a:pPr eaLnBrk="1" hangingPunct="1"/>
            <a:r>
              <a:rPr lang="en-US" b="0" dirty="0" smtClean="0">
                <a:latin typeface="Arial" pitchFamily="34" charset="0"/>
              </a:rPr>
              <a:t> </a:t>
            </a:r>
          </a:p>
          <a:p>
            <a:pPr eaLnBrk="1" hangingPunct="1"/>
            <a:r>
              <a:rPr lang="en-US" b="0" dirty="0" smtClean="0">
                <a:latin typeface="Arial" pitchFamily="34" charset="0"/>
              </a:rPr>
              <a:t>Pass-through disk drawbacks:</a:t>
            </a:r>
          </a:p>
          <a:p>
            <a:pPr eaLnBrk="1" hangingPunct="1">
              <a:buFontTx/>
              <a:buChar char="•"/>
            </a:pPr>
            <a:r>
              <a:rPr lang="en-US" b="0" dirty="0" smtClean="0">
                <a:latin typeface="Arial" pitchFamily="34" charset="0"/>
              </a:rPr>
              <a:t> Cannot use virtual machine snapshots: When you create a virtual machine snapshot, Hyper-V is asynchronously saving the state of a virtual machine and creating a differencing disk. You cannot do that with a physical disk.</a:t>
            </a:r>
          </a:p>
          <a:p>
            <a:pPr eaLnBrk="1" hangingPunct="1">
              <a:buFontTx/>
              <a:buChar char="•"/>
            </a:pPr>
            <a:r>
              <a:rPr lang="en-US" b="0" dirty="0" smtClean="0">
                <a:latin typeface="Arial" pitchFamily="34" charset="0"/>
              </a:rPr>
              <a:t> Portability and encapsulation: VHDs encapsulate everything in files, which makes them portable. </a:t>
            </a:r>
          </a:p>
          <a:p>
            <a:pPr eaLnBrk="1" hangingPunct="1"/>
            <a:r>
              <a:rPr lang="en-US" b="0" dirty="0" smtClean="0">
                <a:latin typeface="Arial" pitchFamily="34" charset="0"/>
              </a:rPr>
              <a:t>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2" tIns="45716" rIns="91432" bIns="45716"/>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7"/>
          <p:cNvSpPr>
            <a:spLocks noGrp="1" noChangeArrowheads="1"/>
          </p:cNvSpPr>
          <p:nvPr>
            <p:ph type="sldNum" sz="quarter" idx="5"/>
          </p:nvPr>
        </p:nvSpPr>
        <p:spPr>
          <a:xfrm>
            <a:off x="3884029" y="8684927"/>
            <a:ext cx="2972421" cy="457513"/>
          </a:xfrm>
          <a:prstGeom prst="rect">
            <a:avLst/>
          </a:prstGeom>
          <a:extLst/>
        </p:spPr>
        <p:txBody>
          <a:bodyPr/>
          <a:lstStyle>
            <a:lvl1pPr>
              <a:defRPr b="1">
                <a:solidFill>
                  <a:schemeClr val="tx1"/>
                </a:solidFill>
                <a:latin typeface="Verdana" pitchFamily="34" charset="0"/>
              </a:defRPr>
            </a:lvl1pPr>
            <a:lvl2pPr marL="729057" indent="-280406">
              <a:defRPr b="1">
                <a:solidFill>
                  <a:schemeClr val="tx1"/>
                </a:solidFill>
                <a:latin typeface="Verdana" pitchFamily="34" charset="0"/>
              </a:defRPr>
            </a:lvl2pPr>
            <a:lvl3pPr marL="1121626" indent="-224325">
              <a:defRPr b="1">
                <a:solidFill>
                  <a:schemeClr val="tx1"/>
                </a:solidFill>
                <a:latin typeface="Verdana" pitchFamily="34" charset="0"/>
              </a:defRPr>
            </a:lvl3pPr>
            <a:lvl4pPr marL="1570276" indent="-224325">
              <a:defRPr b="1">
                <a:solidFill>
                  <a:schemeClr val="tx1"/>
                </a:solidFill>
                <a:latin typeface="Verdana" pitchFamily="34" charset="0"/>
              </a:defRPr>
            </a:lvl4pPr>
            <a:lvl5pPr marL="2018927" indent="-224325">
              <a:defRPr b="1">
                <a:solidFill>
                  <a:schemeClr val="tx1"/>
                </a:solidFill>
                <a:latin typeface="Verdana" pitchFamily="34" charset="0"/>
              </a:defRPr>
            </a:lvl5pPr>
            <a:lvl6pPr marL="2467577" indent="-224325" algn="ctr" eaLnBrk="0" fontAlgn="base" hangingPunct="0">
              <a:spcBef>
                <a:spcPct val="0"/>
              </a:spcBef>
              <a:spcAft>
                <a:spcPct val="0"/>
              </a:spcAft>
              <a:defRPr b="1">
                <a:solidFill>
                  <a:schemeClr val="tx1"/>
                </a:solidFill>
                <a:latin typeface="Verdana" pitchFamily="34" charset="0"/>
              </a:defRPr>
            </a:lvl6pPr>
            <a:lvl7pPr marL="2916227" indent="-224325" algn="ctr" eaLnBrk="0" fontAlgn="base" hangingPunct="0">
              <a:spcBef>
                <a:spcPct val="0"/>
              </a:spcBef>
              <a:spcAft>
                <a:spcPct val="0"/>
              </a:spcAft>
              <a:defRPr b="1">
                <a:solidFill>
                  <a:schemeClr val="tx1"/>
                </a:solidFill>
                <a:latin typeface="Verdana" pitchFamily="34" charset="0"/>
              </a:defRPr>
            </a:lvl7pPr>
            <a:lvl8pPr marL="3364878" indent="-224325" algn="ctr" eaLnBrk="0" fontAlgn="base" hangingPunct="0">
              <a:spcBef>
                <a:spcPct val="0"/>
              </a:spcBef>
              <a:spcAft>
                <a:spcPct val="0"/>
              </a:spcAft>
              <a:defRPr b="1">
                <a:solidFill>
                  <a:schemeClr val="tx1"/>
                </a:solidFill>
                <a:latin typeface="Verdana" pitchFamily="34" charset="0"/>
              </a:defRPr>
            </a:lvl8pPr>
            <a:lvl9pPr marL="3813528" indent="-224325" algn="ctr" eaLnBrk="0" fontAlgn="base" hangingPunct="0">
              <a:spcBef>
                <a:spcPct val="0"/>
              </a:spcBef>
              <a:spcAft>
                <a:spcPct val="0"/>
              </a:spcAft>
              <a:defRPr b="1">
                <a:solidFill>
                  <a:schemeClr val="tx1"/>
                </a:solidFill>
                <a:latin typeface="Verdana" pitchFamily="34" charset="0"/>
              </a:defRPr>
            </a:lvl9pPr>
          </a:lstStyle>
          <a:p>
            <a:pPr>
              <a:defRPr/>
            </a:pPr>
            <a:fld id="{47DEDBBE-F212-4983-A739-A93485DAB7A4}" type="slidenum">
              <a:rPr lang="en-US" b="0" smtClean="0"/>
              <a:pPr>
                <a:defRPr/>
              </a:pPr>
              <a:t>42</a:t>
            </a:fld>
            <a:endParaRPr lang="en-US" b="0"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307494" y="4325420"/>
            <a:ext cx="6149837" cy="45546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smtClean="0">
                <a:latin typeface="Arial" pitchFamily="34" charset="0"/>
              </a:rPr>
              <a:t>How is IDE and SCSI implemented in Hyper-V?</a:t>
            </a:r>
          </a:p>
          <a:p>
            <a:r>
              <a:rPr lang="en-US" b="0" dirty="0" smtClean="0">
                <a:latin typeface="Arial" pitchFamily="34" charset="0"/>
              </a:rPr>
              <a:t>There are two types of disk controllers that Microsoft Hyper-V™ supports: small computer system interface (SCSI) and integrated development environment (IDE). There are two IDE controllers and four SCSI controllers available. Each IDE controller can have two devices. </a:t>
            </a:r>
            <a:r>
              <a:rPr lang="en-US" b="0" i="1" strike="noStrike" dirty="0" smtClean="0">
                <a:latin typeface="Arial" pitchFamily="34" charset="0"/>
              </a:rPr>
              <a:t>You cannot boot from a SCSI controller, so therefore, an IDE disk is required.</a:t>
            </a:r>
            <a:r>
              <a:rPr lang="en-US" b="0" dirty="0" smtClean="0">
                <a:latin typeface="Arial" pitchFamily="34" charset="0"/>
              </a:rPr>
              <a:t> If you want a CD-ROM drive, it will consume an IDE device slot. </a:t>
            </a:r>
            <a:r>
              <a:rPr lang="en-US" b="0" i="1" dirty="0" smtClean="0">
                <a:latin typeface="Arial" pitchFamily="34" charset="0"/>
              </a:rPr>
              <a:t>Each SCSI controller can support up to 64 devices. </a:t>
            </a:r>
            <a:r>
              <a:rPr lang="en-US" b="0" dirty="0" smtClean="0">
                <a:latin typeface="Arial" pitchFamily="34" charset="0"/>
              </a:rPr>
              <a:t>Both SCSI and IDE can support pass-through disks, fixed-size disks, and dynamic disks. The difference between IDE and SCSI is how you implement the controllers. The IDE controller is emulated or synthetic, whereas the SCSI controller is synthetic.  </a:t>
            </a:r>
          </a:p>
          <a:p>
            <a:endParaRPr lang="en-US" b="0" dirty="0" smtClean="0">
              <a:latin typeface="Arial" pitchFamily="34" charset="0"/>
            </a:endParaRPr>
          </a:p>
          <a:p>
            <a:r>
              <a:rPr lang="en-US" b="0" dirty="0" smtClean="0">
                <a:latin typeface="Arial" pitchFamily="34" charset="0"/>
              </a:rPr>
              <a:t>Synthetic and Emulated Devices</a:t>
            </a:r>
          </a:p>
          <a:p>
            <a:r>
              <a:rPr lang="en-US" b="0" dirty="0" smtClean="0">
                <a:latin typeface="Arial" pitchFamily="34" charset="0"/>
              </a:rPr>
              <a:t>Synthetic devices are new with Hyper-V, and are designed to have the lowest overhead for devices. These devices package requests and forward them to the </a:t>
            </a:r>
            <a:r>
              <a:rPr lang="en-US" b="0" dirty="0" err="1" smtClean="0">
                <a:latin typeface="Arial" pitchFamily="34" charset="0"/>
              </a:rPr>
              <a:t>StorVSP</a:t>
            </a:r>
            <a:r>
              <a:rPr lang="en-US" b="0" dirty="0" smtClean="0">
                <a:latin typeface="Arial" pitchFamily="34" charset="0"/>
              </a:rPr>
              <a:t> driver in the root over the Virtual Machine BUS (VMBUS), which then forwards them to the device after any needed processing. Emulated devices, on the other hand, emulate a real piece </a:t>
            </a:r>
            <a:r>
              <a:rPr lang="en-US" dirty="0" smtClean="0">
                <a:latin typeface="Arial" pitchFamily="34" charset="0"/>
              </a:rPr>
              <a:t>of hardware. Emulation happens in the vmwp.exe process (one per VM).</a:t>
            </a:r>
          </a:p>
          <a:p>
            <a:r>
              <a:rPr lang="en-US" dirty="0" smtClean="0">
                <a:latin typeface="Arial" pitchFamily="34" charset="0"/>
              </a:rPr>
              <a:t>The most important reason for having emulated devices is to support operating systems that do not have integration components installed. The emulated devices can also be thought of as boot-strapping devices since the preference should be to use the virtual devices. Keep in mind that the boot IDE drive uses a filter driver after boot for improved performance if integration components are installed. The synthetic devices are important because they help reduce the central processing unit (CPU) overhead when accessing a device. The IDE controller implements a well-known IDE controller and this means there is extra processing before the input/output (I/O) is sent to the disk.  </a:t>
            </a:r>
          </a:p>
          <a:p>
            <a:r>
              <a:rPr lang="en-US" dirty="0" smtClean="0">
                <a:latin typeface="Arial" pitchFamily="34" charset="0"/>
              </a:rPr>
              <a:t>The SCSI controller is synthetic, not emulated. The SCSI controller uses VMBUS (Virtual Machine BUS). The I/O's pass from the Guest Partition to the root over VMBUS and enter the I/O stack. Once and I/O completes its completion is sent over VMBUS. The VMBUS is a point-to-point memory bus that the Virtualization Service Provider (VSP) and Virtualization Service Client (VSC) use to communicate with each other.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2" y="4344025"/>
            <a:ext cx="5485158" cy="4114488"/>
          </a:xfrm>
          <a:prstGeom prst="rect">
            <a:avLst/>
          </a:prstGeom>
        </p:spPr>
        <p:txBody>
          <a:bodyPr lIns="89722" tIns="44861" rIns="89722" bIns="44861">
            <a:normAutofit/>
          </a:bodyPr>
          <a:lstStyle/>
          <a:p>
            <a:r>
              <a:rPr lang="en-US" dirty="0" smtClean="0"/>
              <a:t>Emphasize</a:t>
            </a:r>
            <a:r>
              <a:rPr lang="en-US" baseline="0" dirty="0" smtClean="0"/>
              <a:t> that this can add to high-availability by keeping VMs online while changing the storage configuration.</a:t>
            </a:r>
            <a:endParaRPr lang="en-US" dirty="0"/>
          </a:p>
        </p:txBody>
      </p:sp>
      <p:sp>
        <p:nvSpPr>
          <p:cNvPr id="4" name="Header Placeholder 3"/>
          <p:cNvSpPr>
            <a:spLocks noGrp="1"/>
          </p:cNvSpPr>
          <p:nvPr>
            <p:ph type="hdr" sz="quarter" idx="10"/>
          </p:nvPr>
        </p:nvSpPr>
        <p:spPr>
          <a:xfrm>
            <a:off x="2" y="1"/>
            <a:ext cx="2972421" cy="457513"/>
          </a:xfrm>
          <a:prstGeom prst="rect">
            <a:avLst/>
          </a:prstGeom>
        </p:spPr>
        <p:txBody>
          <a:bodyPr lIns="89722" tIns="44861" rIns="89722" bIns="44861"/>
          <a:lstStyle/>
          <a:p>
            <a:endParaRPr lang="en-US" dirty="0"/>
          </a:p>
        </p:txBody>
      </p:sp>
      <p:sp>
        <p:nvSpPr>
          <p:cNvPr id="5" name="Date Placeholder 4"/>
          <p:cNvSpPr>
            <a:spLocks noGrp="1"/>
          </p:cNvSpPr>
          <p:nvPr>
            <p:ph type="dt" idx="11"/>
          </p:nvPr>
        </p:nvSpPr>
        <p:spPr>
          <a:xfrm>
            <a:off x="3884028" y="1"/>
            <a:ext cx="2972421" cy="457513"/>
          </a:xfrm>
          <a:prstGeom prst="rect">
            <a:avLst/>
          </a:prstGeom>
        </p:spPr>
        <p:txBody>
          <a:bodyPr lIns="89722" tIns="44861" rIns="89722" bIns="44861"/>
          <a:lstStyle/>
          <a:p>
            <a:fld id="{81331B57-0BE5-4F82-AA58-76F53EFF3ADA}" type="datetime8">
              <a:rPr lang="en-US" smtClean="0"/>
              <a:pPr/>
              <a:t>4/26/2012 8:13 AM</a:t>
            </a:fld>
            <a:endParaRPr lang="en-US"/>
          </a:p>
        </p:txBody>
      </p:sp>
      <p:sp>
        <p:nvSpPr>
          <p:cNvPr id="6" name="Footer Placeholder 5"/>
          <p:cNvSpPr>
            <a:spLocks noGrp="1"/>
          </p:cNvSpPr>
          <p:nvPr>
            <p:ph type="ftr" sz="quarter" idx="12"/>
          </p:nvPr>
        </p:nvSpPr>
        <p:spPr>
          <a:xfrm>
            <a:off x="2" y="8684927"/>
            <a:ext cx="2972421" cy="457513"/>
          </a:xfrm>
          <a:prstGeom prst="rect">
            <a:avLst/>
          </a:prstGeom>
        </p:spPr>
        <p:txBody>
          <a:bodyPr lIns="89722" tIns="44861" rIns="89722" bIns="44861"/>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3884028" y="8684927"/>
            <a:ext cx="2972421" cy="457513"/>
          </a:xfrm>
          <a:prstGeom prst="rect">
            <a:avLst/>
          </a:prstGeom>
        </p:spPr>
        <p:txBody>
          <a:bodyPr lIns="89722" tIns="44861" rIns="89722" bIns="44861"/>
          <a:lstStyle/>
          <a:p>
            <a:fld id="{EC87E0CF-87F6-4B58-B8B8-DCAB2DAAF3CA}" type="slidenum">
              <a:rPr lang="en-US" smtClean="0"/>
              <a:pPr/>
              <a:t>43</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storage technologies from Microsoft which we recommend exploring as part of the private</a:t>
            </a:r>
            <a:r>
              <a:rPr lang="en-US" baseline="0" dirty="0" smtClean="0"/>
              <a:t> cloud implementation is the iSCSI target. This has traditionally been released in exclusive storage only </a:t>
            </a:r>
            <a:r>
              <a:rPr lang="en-US" baseline="0" dirty="0" err="1" smtClean="0"/>
              <a:t>skus</a:t>
            </a:r>
            <a:r>
              <a:rPr lang="en-US" baseline="0" dirty="0" smtClean="0"/>
              <a:t> from Microsoft, however, for the first time Microsoft has now made this available to the public for free. Simply search Microsoft iSCSI target and you can find this free download. What the iSCSI does is it’s one of our four different types of SAN solutions which can be provided over </a:t>
            </a:r>
            <a:r>
              <a:rPr lang="en-US" baseline="0" dirty="0" err="1" smtClean="0"/>
              <a:t>ethernet</a:t>
            </a:r>
            <a:r>
              <a:rPr lang="en-US" baseline="0" dirty="0" smtClean="0"/>
              <a:t>. This means that if you want to go and deploy your private cloud, or even if you want to design a test infrastructure, a test implementation using this iSCSI target you now have a free storage solution. iSCSI fully supports failover clustering, and </a:t>
            </a:r>
            <a:r>
              <a:rPr lang="en-US" i="1" baseline="0" dirty="0" smtClean="0"/>
              <a:t>iSCSI is actually going to be required if you do what is known as guest clustering, which involves clustering virtual machines and making services failover between different VMs</a:t>
            </a:r>
            <a:r>
              <a:rPr lang="en-US" baseline="0" dirty="0" smtClean="0"/>
              <a:t>. </a:t>
            </a:r>
          </a:p>
          <a:p>
            <a:endParaRPr lang="en-US" baseline="0" dirty="0" smtClean="0"/>
          </a:p>
          <a:p>
            <a:r>
              <a:rPr lang="en-US" baseline="0" dirty="0" smtClean="0"/>
              <a:t>iSCSI exclusively uses the existing IP network and it can really use any type of storage available, and this can include direct attached storage or a storage array. You simply find these disks, you add them to the iSCSI target, and once they’re added to the iSCSI target, multiple servers can access them. So this is a great simple implementation, extremely cost effective and you’re going to see a demo of this deployment in the second module. </a:t>
            </a:r>
            <a:endParaRPr lang="en-US" dirty="0" smtClean="0"/>
          </a:p>
          <a:p>
            <a:endParaRPr lang="en-US" dirty="0"/>
          </a:p>
        </p:txBody>
      </p:sp>
      <p:sp>
        <p:nvSpPr>
          <p:cNvPr id="4" name="Slide Number Placeholder 3"/>
          <p:cNvSpPr>
            <a:spLocks noGrp="1"/>
          </p:cNvSpPr>
          <p:nvPr>
            <p:ph type="sldNum" sz="quarter" idx="10"/>
          </p:nvPr>
        </p:nvSpPr>
        <p:spPr/>
        <p:txBody>
          <a:bodyPr/>
          <a:lstStyle/>
          <a:p>
            <a:fld id="{2218DFD9-93BF-4D9C-8732-6473A2911E54}" type="slidenum">
              <a:rPr lang="en-US" smtClean="0"/>
              <a:t>44</a:t>
            </a:fld>
            <a:endParaRPr lang="en-US"/>
          </a:p>
        </p:txBody>
      </p:sp>
    </p:spTree>
    <p:extLst>
      <p:ext uri="{BB962C8B-B14F-4D97-AF65-F5344CB8AC3E}">
        <p14:creationId xmlns:p14="http://schemas.microsoft.com/office/powerpoint/2010/main" val="1047741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9175" y="928688"/>
            <a:ext cx="3540125" cy="1992312"/>
          </a:xfrm>
        </p:spPr>
      </p:sp>
      <p:sp>
        <p:nvSpPr>
          <p:cNvPr id="3" name="Notes Placeholder 2"/>
          <p:cNvSpPr>
            <a:spLocks noGrp="1"/>
          </p:cNvSpPr>
          <p:nvPr>
            <p:ph type="body" idx="1"/>
          </p:nvPr>
        </p:nvSpPr>
        <p:spPr/>
        <p:txBody>
          <a:bodyPr/>
          <a:lstStyle/>
          <a:p>
            <a:r>
              <a:rPr lang="en-US" dirty="0" smtClean="0">
                <a:latin typeface="Arial" pitchFamily="34" charset="0"/>
              </a:rPr>
              <a:t>Emphasize that Internet Small Computer System Interface (iSCSI) has become a viable alternative to fiber channel SANs as organizations have deployed networks that support </a:t>
            </a:r>
            <a:r>
              <a:rPr lang="en-US" dirty="0" err="1" smtClean="0">
                <a:latin typeface="Arial" pitchFamily="34" charset="0"/>
              </a:rPr>
              <a:t>multigigabyte</a:t>
            </a:r>
            <a:r>
              <a:rPr lang="en-US" dirty="0" smtClean="0">
                <a:latin typeface="Arial" pitchFamily="34" charset="0"/>
              </a:rPr>
              <a:t> per second connections. In most cases, iSCSI SANs are also cheaper than fiber channel based SANs and they do not require the same level of specialized skills to manage the SAN.</a:t>
            </a:r>
          </a:p>
          <a:p>
            <a:endParaRPr lang="en-US" dirty="0" smtClean="0">
              <a:latin typeface="Arial" pitchFamily="34" charset="0"/>
            </a:endParaRPr>
          </a:p>
          <a:p>
            <a:r>
              <a:rPr lang="en-US" dirty="0" smtClean="0">
                <a:latin typeface="Arial" pitchFamily="34" charset="0"/>
              </a:rPr>
              <a:t>Now we talked about the iSCSI target as the component which receives the information this is what we deploy on the server that actually contains the storage, however to go and connect to that iSCSI target you need to use what is called an iSCSI initiator.  The </a:t>
            </a:r>
            <a:r>
              <a:rPr lang="en-US" dirty="0" err="1" smtClean="0">
                <a:latin typeface="Arial" pitchFamily="34" charset="0"/>
              </a:rPr>
              <a:t>iSCIS</a:t>
            </a:r>
            <a:r>
              <a:rPr lang="en-US" dirty="0" smtClean="0">
                <a:latin typeface="Arial" pitchFamily="34" charset="0"/>
              </a:rPr>
              <a:t> initiator ships</a:t>
            </a:r>
            <a:r>
              <a:rPr lang="en-US" baseline="0" dirty="0" smtClean="0">
                <a:latin typeface="Arial" pitchFamily="34" charset="0"/>
              </a:rPr>
              <a:t> in box on all versions of Windows server and it can be used with any type of iSCSI target, not just the Microsoft iSCSI target.  With the iSCSI initiator this is essentially our entry point to tell the server that it must connect to an iSCSI target somewhere.  It’s always best to use a dedicated NIC and when you actually go and configure your target as soon as you hit the connect button you’re going to see a check box pop up which offers you the ability to have automatic reconnections if you loose the connection and is certainly a best practice to select this check box to ensure that any time there’s some type of interference with your storage or networking path and you lose contact with the iSCSI target that you can quickly and immediately reconnect to avoid any long term dis-interruption of service. </a:t>
            </a:r>
            <a:r>
              <a:rPr lang="en-US" dirty="0" smtClean="0">
                <a:latin typeface="Arial" pitchFamily="34" charset="0"/>
              </a:rPr>
              <a:t> </a:t>
            </a:r>
          </a:p>
          <a:p>
            <a:endParaRPr lang="en-US" dirty="0" smtClean="0">
              <a:latin typeface="Arial" pitchFamily="34" charset="0"/>
            </a:endParaRPr>
          </a:p>
          <a:p>
            <a:r>
              <a:rPr lang="en-US" b="1" dirty="0" smtClean="0"/>
              <a:t>Configuring iSCSI</a:t>
            </a:r>
            <a:endParaRPr lang="en-US" b="1" dirty="0" smtClean="0">
              <a:latin typeface="Arial" pitchFamily="34" charset="0"/>
            </a:endParaRPr>
          </a:p>
          <a:p>
            <a:pPr marL="457200" indent="-457200">
              <a:buFont typeface="+mj-lt"/>
              <a:buAutoNum type="arabicPeriod"/>
            </a:pPr>
            <a:r>
              <a:rPr lang="en-US" dirty="0" smtClean="0"/>
              <a:t>Target: Create virtual disks</a:t>
            </a:r>
          </a:p>
          <a:p>
            <a:pPr marL="457200" indent="-457200">
              <a:buFont typeface="+mj-lt"/>
              <a:buAutoNum type="arabicPeriod"/>
            </a:pPr>
            <a:r>
              <a:rPr lang="en-US" dirty="0" smtClean="0"/>
              <a:t>Initiator(s): Request access to disks</a:t>
            </a:r>
          </a:p>
          <a:p>
            <a:pPr marL="457200" indent="-457200">
              <a:buFont typeface="+mj-lt"/>
              <a:buAutoNum type="arabicPeriod"/>
            </a:pPr>
            <a:r>
              <a:rPr lang="en-US" dirty="0" smtClean="0"/>
              <a:t>Target: Accept access request from initiator(s)</a:t>
            </a:r>
          </a:p>
          <a:p>
            <a:pPr marL="457200" indent="-457200">
              <a:buFont typeface="+mj-lt"/>
              <a:buAutoNum type="arabicPeriod"/>
            </a:pPr>
            <a:r>
              <a:rPr lang="en-US" dirty="0" smtClean="0"/>
              <a:t>Initiator(s): Refresh configuration to check connection</a:t>
            </a:r>
          </a:p>
          <a:p>
            <a:pPr marL="457200" indent="-457200">
              <a:buFont typeface="+mj-lt"/>
              <a:buAutoNum type="arabicPeriod"/>
            </a:pPr>
            <a:r>
              <a:rPr lang="en-US" dirty="0" smtClean="0"/>
              <a:t>Initiator(s): Login to the target</a:t>
            </a:r>
          </a:p>
          <a:p>
            <a:pPr lvl="1"/>
            <a:r>
              <a:rPr lang="en-US" dirty="0" smtClean="0"/>
              <a:t>Enable automatic reconnections</a:t>
            </a:r>
          </a:p>
          <a:p>
            <a:pPr marL="457200" indent="-457200">
              <a:buFont typeface="+mj-lt"/>
              <a:buAutoNum type="arabicPeriod"/>
            </a:pPr>
            <a:r>
              <a:rPr lang="en-US" dirty="0" smtClean="0"/>
              <a:t>Servers: Initialize, format and bring disks online</a:t>
            </a:r>
          </a:p>
          <a:p>
            <a:pPr marL="457200" indent="-457200">
              <a:buFont typeface="+mj-lt"/>
              <a:buAutoNum type="arabicPeriod"/>
            </a:pPr>
            <a:r>
              <a:rPr lang="en-US" dirty="0" smtClean="0"/>
              <a:t>Now you can use these disks for your VMs or cluster</a:t>
            </a:r>
          </a:p>
          <a:p>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4219923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 iSCSI Initiator is installed natively on Windows Server 2008 R2, Windows 7, Windows Server 2008, and Windows Vista. On these operating systems, no installation steps are required.</a:t>
            </a:r>
          </a:p>
          <a:p>
            <a:endParaRPr lang="en-US" dirty="0" smtClean="0"/>
          </a:p>
          <a:p>
            <a:pPr rtl="0"/>
            <a:r>
              <a:rPr lang="en-US" b="1" dirty="0" smtClean="0"/>
              <a:t>Security</a:t>
            </a:r>
          </a:p>
          <a:p>
            <a:pPr rtl="0"/>
            <a:r>
              <a:rPr lang="en-US" dirty="0" smtClean="0"/>
              <a:t>Microsoft iSCSI Initiator supports using and configuring Challenge Handshake Authentication Protocol (CHAP) and Internet Protocol security (IPsec). All supported iSCSI HBAs also support CHAP; however, some may not support IPsec.</a:t>
            </a:r>
          </a:p>
          <a:p>
            <a:pPr rtl="0"/>
            <a:r>
              <a:rPr lang="en-US" dirty="0" smtClean="0"/>
              <a:t>The following best practices are recommended for your Microsoft iSCSI Initiator configuration:</a:t>
            </a:r>
          </a:p>
          <a:p>
            <a:pPr rtl="0"/>
            <a:r>
              <a:rPr lang="en-US" dirty="0" smtClean="0"/>
              <a:t>Deploy on a fast network (a GigE or faster network).</a:t>
            </a:r>
            <a:br>
              <a:rPr lang="en-US" dirty="0" smtClean="0"/>
            </a:br>
            <a:r>
              <a:rPr lang="en-US" dirty="0" smtClean="0"/>
              <a:t>Ensure physical security.</a:t>
            </a:r>
            <a:br>
              <a:rPr lang="en-US" dirty="0" smtClean="0"/>
            </a:br>
            <a:r>
              <a:rPr lang="en-US" dirty="0" smtClean="0"/>
              <a:t>Use strong passwords for all accounts.</a:t>
            </a:r>
            <a:br>
              <a:rPr lang="en-US" dirty="0" smtClean="0"/>
            </a:br>
            <a:r>
              <a:rPr lang="en-US" dirty="0" smtClean="0"/>
              <a:t>Use CHAP authentication because it ensures that each host has its own password. Mutual CHAP authentication is also recommended.</a:t>
            </a:r>
            <a:br>
              <a:rPr lang="en-US" dirty="0" smtClean="0"/>
            </a:br>
            <a:r>
              <a:rPr lang="en-US" dirty="0" smtClean="0"/>
              <a:t>Use </a:t>
            </a:r>
            <a:r>
              <a:rPr lang="en-US" dirty="0" err="1" smtClean="0"/>
              <a:t>iSNS</a:t>
            </a:r>
            <a:r>
              <a:rPr lang="en-US" dirty="0" smtClean="0"/>
              <a:t> to discover and manage access to iSCSI targets.</a:t>
            </a:r>
            <a:r>
              <a:rPr lang="en-US" smtClean="0"/>
              <a:t/>
            </a:r>
            <a:br>
              <a:rPr lang="en-US" smtClean="0"/>
            </a:br>
            <a:endParaRPr lang="en-US" dirty="0" smtClean="0"/>
          </a:p>
        </p:txBody>
      </p:sp>
      <p:sp>
        <p:nvSpPr>
          <p:cNvPr id="4" name="Slide Number Placeholder 3"/>
          <p:cNvSpPr>
            <a:spLocks noGrp="1"/>
          </p:cNvSpPr>
          <p:nvPr>
            <p:ph type="sldNum" sz="quarter" idx="10"/>
          </p:nvPr>
        </p:nvSpPr>
        <p:spPr/>
        <p:txBody>
          <a:bodyPr/>
          <a:lstStyle/>
          <a:p>
            <a:fld id="{074D05B4-3E5F-4F71-B189-C52F77B6209F}" type="slidenum">
              <a:rPr lang="en-US" smtClean="0"/>
              <a:t>46</a:t>
            </a:fld>
            <a:endParaRPr lang="en-US"/>
          </a:p>
        </p:txBody>
      </p:sp>
    </p:spTree>
    <p:extLst>
      <p:ext uri="{BB962C8B-B14F-4D97-AF65-F5344CB8AC3E}">
        <p14:creationId xmlns:p14="http://schemas.microsoft.com/office/powerpoint/2010/main" val="3600661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how the hypervisor is separated</a:t>
            </a:r>
            <a:r>
              <a:rPr lang="en-US" baseline="0" dirty="0" smtClean="0"/>
              <a:t> from the host</a:t>
            </a:r>
          </a:p>
          <a:p>
            <a:endParaRPr lang="en-US" baseline="0" dirty="0" smtClean="0"/>
          </a:p>
          <a:p>
            <a:r>
              <a:rPr lang="en-US" baseline="0" dirty="0" smtClean="0"/>
              <a:t>Encourage people to use Server Core – a smaller attack surface leads to fewer patches, which leads to fewer vulnerabilities &amp; patches, which leads to fewer reboots, which provides higher availability.</a:t>
            </a:r>
            <a:endParaRPr lang="en-US" dirty="0"/>
          </a:p>
        </p:txBody>
      </p:sp>
      <p:sp>
        <p:nvSpPr>
          <p:cNvPr id="4" name="Slide Number Placeholder 3"/>
          <p:cNvSpPr>
            <a:spLocks noGrp="1"/>
          </p:cNvSpPr>
          <p:nvPr>
            <p:ph type="sldNum" sz="quarter" idx="10"/>
          </p:nvPr>
        </p:nvSpPr>
        <p:spPr/>
        <p:txBody>
          <a:bodyPr/>
          <a:lstStyle/>
          <a:p>
            <a:fld id="{EA7EE738-4633-424C-9BCA-93DC15B1C5FF}" type="slidenum">
              <a:rPr lang="en-US" smtClean="0"/>
              <a:t>47</a:t>
            </a:fld>
            <a:endParaRPr lang="en-US"/>
          </a:p>
        </p:txBody>
      </p:sp>
    </p:spTree>
    <p:extLst>
      <p:ext uri="{BB962C8B-B14F-4D97-AF65-F5344CB8AC3E}">
        <p14:creationId xmlns:p14="http://schemas.microsoft.com/office/powerpoint/2010/main" val="3188680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a:t>
            </a:r>
            <a:r>
              <a:rPr lang="en-US" baseline="0" dirty="0" err="1" smtClean="0"/>
              <a:t>BitLocker</a:t>
            </a:r>
            <a:r>
              <a:rPr lang="en-US" baseline="0" dirty="0" smtClean="0"/>
              <a:t> is not supported on cluster disks</a:t>
            </a:r>
            <a:endParaRPr lang="en-US" dirty="0"/>
          </a:p>
        </p:txBody>
      </p:sp>
      <p:sp>
        <p:nvSpPr>
          <p:cNvPr id="4" name="Slide Number Placeholder 3"/>
          <p:cNvSpPr>
            <a:spLocks noGrp="1"/>
          </p:cNvSpPr>
          <p:nvPr>
            <p:ph type="sldNum" sz="quarter" idx="10"/>
          </p:nvPr>
        </p:nvSpPr>
        <p:spPr/>
        <p:txBody>
          <a:bodyPr/>
          <a:lstStyle/>
          <a:p>
            <a:fld id="{EA7EE738-4633-424C-9BCA-93DC15B1C5FF}" type="slidenum">
              <a:rPr lang="en-US" smtClean="0"/>
              <a:t>48</a:t>
            </a:fld>
            <a:endParaRPr lang="en-US"/>
          </a:p>
        </p:txBody>
      </p:sp>
    </p:spTree>
    <p:extLst>
      <p:ext uri="{BB962C8B-B14F-4D97-AF65-F5344CB8AC3E}">
        <p14:creationId xmlns:p14="http://schemas.microsoft.com/office/powerpoint/2010/main" val="103839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pPr/>
              <a:t>5</a:t>
            </a:fld>
            <a:endParaRPr lang="en-US"/>
          </a:p>
        </p:txBody>
      </p:sp>
    </p:spTree>
    <p:extLst>
      <p:ext uri="{BB962C8B-B14F-4D97-AF65-F5344CB8AC3E}">
        <p14:creationId xmlns:p14="http://schemas.microsoft.com/office/powerpoint/2010/main" val="2639694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to patch both the host and guest</a:t>
            </a:r>
            <a:r>
              <a:rPr lang="en-US" baseline="0" dirty="0" smtClean="0"/>
              <a:t> OS</a:t>
            </a:r>
            <a:endParaRPr lang="en-US" dirty="0"/>
          </a:p>
        </p:txBody>
      </p:sp>
      <p:sp>
        <p:nvSpPr>
          <p:cNvPr id="4" name="Slide Number Placeholder 3"/>
          <p:cNvSpPr>
            <a:spLocks noGrp="1"/>
          </p:cNvSpPr>
          <p:nvPr>
            <p:ph type="sldNum" sz="quarter" idx="10"/>
          </p:nvPr>
        </p:nvSpPr>
        <p:spPr/>
        <p:txBody>
          <a:bodyPr/>
          <a:lstStyle/>
          <a:p>
            <a:fld id="{EA7EE738-4633-424C-9BCA-93DC15B1C5FF}" type="slidenum">
              <a:rPr lang="en-US" smtClean="0"/>
              <a:t>49</a:t>
            </a:fld>
            <a:endParaRPr lang="en-US"/>
          </a:p>
        </p:txBody>
      </p:sp>
    </p:spTree>
    <p:extLst>
      <p:ext uri="{BB962C8B-B14F-4D97-AF65-F5344CB8AC3E}">
        <p14:creationId xmlns:p14="http://schemas.microsoft.com/office/powerpoint/2010/main" val="11999853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effectLst/>
                <a:latin typeface="+mn-lt"/>
                <a:ea typeface="+mn-ea"/>
                <a:cs typeface="+mn-cs"/>
              </a:rPr>
              <a:t>Microsoft Hyper-V Server 2008 R2 is the hypervisor-based server virtualization product that allows you to consolidate workloads onto a single physical server. It is a stand-alone product that provides a reliable and optimized virtualization solution enabling organizations to improve server utilization and reduce costs. </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Since Hyper-V Server is a dedicated stand-alone product which contains only the Windows Hypervisor, Windows Server driver model, and virtualization components, it provides a small footprint and minimal overhead. </a:t>
            </a:r>
          </a:p>
          <a:p>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easily plugs into existing IT environments, leveraging existing patching, provisioning, management, support tools, processes, and skills. </a:t>
            </a:r>
            <a:endParaRPr lang="en-US" dirty="0"/>
          </a:p>
        </p:txBody>
      </p:sp>
      <p:sp>
        <p:nvSpPr>
          <p:cNvPr id="8" name="Date Placeholder 7"/>
          <p:cNvSpPr>
            <a:spLocks noGrp="1"/>
          </p:cNvSpPr>
          <p:nvPr>
            <p:ph type="dt" idx="10"/>
          </p:nvPr>
        </p:nvSpPr>
        <p:spPr/>
        <p:txBody>
          <a:bodyPr/>
          <a:lstStyle/>
          <a:p>
            <a:fld id="{89A001D3-66F5-40F2-801A-3FA7487EDEEA}" type="datetime1">
              <a:rPr lang="en-US" smtClean="0"/>
              <a:pPr/>
              <a:t>4/26/2012</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50</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Enables workload consolidation</a:t>
            </a:r>
          </a:p>
          <a:p>
            <a:r>
              <a:rPr lang="en-US" sz="1200" kern="1200" dirty="0" smtClean="0">
                <a:solidFill>
                  <a:schemeClr val="tx1"/>
                </a:solidFill>
                <a:effectLst/>
                <a:latin typeface="+mn-lt"/>
                <a:ea typeface="+mn-ea"/>
                <a:cs typeface="+mn-cs"/>
              </a:rPr>
              <a:t>Provides a simplified virtualization solution</a:t>
            </a:r>
          </a:p>
          <a:p>
            <a:r>
              <a:rPr lang="en-US" sz="1200" kern="1200" dirty="0" smtClean="0">
                <a:solidFill>
                  <a:schemeClr val="tx1"/>
                </a:solidFill>
                <a:effectLst/>
                <a:latin typeface="+mn-lt"/>
                <a:ea typeface="+mn-ea"/>
                <a:cs typeface="+mn-cs"/>
              </a:rPr>
              <a:t>Works with existing IT Infrastructures</a:t>
            </a:r>
          </a:p>
          <a:p>
            <a:r>
              <a:rPr lang="en-US" sz="1200" kern="1200" dirty="0" smtClean="0">
                <a:solidFill>
                  <a:schemeClr val="tx1"/>
                </a:solidFill>
                <a:effectLst/>
                <a:latin typeface="+mn-lt"/>
                <a:ea typeface="+mn-ea"/>
                <a:cs typeface="+mn-cs"/>
              </a:rPr>
              <a:t>Capitalizes on existing processes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1A87A19-7CCB-40B9-A519-967819C47135}" type="slidenum">
              <a:rPr lang="en-US" smtClean="0"/>
              <a:t>51</a:t>
            </a:fld>
            <a:endParaRPr lang="en-US"/>
          </a:p>
        </p:txBody>
      </p:sp>
    </p:spTree>
    <p:extLst>
      <p:ext uri="{BB962C8B-B14F-4D97-AF65-F5344CB8AC3E}">
        <p14:creationId xmlns:p14="http://schemas.microsoft.com/office/powerpoint/2010/main" val="23546277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standard security and</a:t>
            </a:r>
            <a:r>
              <a:rPr lang="en-US" baseline="0" dirty="0" smtClean="0"/>
              <a:t> deployment best practices</a:t>
            </a:r>
          </a:p>
          <a:p>
            <a:endParaRPr lang="en-US" baseline="0" dirty="0" smtClean="0"/>
          </a:p>
          <a:p>
            <a:r>
              <a:rPr lang="en-US" baseline="0" dirty="0" smtClean="0"/>
              <a:t>Using AD is preferred over workgroups since it provides better security and access control</a:t>
            </a:r>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3E273643-A8B2-47CF-8015-F79E683C16FC}" type="datetime1">
              <a:rPr lang="en-US" smtClean="0"/>
              <a:t>4/26/2012</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52</a:t>
            </a:fld>
            <a:endParaRPr lang="en-US" dirty="0"/>
          </a:p>
        </p:txBody>
      </p:sp>
    </p:spTree>
    <p:extLst>
      <p:ext uri="{BB962C8B-B14F-4D97-AF65-F5344CB8AC3E}">
        <p14:creationId xmlns:p14="http://schemas.microsoft.com/office/powerpoint/2010/main" val="23946894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people resist using Hyper-V Server since it does not have a GUI, however not only can it be managed remotely (Hyper-V Manager, Failover Cluster Manager, VMM, RSAT), but there are several 3</a:t>
            </a:r>
            <a:r>
              <a:rPr lang="en-US" baseline="30000" dirty="0" smtClean="0"/>
              <a:t>rd</a:t>
            </a:r>
            <a:r>
              <a:rPr lang="en-US" baseline="0" dirty="0" smtClean="0"/>
              <a:t> party tools which can be used to provide a GUI which sit on top of the basic Hyper-V Server Core installation.</a:t>
            </a:r>
            <a:endParaRPr lang="en-US" dirty="0"/>
          </a:p>
        </p:txBody>
      </p:sp>
      <p:sp>
        <p:nvSpPr>
          <p:cNvPr id="4" name="Slide Number Placeholder 3"/>
          <p:cNvSpPr>
            <a:spLocks noGrp="1"/>
          </p:cNvSpPr>
          <p:nvPr>
            <p:ph type="sldNum" sz="quarter" idx="10"/>
          </p:nvPr>
        </p:nvSpPr>
        <p:spPr/>
        <p:txBody>
          <a:bodyPr/>
          <a:lstStyle/>
          <a:p>
            <a:fld id="{01A87A19-7CCB-40B9-A519-967819C47135}" type="slidenum">
              <a:rPr lang="en-US" smtClean="0"/>
              <a:t>53</a:t>
            </a:fld>
            <a:endParaRPr lang="en-US"/>
          </a:p>
        </p:txBody>
      </p:sp>
    </p:spTree>
    <p:extLst>
      <p:ext uri="{BB962C8B-B14F-4D97-AF65-F5344CB8AC3E}">
        <p14:creationId xmlns:p14="http://schemas.microsoft.com/office/powerpoint/2010/main" val="36237271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9175" y="928688"/>
            <a:ext cx="3540125" cy="19923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let’s talk a little bit more about the Hyper-V Server. As we mentioned, it is a free virtualization</a:t>
            </a:r>
            <a:r>
              <a:rPr lang="en-US" baseline="0" dirty="0" smtClean="0"/>
              <a:t> host. You could download it today by simply going to Microsoft.com/</a:t>
            </a:r>
            <a:r>
              <a:rPr lang="en-US" baseline="0" dirty="0" err="1" smtClean="0"/>
              <a:t>hvs</a:t>
            </a:r>
            <a:r>
              <a:rPr lang="en-US" baseline="0" dirty="0" smtClean="0"/>
              <a:t> to get additional information and links to go and download this. Since it’s built on Server Core, it has a reduced attack surface, meaning that a lot of additional components are not included, such as Internet Explorer. By having fewer components there are fewer items that need to be serviced and patched, hence there are going to be fewer updates that are required for this OS itself. So it has a lot of additional built in resiliency compared to a full edition of Windows Server already. Hyper-V Server also comes with a wealth of high availability features. It supports 16 node failover clustering, live migration and cluster shared volumes. So you still are able to use the Hyper-V Server as a core piece of your clustered fabric and your private cloud foundation. As we mentioned, it is command line based. However, you actually get prompted with an easy to use menu every time you launch Hyper-V Server, so using a simple numerical set of inputs you can change the domain, configure the computer name, adjust Windows Update settings, toggle the network settings, change the date and time and even enable clustering or remote desktop connections.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EBA7DD6-E35C-455B-B384-49D8A2D8F1A0}" type="slidenum">
              <a:rPr lang="en-GB" smtClean="0"/>
              <a:pPr/>
              <a:t>55</a:t>
            </a:fld>
            <a:endParaRPr lang="en-GB" dirty="0"/>
          </a:p>
        </p:txBody>
      </p:sp>
    </p:spTree>
    <p:extLst>
      <p:ext uri="{BB962C8B-B14F-4D97-AF65-F5344CB8AC3E}">
        <p14:creationId xmlns:p14="http://schemas.microsoft.com/office/powerpoint/2010/main" val="3398661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Hyper-V runs on a x64 server platform and requires support of either AMD64 or Intel x64 processors with hardware-assisted virtualization support. Hyper-V does not support Itanium (IA-64) processors. For the virtual machines, Hyper-V supports both x32 and x64 systems as guest operating systems.</a:t>
            </a:r>
          </a:p>
          <a:p>
            <a:endParaRPr lang="en-US" dirty="0" smtClean="0"/>
          </a:p>
          <a:p>
            <a:r>
              <a:rPr lang="en-US" dirty="0" smtClean="0"/>
              <a:t>Your system may require an update to the latest available BIOS version for your server hardware.</a:t>
            </a:r>
          </a:p>
          <a:p>
            <a:endParaRPr lang="en-US" dirty="0" smtClean="0"/>
          </a:p>
          <a:p>
            <a:r>
              <a:rPr lang="en-US" dirty="0" smtClean="0"/>
              <a:t>It is best to enable this</a:t>
            </a:r>
            <a:r>
              <a:rPr lang="en-US" baseline="0" dirty="0" smtClean="0"/>
              <a:t> in the BIOS before configuring the system.</a:t>
            </a:r>
            <a:endParaRPr lang="en-US" dirty="0"/>
          </a:p>
        </p:txBody>
      </p:sp>
      <p:sp>
        <p:nvSpPr>
          <p:cNvPr id="4" name="Slide Number Placeholder 3"/>
          <p:cNvSpPr>
            <a:spLocks noGrp="1"/>
          </p:cNvSpPr>
          <p:nvPr>
            <p:ph type="sldNum" sz="quarter" idx="10"/>
          </p:nvPr>
        </p:nvSpPr>
        <p:spPr/>
        <p:txBody>
          <a:bodyPr/>
          <a:lstStyle/>
          <a:p>
            <a:fld id="{3F43CFC5-4D67-44AA-B864-C70CD58A43BF}" type="slidenum">
              <a:rPr lang="en-US" smtClean="0"/>
              <a:t>11</a:t>
            </a:fld>
            <a:endParaRPr lang="en-US" dirty="0"/>
          </a:p>
        </p:txBody>
      </p:sp>
    </p:spTree>
    <p:extLst>
      <p:ext uri="{BB962C8B-B14F-4D97-AF65-F5344CB8AC3E}">
        <p14:creationId xmlns:p14="http://schemas.microsoft.com/office/powerpoint/2010/main" val="4269032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must install and start the hypervisor before you can start any virtual machine.</a:t>
            </a:r>
          </a:p>
          <a:p>
            <a:endParaRPr lang="en-US" dirty="0" smtClean="0"/>
          </a:p>
          <a:p>
            <a:r>
              <a:rPr lang="en-US" dirty="0" smtClean="0"/>
              <a:t>The Hyper-V Virtual Machine Management Service must be running to manage virtual machines. You can verify the status of the Hyper-V Virtual Machine Management Service by using the Services snap-in located in Administrative Tools. Two additional services are also started including the Hyper-V Image Management Service and the Hyper-V Networking Management Service.</a:t>
            </a:r>
          </a:p>
          <a:p>
            <a:endParaRPr lang="en-US" dirty="0"/>
          </a:p>
        </p:txBody>
      </p:sp>
      <p:sp>
        <p:nvSpPr>
          <p:cNvPr id="4" name="Slide Number Placeholder 3"/>
          <p:cNvSpPr>
            <a:spLocks noGrp="1"/>
          </p:cNvSpPr>
          <p:nvPr>
            <p:ph type="sldNum" sz="quarter" idx="10"/>
          </p:nvPr>
        </p:nvSpPr>
        <p:spPr/>
        <p:txBody>
          <a:bodyPr/>
          <a:lstStyle/>
          <a:p>
            <a:fld id="{3F43CFC5-4D67-44AA-B864-C70CD58A43BF}" type="slidenum">
              <a:rPr lang="en-US" smtClean="0"/>
              <a:t>13</a:t>
            </a:fld>
            <a:endParaRPr lang="en-US" dirty="0"/>
          </a:p>
        </p:txBody>
      </p:sp>
    </p:spTree>
    <p:extLst>
      <p:ext uri="{BB962C8B-B14F-4D97-AF65-F5344CB8AC3E}">
        <p14:creationId xmlns:p14="http://schemas.microsoft.com/office/powerpoint/2010/main" val="257640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(at least) 3 different ways to enable Hyper-V programmatically.</a:t>
            </a:r>
            <a:endParaRPr lang="en-US" dirty="0" smtClean="0"/>
          </a:p>
          <a:p>
            <a:endParaRPr lang="en-US" dirty="0" smtClean="0"/>
          </a:p>
          <a:p>
            <a:r>
              <a:rPr lang="en-US" dirty="0" smtClean="0"/>
              <a:t>http://technet.microsoft.com/en-us/library/cc794852(WS.10).aspx</a:t>
            </a:r>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70159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Hyper-V server only supports the Hyper-V role, it is enabled</a:t>
            </a:r>
            <a:r>
              <a:rPr lang="en-US" baseline="0" dirty="0" smtClean="0"/>
              <a:t> automatically</a:t>
            </a:r>
            <a:endParaRPr lang="en-US" dirty="0"/>
          </a:p>
        </p:txBody>
      </p:sp>
      <p:sp>
        <p:nvSpPr>
          <p:cNvPr id="4" name="Slide Number Placeholder 3"/>
          <p:cNvSpPr>
            <a:spLocks noGrp="1"/>
          </p:cNvSpPr>
          <p:nvPr>
            <p:ph type="sldNum" sz="quarter" idx="10"/>
          </p:nvPr>
        </p:nvSpPr>
        <p:spPr/>
        <p:txBody>
          <a:bodyPr/>
          <a:lstStyle/>
          <a:p>
            <a:fld id="{A1B650FD-B970-45E6-AE3A-315718D090F2}" type="slidenum">
              <a:rPr lang="en-US" smtClean="0"/>
              <a:t>15</a:t>
            </a:fld>
            <a:endParaRPr lang="en-US"/>
          </a:p>
        </p:txBody>
      </p:sp>
    </p:spTree>
    <p:extLst>
      <p:ext uri="{BB962C8B-B14F-4D97-AF65-F5344CB8AC3E}">
        <p14:creationId xmlns:p14="http://schemas.microsoft.com/office/powerpoint/2010/main" val="3321627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VMM requires Hyper-V to be installed, so it will automatically</a:t>
            </a:r>
            <a:r>
              <a:rPr lang="en-US" baseline="0" dirty="0" smtClean="0"/>
              <a:t> install the role.</a:t>
            </a:r>
          </a:p>
          <a:p>
            <a:endParaRPr lang="en-US" baseline="0" dirty="0" smtClean="0"/>
          </a:p>
          <a:p>
            <a:r>
              <a:rPr lang="en-US" baseline="0" dirty="0" smtClean="0"/>
              <a:t>The notification will still appear even if Hyper-V is already installed – this can be confusing to some users.</a:t>
            </a:r>
          </a:p>
          <a:p>
            <a:endParaRPr lang="en-US" baseline="0" dirty="0" smtClean="0"/>
          </a:p>
          <a:p>
            <a:r>
              <a:rPr lang="en-US" baseline="0" dirty="0" smtClean="0"/>
              <a:t>If you are add the VMM Server you are using as a host, and it does not have Hyper-V, the host you are using will reboot.  Hyper-V is not required to be installed for just managing the VMM Server.</a:t>
            </a:r>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68548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1715367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olor 1 Layout">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1326358"/>
            <a:ext cx="8423524" cy="2437590"/>
          </a:xfrm>
        </p:spPr>
        <p:txBody>
          <a:bodyPr/>
          <a:lstStyle>
            <a:lvl1pPr marL="0" indent="0">
              <a:buNone/>
              <a:defRPr sz="8800" i="0" spc="-100" baseline="0">
                <a:solidFill>
                  <a:schemeClr val="bg1">
                    <a:lumMod val="65000"/>
                    <a:lumOff val="35000"/>
                  </a:schemeClr>
                </a:soli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rcRect/>
          <a:stretch/>
        </p:blipFill>
        <p:spPr bwMode="black">
          <a:xfrm>
            <a:off x="7592536" y="4730262"/>
            <a:ext cx="1402601" cy="235836"/>
          </a:xfrm>
          <a:prstGeom prst="rect">
            <a:avLst/>
          </a:prstGeom>
          <a:noFill/>
          <a:ln>
            <a:noFill/>
          </a:ln>
        </p:spPr>
      </p:pic>
      <p:sp>
        <p:nvSpPr>
          <p:cNvPr id="9" name="Text Placeholder 8"/>
          <p:cNvSpPr>
            <a:spLocks noGrp="1"/>
          </p:cNvSpPr>
          <p:nvPr>
            <p:ph type="body" sz="quarter" idx="11" hasCustomPrompt="1"/>
          </p:nvPr>
        </p:nvSpPr>
        <p:spPr>
          <a:xfrm>
            <a:off x="384673" y="2414374"/>
            <a:ext cx="5636696" cy="443198"/>
          </a:xfrm>
        </p:spPr>
        <p:txBody>
          <a:bodyPr/>
          <a:lstStyle>
            <a:lvl1pPr marL="0" indent="0">
              <a:buNone/>
              <a:defRPr spc="-100" baseline="0">
                <a:solidFill>
                  <a:schemeClr val="bg1">
                    <a:lumMod val="65000"/>
                    <a:lumOff val="35000"/>
                  </a:schemeClr>
                </a:soli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199568750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1326358"/>
            <a:ext cx="8423524" cy="2437590"/>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592536" y="4730262"/>
            <a:ext cx="1402601" cy="235836"/>
          </a:xfrm>
          <a:prstGeom prst="rect">
            <a:avLst/>
          </a:prstGeom>
          <a:noFill/>
          <a:ln>
            <a:noFill/>
          </a:ln>
        </p:spPr>
      </p:pic>
      <p:sp>
        <p:nvSpPr>
          <p:cNvPr id="9" name="Text Placeholder 8"/>
          <p:cNvSpPr>
            <a:spLocks noGrp="1"/>
          </p:cNvSpPr>
          <p:nvPr>
            <p:ph type="body" sz="quarter" idx="11" hasCustomPrompt="1"/>
          </p:nvPr>
        </p:nvSpPr>
        <p:spPr>
          <a:xfrm>
            <a:off x="384673" y="2414374"/>
            <a:ext cx="5636696" cy="443198"/>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138712711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Color 1 Layout">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1326358"/>
            <a:ext cx="8423524" cy="2437590"/>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592536" y="4730262"/>
            <a:ext cx="1402601" cy="235836"/>
          </a:xfrm>
          <a:prstGeom prst="rect">
            <a:avLst/>
          </a:prstGeom>
          <a:noFill/>
          <a:ln>
            <a:noFill/>
          </a:ln>
        </p:spPr>
      </p:pic>
      <p:sp>
        <p:nvSpPr>
          <p:cNvPr id="4" name="Text Placeholder 8"/>
          <p:cNvSpPr>
            <a:spLocks noGrp="1"/>
          </p:cNvSpPr>
          <p:nvPr>
            <p:ph type="body" sz="quarter" idx="11" hasCustomPrompt="1"/>
          </p:nvPr>
        </p:nvSpPr>
        <p:spPr>
          <a:xfrm>
            <a:off x="384673" y="2414374"/>
            <a:ext cx="5636696"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17555285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Color 1 Layout">
    <p:bg>
      <p:bgPr>
        <a:solidFill>
          <a:schemeClr val="accent3"/>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1326358"/>
            <a:ext cx="8423524" cy="2437590"/>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592536" y="4730262"/>
            <a:ext cx="1402601" cy="235836"/>
          </a:xfrm>
          <a:prstGeom prst="rect">
            <a:avLst/>
          </a:prstGeom>
          <a:noFill/>
          <a:ln>
            <a:noFill/>
          </a:ln>
        </p:spPr>
      </p:pic>
      <p:sp>
        <p:nvSpPr>
          <p:cNvPr id="4" name="Text Placeholder 8"/>
          <p:cNvSpPr>
            <a:spLocks noGrp="1"/>
          </p:cNvSpPr>
          <p:nvPr>
            <p:ph type="body" sz="quarter" idx="11" hasCustomPrompt="1"/>
          </p:nvPr>
        </p:nvSpPr>
        <p:spPr>
          <a:xfrm>
            <a:off x="384673" y="2414374"/>
            <a:ext cx="5636696"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181041558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Color 1 Layout">
    <p:bg>
      <p:bgPr>
        <a:solidFill>
          <a:schemeClr val="accent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1326358"/>
            <a:ext cx="8423524" cy="2437590"/>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592536" y="4730262"/>
            <a:ext cx="1402601" cy="235836"/>
          </a:xfrm>
          <a:prstGeom prst="rect">
            <a:avLst/>
          </a:prstGeom>
          <a:noFill/>
          <a:ln>
            <a:noFill/>
          </a:ln>
        </p:spPr>
      </p:pic>
      <p:sp>
        <p:nvSpPr>
          <p:cNvPr id="4" name="Text Placeholder 8"/>
          <p:cNvSpPr>
            <a:spLocks noGrp="1"/>
          </p:cNvSpPr>
          <p:nvPr>
            <p:ph type="body" sz="quarter" idx="11" hasCustomPrompt="1"/>
          </p:nvPr>
        </p:nvSpPr>
        <p:spPr>
          <a:xfrm>
            <a:off x="384673" y="2414374"/>
            <a:ext cx="5636696"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9162486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1326358"/>
            <a:ext cx="8423524" cy="2437590"/>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592536" y="4730262"/>
            <a:ext cx="1402601" cy="235836"/>
          </a:xfrm>
          <a:prstGeom prst="rect">
            <a:avLst/>
          </a:prstGeom>
          <a:noFill/>
          <a:ln>
            <a:noFill/>
          </a:ln>
        </p:spPr>
      </p:pic>
      <p:sp>
        <p:nvSpPr>
          <p:cNvPr id="4" name="Text Placeholder 8"/>
          <p:cNvSpPr>
            <a:spLocks noGrp="1"/>
          </p:cNvSpPr>
          <p:nvPr>
            <p:ph type="body" sz="quarter" idx="11" hasCustomPrompt="1"/>
          </p:nvPr>
        </p:nvSpPr>
        <p:spPr>
          <a:xfrm>
            <a:off x="384673" y="2414374"/>
            <a:ext cx="5636696"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21577804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23393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Color 2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93035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Color 3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206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Color Layout 4">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08576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08585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37342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Color Layou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81070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Tree>
    <p:extLst>
      <p:ext uri="{BB962C8B-B14F-4D97-AF65-F5344CB8AC3E}">
        <p14:creationId xmlns:p14="http://schemas.microsoft.com/office/powerpoint/2010/main" val="417916903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Tree>
    <p:extLst>
      <p:ext uri="{BB962C8B-B14F-4D97-AF65-F5344CB8AC3E}">
        <p14:creationId xmlns:p14="http://schemas.microsoft.com/office/powerpoint/2010/main" val="138592477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6434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043536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08585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9529033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2000548"/>
          </a:xfrm>
        </p:spPr>
        <p:txBody>
          <a:bodyPr/>
          <a:lstStyle>
            <a:lvl1pPr>
              <a:lnSpc>
                <a:spcPct val="90000"/>
              </a:lnSpc>
              <a:defRPr>
                <a:latin typeface="Segoe UI Light" pitchFamily="34" charset="0"/>
              </a:defRPr>
            </a:lvl1pPr>
            <a:lvl2pPr>
              <a:lnSpc>
                <a:spcPct val="90000"/>
              </a:lnSpc>
              <a:defRPr>
                <a:latin typeface="Segoe UI Light" pitchFamily="34" charset="0"/>
              </a:defRPr>
            </a:lvl2pPr>
            <a:lvl3pPr>
              <a:lnSpc>
                <a:spcPct val="90000"/>
              </a:lnSpc>
              <a:defRPr>
                <a:latin typeface="Segoe UI Light" pitchFamily="34" charset="0"/>
              </a:defRPr>
            </a:lvl3pPr>
            <a:lvl4pPr>
              <a:lnSpc>
                <a:spcPct val="90000"/>
              </a:lnSpc>
              <a:defRPr>
                <a:latin typeface="Segoe UI Light" pitchFamily="34" charset="0"/>
              </a:defRPr>
            </a:lvl4pPr>
            <a:lvl5pPr>
              <a:lnSpc>
                <a:spcPct val="90000"/>
              </a:lnSpc>
              <a:defRPr>
                <a:latin typeface="Segoe UI Ligh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885418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8957529"/>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56842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78222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2000548"/>
          </a:xfrm>
        </p:spPr>
        <p:txBody>
          <a:bodyPr/>
          <a:lstStyle>
            <a:lvl1pPr>
              <a:lnSpc>
                <a:spcPct val="90000"/>
              </a:lnSpc>
              <a:defRPr>
                <a:latin typeface="Segoe UI Light" pitchFamily="34" charset="0"/>
              </a:defRPr>
            </a:lvl1pPr>
            <a:lvl2pPr>
              <a:lnSpc>
                <a:spcPct val="90000"/>
              </a:lnSpc>
              <a:defRPr>
                <a:latin typeface="Segoe UI Light" pitchFamily="34" charset="0"/>
              </a:defRPr>
            </a:lvl2pPr>
            <a:lvl3pPr>
              <a:lnSpc>
                <a:spcPct val="90000"/>
              </a:lnSpc>
              <a:defRPr>
                <a:latin typeface="Segoe UI Light" pitchFamily="34" charset="0"/>
              </a:defRPr>
            </a:lvl3pPr>
            <a:lvl4pPr>
              <a:lnSpc>
                <a:spcPct val="90000"/>
              </a:lnSpc>
              <a:defRPr>
                <a:latin typeface="Segoe UI Light" pitchFamily="34" charset="0"/>
              </a:defRPr>
            </a:lvl4pPr>
            <a:lvl5pPr>
              <a:lnSpc>
                <a:spcPct val="90000"/>
              </a:lnSpc>
              <a:defRPr>
                <a:latin typeface="Segoe UI Ligh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024168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4679158"/>
            <a:ext cx="9144001" cy="464344"/>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1829572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445074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Tree>
    <p:extLst>
      <p:ext uri="{BB962C8B-B14F-4D97-AF65-F5344CB8AC3E}">
        <p14:creationId xmlns:p14="http://schemas.microsoft.com/office/powerpoint/2010/main" val="393216821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7218673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08585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904515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2000548"/>
          </a:xfrm>
        </p:spPr>
        <p:txBody>
          <a:bodyPr/>
          <a:lstStyle>
            <a:lvl1pPr>
              <a:lnSpc>
                <a:spcPct val="90000"/>
              </a:lnSpc>
              <a:defRPr>
                <a:latin typeface="Segoe UI Light" pitchFamily="34" charset="0"/>
              </a:defRPr>
            </a:lvl1pPr>
            <a:lvl2pPr>
              <a:lnSpc>
                <a:spcPct val="90000"/>
              </a:lnSpc>
              <a:defRPr>
                <a:latin typeface="Segoe UI Light" pitchFamily="34" charset="0"/>
              </a:defRPr>
            </a:lvl2pPr>
            <a:lvl3pPr>
              <a:lnSpc>
                <a:spcPct val="90000"/>
              </a:lnSpc>
              <a:defRPr>
                <a:latin typeface="Segoe UI Light" pitchFamily="34" charset="0"/>
              </a:defRPr>
            </a:lvl3pPr>
            <a:lvl4pPr>
              <a:lnSpc>
                <a:spcPct val="90000"/>
              </a:lnSpc>
              <a:defRPr>
                <a:latin typeface="Segoe UI Light" pitchFamily="34" charset="0"/>
              </a:defRPr>
            </a:lvl4pPr>
            <a:lvl5pPr>
              <a:lnSpc>
                <a:spcPct val="90000"/>
              </a:lnSpc>
              <a:defRPr>
                <a:latin typeface="Segoe UI Ligh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476289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4941038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57809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563892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4679158"/>
            <a:ext cx="9144001" cy="464344"/>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16770846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1738452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874149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08585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307565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2000548"/>
          </a:xfrm>
        </p:spPr>
        <p:txBody>
          <a:bodyPr/>
          <a:lstStyle>
            <a:lvl1pPr>
              <a:lnSpc>
                <a:spcPct val="90000"/>
              </a:lnSpc>
              <a:defRPr>
                <a:latin typeface="Segoe UI Light" pitchFamily="34" charset="0"/>
              </a:defRPr>
            </a:lvl1pPr>
            <a:lvl2pPr>
              <a:lnSpc>
                <a:spcPct val="90000"/>
              </a:lnSpc>
              <a:defRPr>
                <a:latin typeface="Segoe UI Light" pitchFamily="34" charset="0"/>
              </a:defRPr>
            </a:lvl2pPr>
            <a:lvl3pPr>
              <a:lnSpc>
                <a:spcPct val="90000"/>
              </a:lnSpc>
              <a:defRPr>
                <a:latin typeface="Segoe UI Light" pitchFamily="34" charset="0"/>
              </a:defRPr>
            </a:lvl3pPr>
            <a:lvl4pPr>
              <a:lnSpc>
                <a:spcPct val="90000"/>
              </a:lnSpc>
              <a:defRPr>
                <a:latin typeface="Segoe UI Light" pitchFamily="34" charset="0"/>
              </a:defRPr>
            </a:lvl4pPr>
            <a:lvl5pPr>
              <a:lnSpc>
                <a:spcPct val="90000"/>
              </a:lnSpc>
              <a:defRPr>
                <a:latin typeface="Segoe UI Ligh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272540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4206914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10684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797880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4679158"/>
            <a:ext cx="9144001" cy="464344"/>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10579930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7616638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08585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790486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2000548"/>
          </a:xfrm>
        </p:spPr>
        <p:txBody>
          <a:bodyPr/>
          <a:lstStyle>
            <a:lvl1pPr>
              <a:lnSpc>
                <a:spcPct val="90000"/>
              </a:lnSpc>
              <a:defRPr>
                <a:latin typeface="Segoe UI Light" pitchFamily="34" charset="0"/>
              </a:defRPr>
            </a:lvl1pPr>
            <a:lvl2pPr>
              <a:lnSpc>
                <a:spcPct val="90000"/>
              </a:lnSpc>
              <a:defRPr>
                <a:latin typeface="Segoe UI Light" pitchFamily="34" charset="0"/>
              </a:defRPr>
            </a:lvl2pPr>
            <a:lvl3pPr>
              <a:lnSpc>
                <a:spcPct val="90000"/>
              </a:lnSpc>
              <a:defRPr>
                <a:latin typeface="Segoe UI Light" pitchFamily="34" charset="0"/>
              </a:defRPr>
            </a:lvl3pPr>
            <a:lvl4pPr>
              <a:lnSpc>
                <a:spcPct val="90000"/>
              </a:lnSpc>
              <a:defRPr>
                <a:latin typeface="Segoe UI Light" pitchFamily="34" charset="0"/>
              </a:defRPr>
            </a:lvl4pPr>
            <a:lvl5pPr>
              <a:lnSpc>
                <a:spcPct val="90000"/>
              </a:lnSpc>
              <a:defRPr>
                <a:latin typeface="Segoe UI Ligh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122199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64348"/>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80335656"/>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0794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858834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4679158"/>
            <a:ext cx="9144001" cy="464344"/>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36603855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0101512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08585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867136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2000548"/>
          </a:xfrm>
        </p:spPr>
        <p:txBody>
          <a:bodyPr/>
          <a:lstStyle>
            <a:lvl1pPr>
              <a:lnSpc>
                <a:spcPct val="90000"/>
              </a:lnSpc>
              <a:defRPr>
                <a:latin typeface="Segoe UI Light" pitchFamily="34" charset="0"/>
              </a:defRPr>
            </a:lvl1pPr>
            <a:lvl2pPr>
              <a:lnSpc>
                <a:spcPct val="90000"/>
              </a:lnSpc>
              <a:defRPr>
                <a:latin typeface="Segoe UI Light" pitchFamily="34" charset="0"/>
              </a:defRPr>
            </a:lvl2pPr>
            <a:lvl3pPr>
              <a:lnSpc>
                <a:spcPct val="90000"/>
              </a:lnSpc>
              <a:defRPr>
                <a:latin typeface="Segoe UI Light" pitchFamily="34" charset="0"/>
              </a:defRPr>
            </a:lvl3pPr>
            <a:lvl4pPr>
              <a:lnSpc>
                <a:spcPct val="90000"/>
              </a:lnSpc>
              <a:defRPr>
                <a:latin typeface="Segoe UI Light" pitchFamily="34" charset="0"/>
              </a:defRPr>
            </a:lvl4pPr>
            <a:lvl5pPr>
              <a:lnSpc>
                <a:spcPct val="90000"/>
              </a:lnSpc>
              <a:defRPr>
                <a:latin typeface="Segoe UI Ligh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312636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9976522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26219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903958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6410568"/>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4679158"/>
            <a:ext cx="9144001" cy="464344"/>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01343614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49432989"/>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08585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3795788"/>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2000548"/>
          </a:xfrm>
        </p:spPr>
        <p:txBody>
          <a:bodyPr/>
          <a:lstStyle>
            <a:lvl1pPr>
              <a:lnSpc>
                <a:spcPct val="90000"/>
              </a:lnSpc>
              <a:defRPr>
                <a:latin typeface="Segoe UI Light" pitchFamily="34" charset="0"/>
              </a:defRPr>
            </a:lvl1pPr>
            <a:lvl2pPr>
              <a:lnSpc>
                <a:spcPct val="90000"/>
              </a:lnSpc>
              <a:defRPr>
                <a:latin typeface="Segoe UI Light" pitchFamily="34" charset="0"/>
              </a:defRPr>
            </a:lvl2pPr>
            <a:lvl3pPr>
              <a:lnSpc>
                <a:spcPct val="90000"/>
              </a:lnSpc>
              <a:defRPr>
                <a:latin typeface="Segoe UI Light" pitchFamily="34" charset="0"/>
              </a:defRPr>
            </a:lvl3pPr>
            <a:lvl4pPr>
              <a:lnSpc>
                <a:spcPct val="90000"/>
              </a:lnSpc>
              <a:defRPr>
                <a:latin typeface="Segoe UI Light" pitchFamily="34" charset="0"/>
              </a:defRPr>
            </a:lvl4pPr>
            <a:lvl5pPr>
              <a:lnSpc>
                <a:spcPct val="90000"/>
              </a:lnSpc>
              <a:defRPr>
                <a:latin typeface="Segoe UI Ligh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728539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0997877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96840"/>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3766552"/>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4679158"/>
            <a:ext cx="9144001" cy="464344"/>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79159483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4679158"/>
            <a:ext cx="9144001" cy="464344"/>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2939304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73628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Tree>
    <p:extLst>
      <p:ext uri="{BB962C8B-B14F-4D97-AF65-F5344CB8AC3E}">
        <p14:creationId xmlns:p14="http://schemas.microsoft.com/office/powerpoint/2010/main" val="154536445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08585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txBox="1">
            <a:spLocks/>
          </p:cNvSpPr>
          <p:nvPr userDrawn="1"/>
        </p:nvSpPr>
        <p:spPr>
          <a:xfrm>
            <a:off x="6934200" y="481171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80E77-FDF4-4DF0-AE47-B9099DA67ABA}" type="slidenum">
              <a:rPr lang="en-US" smtClean="0">
                <a:solidFill>
                  <a:schemeClr val="tx1">
                    <a:lumMod val="65000"/>
                    <a:lumOff val="35000"/>
                  </a:schemeClr>
                </a:solidFill>
              </a:rPr>
              <a:pPr/>
              <a:t>‹#›</a:t>
            </a:fld>
            <a:endParaRPr lang="en-US" dirty="0">
              <a:solidFill>
                <a:schemeClr val="tx1">
                  <a:lumMod val="65000"/>
                  <a:lumOff val="35000"/>
                </a:schemeClr>
              </a:solidFill>
            </a:endParaRPr>
          </a:p>
        </p:txBody>
      </p:sp>
      <p:sp>
        <p:nvSpPr>
          <p:cNvPr id="9" name="TextBox 8"/>
          <p:cNvSpPr txBox="1"/>
          <p:nvPr userDrawn="1"/>
        </p:nvSpPr>
        <p:spPr>
          <a:xfrm>
            <a:off x="8305800" y="133350"/>
            <a:ext cx="714939" cy="184666"/>
          </a:xfrm>
          <a:prstGeom prst="rect">
            <a:avLst/>
          </a:prstGeom>
          <a:noFill/>
        </p:spPr>
        <p:txBody>
          <a:bodyPr wrap="none" lIns="0" tIns="0" rIns="0" bIns="0" rtlCol="0">
            <a:spAutoFit/>
          </a:bodyPr>
          <a:lstStyle/>
          <a:p>
            <a:r>
              <a:rPr lang="en-US" sz="1200" dirty="0" smtClean="0">
                <a:solidFill>
                  <a:schemeClr val="tx1">
                    <a:lumMod val="65000"/>
                    <a:lumOff val="35000"/>
                  </a:schemeClr>
                </a:solidFill>
                <a:latin typeface="Segoe UI Light" pitchFamily="34" charset="0"/>
              </a:rPr>
              <a:t>#</a:t>
            </a:r>
            <a:r>
              <a:rPr lang="en-US" sz="1200" dirty="0" err="1" smtClean="0">
                <a:solidFill>
                  <a:schemeClr val="tx1">
                    <a:lumMod val="65000"/>
                    <a:lumOff val="35000"/>
                  </a:schemeClr>
                </a:solidFill>
                <a:latin typeface="Segoe UI Light" pitchFamily="34" charset="0"/>
              </a:rPr>
              <a:t>msitcamp</a:t>
            </a:r>
            <a:endParaRPr lang="en-US" sz="1200" dirty="0" smtClean="0">
              <a:solidFill>
                <a:schemeClr val="tx1">
                  <a:lumMod val="65000"/>
                  <a:lumOff val="35000"/>
                </a:schemeClr>
              </a:solidFill>
              <a:latin typeface="Segoe UI Light" pitchFamily="34" charset="0"/>
            </a:endParaRPr>
          </a:p>
        </p:txBody>
      </p:sp>
    </p:spTree>
    <p:extLst>
      <p:ext uri="{BB962C8B-B14F-4D97-AF65-F5344CB8AC3E}">
        <p14:creationId xmlns:p14="http://schemas.microsoft.com/office/powerpoint/2010/main" val="1669786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1" r:id="rId8"/>
    <p:sldLayoutId id="2147483684" r:id="rId9"/>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3"/>
            <a:ext cx="8363938"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04775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5013393"/>
      </p:ext>
    </p:extLst>
  </p:cSld>
  <p:clrMap bg1="dk1" tx1="lt1" bg2="dk2" tx2="lt2" accent1="accent1" accent2="accent2" accent3="accent3" accent4="accent4" accent5="accent5" accent6="accent6" hlink="hlink" folHlink="folHlink"/>
  <p:sldLayoutIdLst>
    <p:sldLayoutId id="2147483669" r:id="rId1"/>
    <p:sldLayoutId id="2147483680"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3" r:id="rId12"/>
    <p:sldLayoutId id="2147483682" r:id="rId13"/>
    <p:sldLayoutId id="2147483679" r:id="rId14"/>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solidFill>
            <a:schemeClr val="bg1">
              <a:lumMod val="65000"/>
              <a:lumOff val="35000"/>
            </a:schemeClr>
          </a:soli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solidFill>
            <a:schemeClr val="bg1">
              <a:lumMod val="65000"/>
              <a:lumOff val="35000"/>
            </a:schemeClr>
          </a:solidFill>
          <a:latin typeface="Segoe UI Light" pitchFamily="34" charset="0"/>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solidFill>
            <a:schemeClr val="bg1">
              <a:lumMod val="65000"/>
              <a:lumOff val="35000"/>
            </a:schemeClr>
          </a:solidFill>
          <a:latin typeface="Segoe UI Light" pitchFamily="34" charset="0"/>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solidFill>
            <a:schemeClr val="bg1">
              <a:lumMod val="65000"/>
              <a:lumOff val="35000"/>
            </a:schemeClr>
          </a:solidFill>
          <a:latin typeface="Segoe UI Light" pitchFamily="34" charset="0"/>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solidFill>
            <a:schemeClr val="bg1">
              <a:lumMod val="65000"/>
              <a:lumOff val="35000"/>
            </a:schemeClr>
          </a:solidFill>
          <a:latin typeface="Segoe UI Light" pitchFamily="34" charset="0"/>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solidFill>
            <a:schemeClr val="bg1">
              <a:lumMod val="65000"/>
              <a:lumOff val="35000"/>
            </a:schemeClr>
          </a:soli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08585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txBox="1">
            <a:spLocks/>
          </p:cNvSpPr>
          <p:nvPr userDrawn="1"/>
        </p:nvSpPr>
        <p:spPr>
          <a:xfrm>
            <a:off x="6934200" y="481171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80E77-FDF4-4DF0-AE47-B9099DA67ABA}"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TextBox 8"/>
          <p:cNvSpPr txBox="1"/>
          <p:nvPr userDrawn="1"/>
        </p:nvSpPr>
        <p:spPr>
          <a:xfrm>
            <a:off x="8305800" y="133350"/>
            <a:ext cx="714939" cy="184666"/>
          </a:xfrm>
          <a:prstGeom prst="rect">
            <a:avLst/>
          </a:prstGeom>
          <a:noFill/>
        </p:spPr>
        <p:txBody>
          <a:bodyPr wrap="none" lIns="0" tIns="0" rIns="0" bIns="0" rtlCol="0">
            <a:spAutoFit/>
          </a:bodyPr>
          <a:lstStyle/>
          <a:p>
            <a:r>
              <a:rPr lang="en-US" sz="1200" dirty="0" smtClean="0">
                <a:solidFill>
                  <a:prstClr val="black">
                    <a:lumMod val="65000"/>
                    <a:lumOff val="35000"/>
                  </a:prstClr>
                </a:solidFill>
                <a:latin typeface="Segoe UI Light" pitchFamily="34" charset="0"/>
              </a:rPr>
              <a:t>#</a:t>
            </a:r>
            <a:r>
              <a:rPr lang="en-US" sz="1200" dirty="0" err="1" smtClean="0">
                <a:solidFill>
                  <a:prstClr val="black">
                    <a:lumMod val="65000"/>
                    <a:lumOff val="35000"/>
                  </a:prstClr>
                </a:solidFill>
                <a:latin typeface="Segoe UI Light" pitchFamily="34" charset="0"/>
              </a:rPr>
              <a:t>msitcamp</a:t>
            </a:r>
            <a:endParaRPr lang="en-US" sz="1200" dirty="0" smtClean="0">
              <a:solidFill>
                <a:prstClr val="black">
                  <a:lumMod val="65000"/>
                  <a:lumOff val="35000"/>
                </a:prstClr>
              </a:solidFill>
              <a:latin typeface="Segoe UI Light" pitchFamily="34" charset="0"/>
            </a:endParaRPr>
          </a:p>
        </p:txBody>
      </p:sp>
    </p:spTree>
    <p:extLst>
      <p:ext uri="{BB962C8B-B14F-4D97-AF65-F5344CB8AC3E}">
        <p14:creationId xmlns:p14="http://schemas.microsoft.com/office/powerpoint/2010/main" val="36610807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08585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txBox="1">
            <a:spLocks/>
          </p:cNvSpPr>
          <p:nvPr userDrawn="1"/>
        </p:nvSpPr>
        <p:spPr>
          <a:xfrm>
            <a:off x="6934200" y="481171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80E77-FDF4-4DF0-AE47-B9099DA67ABA}"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TextBox 8"/>
          <p:cNvSpPr txBox="1"/>
          <p:nvPr userDrawn="1"/>
        </p:nvSpPr>
        <p:spPr>
          <a:xfrm>
            <a:off x="8305800" y="133350"/>
            <a:ext cx="714939" cy="184666"/>
          </a:xfrm>
          <a:prstGeom prst="rect">
            <a:avLst/>
          </a:prstGeom>
          <a:noFill/>
        </p:spPr>
        <p:txBody>
          <a:bodyPr wrap="none" lIns="0" tIns="0" rIns="0" bIns="0" rtlCol="0">
            <a:spAutoFit/>
          </a:bodyPr>
          <a:lstStyle/>
          <a:p>
            <a:r>
              <a:rPr lang="en-US" sz="1200" dirty="0" smtClean="0">
                <a:solidFill>
                  <a:prstClr val="black">
                    <a:lumMod val="65000"/>
                    <a:lumOff val="35000"/>
                  </a:prstClr>
                </a:solidFill>
                <a:latin typeface="Segoe UI Light" pitchFamily="34" charset="0"/>
              </a:rPr>
              <a:t>#</a:t>
            </a:r>
            <a:r>
              <a:rPr lang="en-US" sz="1200" dirty="0" err="1" smtClean="0">
                <a:solidFill>
                  <a:prstClr val="black">
                    <a:lumMod val="65000"/>
                    <a:lumOff val="35000"/>
                  </a:prstClr>
                </a:solidFill>
                <a:latin typeface="Segoe UI Light" pitchFamily="34" charset="0"/>
              </a:rPr>
              <a:t>msitcamp</a:t>
            </a:r>
            <a:endParaRPr lang="en-US" sz="1200" dirty="0" smtClean="0">
              <a:solidFill>
                <a:prstClr val="black">
                  <a:lumMod val="65000"/>
                  <a:lumOff val="35000"/>
                </a:prstClr>
              </a:solidFill>
              <a:latin typeface="Segoe UI Light" pitchFamily="34" charset="0"/>
            </a:endParaRPr>
          </a:p>
        </p:txBody>
      </p:sp>
    </p:spTree>
    <p:extLst>
      <p:ext uri="{BB962C8B-B14F-4D97-AF65-F5344CB8AC3E}">
        <p14:creationId xmlns:p14="http://schemas.microsoft.com/office/powerpoint/2010/main" val="332896437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08585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txBox="1">
            <a:spLocks/>
          </p:cNvSpPr>
          <p:nvPr userDrawn="1"/>
        </p:nvSpPr>
        <p:spPr>
          <a:xfrm>
            <a:off x="6934200" y="481171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80E77-FDF4-4DF0-AE47-B9099DA67ABA}"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TextBox 8"/>
          <p:cNvSpPr txBox="1"/>
          <p:nvPr userDrawn="1"/>
        </p:nvSpPr>
        <p:spPr>
          <a:xfrm>
            <a:off x="8305800" y="133350"/>
            <a:ext cx="714939" cy="184666"/>
          </a:xfrm>
          <a:prstGeom prst="rect">
            <a:avLst/>
          </a:prstGeom>
          <a:noFill/>
        </p:spPr>
        <p:txBody>
          <a:bodyPr wrap="none" lIns="0" tIns="0" rIns="0" bIns="0" rtlCol="0">
            <a:spAutoFit/>
          </a:bodyPr>
          <a:lstStyle/>
          <a:p>
            <a:r>
              <a:rPr lang="en-US" sz="1200" dirty="0" smtClean="0">
                <a:solidFill>
                  <a:prstClr val="black">
                    <a:lumMod val="65000"/>
                    <a:lumOff val="35000"/>
                  </a:prstClr>
                </a:solidFill>
                <a:latin typeface="Segoe UI Light" pitchFamily="34" charset="0"/>
              </a:rPr>
              <a:t>#</a:t>
            </a:r>
            <a:r>
              <a:rPr lang="en-US" sz="1200" dirty="0" err="1" smtClean="0">
                <a:solidFill>
                  <a:prstClr val="black">
                    <a:lumMod val="65000"/>
                    <a:lumOff val="35000"/>
                  </a:prstClr>
                </a:solidFill>
                <a:latin typeface="Segoe UI Light" pitchFamily="34" charset="0"/>
              </a:rPr>
              <a:t>msitcamp</a:t>
            </a:r>
            <a:endParaRPr lang="en-US" sz="1200" dirty="0" smtClean="0">
              <a:solidFill>
                <a:prstClr val="black">
                  <a:lumMod val="65000"/>
                  <a:lumOff val="35000"/>
                </a:prstClr>
              </a:solidFill>
              <a:latin typeface="Segoe UI Light" pitchFamily="34" charset="0"/>
            </a:endParaRPr>
          </a:p>
        </p:txBody>
      </p:sp>
    </p:spTree>
    <p:extLst>
      <p:ext uri="{BB962C8B-B14F-4D97-AF65-F5344CB8AC3E}">
        <p14:creationId xmlns:p14="http://schemas.microsoft.com/office/powerpoint/2010/main" val="83862156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08585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txBox="1">
            <a:spLocks/>
          </p:cNvSpPr>
          <p:nvPr userDrawn="1"/>
        </p:nvSpPr>
        <p:spPr>
          <a:xfrm>
            <a:off x="6934200" y="481171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80E77-FDF4-4DF0-AE47-B9099DA67ABA}"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TextBox 8"/>
          <p:cNvSpPr txBox="1"/>
          <p:nvPr userDrawn="1"/>
        </p:nvSpPr>
        <p:spPr>
          <a:xfrm>
            <a:off x="8305800" y="133350"/>
            <a:ext cx="714939" cy="184666"/>
          </a:xfrm>
          <a:prstGeom prst="rect">
            <a:avLst/>
          </a:prstGeom>
          <a:noFill/>
        </p:spPr>
        <p:txBody>
          <a:bodyPr wrap="none" lIns="0" tIns="0" rIns="0" bIns="0" rtlCol="0">
            <a:spAutoFit/>
          </a:bodyPr>
          <a:lstStyle/>
          <a:p>
            <a:r>
              <a:rPr lang="en-US" sz="1200" dirty="0" smtClean="0">
                <a:solidFill>
                  <a:prstClr val="black">
                    <a:lumMod val="65000"/>
                    <a:lumOff val="35000"/>
                  </a:prstClr>
                </a:solidFill>
                <a:latin typeface="Segoe UI Light" pitchFamily="34" charset="0"/>
              </a:rPr>
              <a:t>#</a:t>
            </a:r>
            <a:r>
              <a:rPr lang="en-US" sz="1200" dirty="0" err="1" smtClean="0">
                <a:solidFill>
                  <a:prstClr val="black">
                    <a:lumMod val="65000"/>
                    <a:lumOff val="35000"/>
                  </a:prstClr>
                </a:solidFill>
                <a:latin typeface="Segoe UI Light" pitchFamily="34" charset="0"/>
              </a:rPr>
              <a:t>msitcamp</a:t>
            </a:r>
            <a:endParaRPr lang="en-US" sz="1200" dirty="0" smtClean="0">
              <a:solidFill>
                <a:prstClr val="black">
                  <a:lumMod val="65000"/>
                  <a:lumOff val="35000"/>
                </a:prstClr>
              </a:solidFill>
              <a:latin typeface="Segoe UI Light" pitchFamily="34" charset="0"/>
            </a:endParaRPr>
          </a:p>
        </p:txBody>
      </p:sp>
    </p:spTree>
    <p:extLst>
      <p:ext uri="{BB962C8B-B14F-4D97-AF65-F5344CB8AC3E}">
        <p14:creationId xmlns:p14="http://schemas.microsoft.com/office/powerpoint/2010/main" val="6651619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08585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txBox="1">
            <a:spLocks/>
          </p:cNvSpPr>
          <p:nvPr userDrawn="1"/>
        </p:nvSpPr>
        <p:spPr>
          <a:xfrm>
            <a:off x="6934200" y="481171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80E77-FDF4-4DF0-AE47-B9099DA67ABA}"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TextBox 8"/>
          <p:cNvSpPr txBox="1"/>
          <p:nvPr userDrawn="1"/>
        </p:nvSpPr>
        <p:spPr>
          <a:xfrm>
            <a:off x="8305800" y="133350"/>
            <a:ext cx="714939" cy="184666"/>
          </a:xfrm>
          <a:prstGeom prst="rect">
            <a:avLst/>
          </a:prstGeom>
          <a:noFill/>
        </p:spPr>
        <p:txBody>
          <a:bodyPr wrap="none" lIns="0" tIns="0" rIns="0" bIns="0" rtlCol="0">
            <a:spAutoFit/>
          </a:bodyPr>
          <a:lstStyle/>
          <a:p>
            <a:r>
              <a:rPr lang="en-US" sz="1200" dirty="0" smtClean="0">
                <a:solidFill>
                  <a:prstClr val="black">
                    <a:lumMod val="65000"/>
                    <a:lumOff val="35000"/>
                  </a:prstClr>
                </a:solidFill>
                <a:latin typeface="Segoe UI Light" pitchFamily="34" charset="0"/>
              </a:rPr>
              <a:t>#</a:t>
            </a:r>
            <a:r>
              <a:rPr lang="en-US" sz="1200" dirty="0" err="1" smtClean="0">
                <a:solidFill>
                  <a:prstClr val="black">
                    <a:lumMod val="65000"/>
                    <a:lumOff val="35000"/>
                  </a:prstClr>
                </a:solidFill>
                <a:latin typeface="Segoe UI Light" pitchFamily="34" charset="0"/>
              </a:rPr>
              <a:t>msitcamp</a:t>
            </a:r>
            <a:endParaRPr lang="en-US" sz="1200" dirty="0" smtClean="0">
              <a:solidFill>
                <a:prstClr val="black">
                  <a:lumMod val="65000"/>
                  <a:lumOff val="35000"/>
                </a:prstClr>
              </a:solidFill>
              <a:latin typeface="Segoe UI Light" pitchFamily="34" charset="0"/>
            </a:endParaRPr>
          </a:p>
        </p:txBody>
      </p:sp>
    </p:spTree>
    <p:extLst>
      <p:ext uri="{BB962C8B-B14F-4D97-AF65-F5344CB8AC3E}">
        <p14:creationId xmlns:p14="http://schemas.microsoft.com/office/powerpoint/2010/main" val="357391635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08585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txBox="1">
            <a:spLocks/>
          </p:cNvSpPr>
          <p:nvPr userDrawn="1"/>
        </p:nvSpPr>
        <p:spPr>
          <a:xfrm>
            <a:off x="6934200" y="481171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80E77-FDF4-4DF0-AE47-B9099DA67ABA}"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TextBox 8"/>
          <p:cNvSpPr txBox="1"/>
          <p:nvPr userDrawn="1"/>
        </p:nvSpPr>
        <p:spPr>
          <a:xfrm>
            <a:off x="8305800" y="133350"/>
            <a:ext cx="714939" cy="184666"/>
          </a:xfrm>
          <a:prstGeom prst="rect">
            <a:avLst/>
          </a:prstGeom>
          <a:noFill/>
        </p:spPr>
        <p:txBody>
          <a:bodyPr wrap="none" lIns="0" tIns="0" rIns="0" bIns="0" rtlCol="0">
            <a:spAutoFit/>
          </a:bodyPr>
          <a:lstStyle/>
          <a:p>
            <a:r>
              <a:rPr lang="en-US" sz="1200" dirty="0" smtClean="0">
                <a:solidFill>
                  <a:prstClr val="black">
                    <a:lumMod val="65000"/>
                    <a:lumOff val="35000"/>
                  </a:prstClr>
                </a:solidFill>
                <a:latin typeface="Segoe UI Light" pitchFamily="34" charset="0"/>
              </a:rPr>
              <a:t>#</a:t>
            </a:r>
            <a:r>
              <a:rPr lang="en-US" sz="1200" dirty="0" err="1" smtClean="0">
                <a:solidFill>
                  <a:prstClr val="black">
                    <a:lumMod val="65000"/>
                    <a:lumOff val="35000"/>
                  </a:prstClr>
                </a:solidFill>
                <a:latin typeface="Segoe UI Light" pitchFamily="34" charset="0"/>
              </a:rPr>
              <a:t>msitcamp</a:t>
            </a:r>
            <a:endParaRPr lang="en-US" sz="1200" dirty="0" smtClean="0">
              <a:solidFill>
                <a:prstClr val="black">
                  <a:lumMod val="65000"/>
                  <a:lumOff val="35000"/>
                </a:prstClr>
              </a:solidFill>
              <a:latin typeface="Segoe UI Light" pitchFamily="34" charset="0"/>
            </a:endParaRPr>
          </a:p>
        </p:txBody>
      </p:sp>
    </p:spTree>
    <p:extLst>
      <p:ext uri="{BB962C8B-B14F-4D97-AF65-F5344CB8AC3E}">
        <p14:creationId xmlns:p14="http://schemas.microsoft.com/office/powerpoint/2010/main" val="34313210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upport.microsoft.com/kb/957006" TargetMode="External"/><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download/en/details.aspx?displaylang=en&amp;id=7887"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hyperlink" Target="http://www.microsoft.com/download/en/details.aspx?displaylang=en&amp;id=21101"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microsoft.com/download/en/details.aspx?id=19867"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www.microsoft.com/hvs"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code.msdn.microsoft.co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www.microsoft.com/windows/enterprise/solutions/virtualization/products/thinpc.aspx"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codeplex.co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hyperlink" Target="http://www.5nine.co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www.microsoft.com/hyper-v-server/en/us/default.aspx"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629735" y="2675815"/>
            <a:ext cx="3830471" cy="1877135"/>
          </a:xfrm>
          <a:prstGeom prst="rect">
            <a:avLst/>
          </a:prstGeom>
          <a:solidFill>
            <a:srgbClr val="FF8A00"/>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marL="342900" indent="-342900"/>
            <a:r>
              <a:rPr lang="en-US" dirty="0"/>
              <a:t>http</a:t>
            </a:r>
            <a:r>
              <a:rPr lang="en-US" dirty="0" smtClean="0"/>
              <a:t>://aka.ms/blainbarton</a:t>
            </a:r>
            <a:endParaRPr lang="en-US" dirty="0"/>
          </a:p>
          <a:p>
            <a:pPr indent="-457162"/>
            <a:r>
              <a:rPr lang="en-US" dirty="0" smtClean="0">
                <a:solidFill>
                  <a:schemeClr val="bg1"/>
                </a:solidFill>
                <a:latin typeface="Segoe UI" pitchFamily="34" charset="0"/>
                <a:ea typeface="Segoe UI" pitchFamily="34" charset="0"/>
                <a:cs typeface="Segoe UI" pitchFamily="34" charset="0"/>
              </a:rPr>
              <a:t>@</a:t>
            </a:r>
            <a:r>
              <a:rPr lang="en-US" b="1" dirty="0" err="1" smtClean="0">
                <a:solidFill>
                  <a:schemeClr val="bg1"/>
                </a:solidFill>
                <a:latin typeface="Segoe UI" pitchFamily="34" charset="0"/>
                <a:ea typeface="Segoe UI" pitchFamily="34" charset="0"/>
                <a:cs typeface="Segoe UI" pitchFamily="34" charset="0"/>
              </a:rPr>
              <a:t>blainbar</a:t>
            </a:r>
            <a:endParaRPr lang="en-US" b="1" dirty="0" smtClean="0">
              <a:solidFill>
                <a:schemeClr val="bg1"/>
              </a:solidFill>
              <a:latin typeface="Segoe UI" pitchFamily="34" charset="0"/>
              <a:ea typeface="Segoe UI" pitchFamily="34" charset="0"/>
              <a:cs typeface="Segoe UI" pitchFamily="34" charset="0"/>
            </a:endParaRPr>
          </a:p>
          <a:p>
            <a:pPr indent="-457162"/>
            <a:r>
              <a:rPr lang="en-US" dirty="0" smtClean="0">
                <a:solidFill>
                  <a:schemeClr val="bg1"/>
                </a:solidFill>
                <a:latin typeface="Segoe UI" pitchFamily="34" charset="0"/>
                <a:ea typeface="Segoe UI" pitchFamily="34" charset="0"/>
                <a:cs typeface="Segoe UI" pitchFamily="34" charset="0"/>
              </a:rPr>
              <a:t>FL, MS</a:t>
            </a:r>
          </a:p>
        </p:txBody>
      </p:sp>
      <p:sp>
        <p:nvSpPr>
          <p:cNvPr id="5" name="Rectangle 4"/>
          <p:cNvSpPr/>
          <p:nvPr/>
        </p:nvSpPr>
        <p:spPr bwMode="auto">
          <a:xfrm>
            <a:off x="1676400" y="2675815"/>
            <a:ext cx="1877135" cy="1877135"/>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Virtualization</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System Center</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ectangle 5"/>
          <p:cNvSpPr/>
          <p:nvPr/>
        </p:nvSpPr>
        <p:spPr bwMode="auto">
          <a:xfrm>
            <a:off x="5590465" y="742950"/>
            <a:ext cx="1877135" cy="1877135"/>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Sr.</a:t>
            </a:r>
          </a:p>
          <a:p>
            <a:pPr defTabSz="914099"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IT Pro Evangelist</a:t>
            </a:r>
          </a:p>
          <a:p>
            <a:pPr defTabSz="914099"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Microsoft</a:t>
            </a:r>
          </a:p>
        </p:txBody>
      </p:sp>
      <p:sp>
        <p:nvSpPr>
          <p:cNvPr id="7" name="Rectangle 6"/>
          <p:cNvSpPr/>
          <p:nvPr/>
        </p:nvSpPr>
        <p:spPr bwMode="auto">
          <a:xfrm>
            <a:off x="1676400" y="742950"/>
            <a:ext cx="1877135" cy="1877135"/>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Yung</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Chou</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3629735" y="742950"/>
            <a:ext cx="1877135" cy="1877135"/>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Blain </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Barton</a:t>
            </a:r>
          </a:p>
        </p:txBody>
      </p:sp>
      <p:pic>
        <p:nvPicPr>
          <p:cNvPr id="3074" name="Picture 2" descr="C:\Users\yungc\Desktop\Bart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79" b="28350"/>
          <a:stretch/>
        </p:blipFill>
        <p:spPr bwMode="auto">
          <a:xfrm>
            <a:off x="1676399" y="742950"/>
            <a:ext cx="1877135" cy="187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541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Check the BIOS</a:t>
            </a:r>
            <a:endParaRPr lang="en-US" dirty="0">
              <a:solidFill>
                <a:schemeClr val="bg1"/>
              </a:solidFill>
            </a:endParaRPr>
          </a:p>
        </p:txBody>
      </p:sp>
      <p:sp>
        <p:nvSpPr>
          <p:cNvPr id="2" name="Slide Number Placeholder 1"/>
          <p:cNvSpPr>
            <a:spLocks noGrp="1"/>
          </p:cNvSpPr>
          <p:nvPr>
            <p:ph type="sldNum" sz="quarter" idx="4294967295"/>
          </p:nvPr>
        </p:nvSpPr>
        <p:spPr>
          <a:xfrm>
            <a:off x="76200" y="4782344"/>
            <a:ext cx="2133600" cy="274637"/>
          </a:xfrm>
          <a:prstGeom prst="rect">
            <a:avLst/>
          </a:prstGeom>
        </p:spPr>
        <p:txBody>
          <a:bodyPr/>
          <a:lstStyle/>
          <a:p>
            <a:fld id="{A9278231-F520-4499-8606-356B639AE90A}" type="slidenum">
              <a:rPr lang="en-US" smtClean="0">
                <a:solidFill>
                  <a:prstClr val="black"/>
                </a:solidFill>
              </a:rPr>
              <a:pPr/>
              <a:t>10</a:t>
            </a:fld>
            <a:endParaRPr lang="en-US">
              <a:solidFill>
                <a:prstClr val="black"/>
              </a:solidFill>
            </a:endParaRPr>
          </a:p>
        </p:txBody>
      </p:sp>
      <p:sp>
        <p:nvSpPr>
          <p:cNvPr id="4" name="Content Placeholder 2"/>
          <p:cNvSpPr txBox="1">
            <a:spLocks/>
          </p:cNvSpPr>
          <p:nvPr/>
        </p:nvSpPr>
        <p:spPr>
          <a:xfrm>
            <a:off x="152400" y="1428750"/>
            <a:ext cx="8991600" cy="1066800"/>
          </a:xfrm>
          <a:prstGeom prst="rect">
            <a:avLst/>
          </a:prstGeom>
        </p:spPr>
        <p:txBody>
          <a:bodyPr>
            <a:no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smtClean="0">
                <a:solidFill>
                  <a:prstClr val="white"/>
                </a:solidFill>
              </a:rPr>
              <a:t>Boot Computer</a:t>
            </a:r>
          </a:p>
          <a:p>
            <a:pPr marL="514350" indent="-514350">
              <a:buFont typeface="+mj-lt"/>
              <a:buAutoNum type="arabicPeriod"/>
            </a:pPr>
            <a:r>
              <a:rPr lang="en-US" dirty="0" smtClean="0">
                <a:solidFill>
                  <a:prstClr val="white"/>
                </a:solidFill>
              </a:rPr>
              <a:t>F1, F2, F10? </a:t>
            </a:r>
          </a:p>
          <a:p>
            <a:pPr marL="514350" indent="-514350">
              <a:buFont typeface="+mj-lt"/>
              <a:buAutoNum type="arabicPeriod"/>
            </a:pPr>
            <a:r>
              <a:rPr lang="en-US" dirty="0" smtClean="0">
                <a:solidFill>
                  <a:prstClr val="white"/>
                </a:solidFill>
              </a:rPr>
              <a:t>Check to see if Virtualization is </a:t>
            </a:r>
            <a:r>
              <a:rPr lang="en-US" b="1" dirty="0" smtClean="0">
                <a:solidFill>
                  <a:prstClr val="white"/>
                </a:solidFill>
              </a:rPr>
              <a:t>“Turned On” </a:t>
            </a:r>
            <a:r>
              <a:rPr lang="en-US" dirty="0" smtClean="0">
                <a:solidFill>
                  <a:prstClr val="white"/>
                </a:solidFill>
              </a:rPr>
              <a:t>under </a:t>
            </a:r>
            <a:r>
              <a:rPr lang="en-US" b="1" dirty="0" smtClean="0">
                <a:solidFill>
                  <a:prstClr val="white"/>
                </a:solidFill>
              </a:rPr>
              <a:t>Processor</a:t>
            </a:r>
          </a:p>
          <a:p>
            <a:pPr marL="514350" indent="-514350">
              <a:buFont typeface="+mj-lt"/>
              <a:buAutoNum type="arabicPeriod"/>
            </a:pPr>
            <a:r>
              <a:rPr lang="en-US" dirty="0" smtClean="0">
                <a:solidFill>
                  <a:prstClr val="white"/>
                </a:solidFill>
              </a:rPr>
              <a:t>Enable </a:t>
            </a:r>
            <a:r>
              <a:rPr lang="en-US" b="1" dirty="0" smtClean="0">
                <a:solidFill>
                  <a:prstClr val="white"/>
                </a:solidFill>
              </a:rPr>
              <a:t>“Execute Disable” </a:t>
            </a:r>
            <a:r>
              <a:rPr lang="en-US" dirty="0" smtClean="0">
                <a:solidFill>
                  <a:prstClr val="white"/>
                </a:solidFill>
              </a:rPr>
              <a:t>under </a:t>
            </a:r>
            <a:r>
              <a:rPr lang="en-US" b="1" dirty="0" smtClean="0">
                <a:solidFill>
                  <a:prstClr val="white"/>
                </a:solidFill>
              </a:rPr>
              <a:t>Security</a:t>
            </a:r>
          </a:p>
        </p:txBody>
      </p:sp>
    </p:spTree>
    <p:extLst>
      <p:ext uri="{BB962C8B-B14F-4D97-AF65-F5344CB8AC3E}">
        <p14:creationId xmlns:p14="http://schemas.microsoft.com/office/powerpoint/2010/main" val="56962495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Readiness</a:t>
            </a:r>
            <a:endParaRPr lang="en-US" dirty="0"/>
          </a:p>
        </p:txBody>
      </p:sp>
      <p:pic>
        <p:nvPicPr>
          <p:cNvPr id="1026" name="Picture 2" descr="D:\_ppt\PowerPoint Resources\Shapes and Artwork\_frequently used\PC &amp; Server\lenovo-lapt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8" y="1200150"/>
            <a:ext cx="2336625" cy="16748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3036848" y="1275556"/>
            <a:ext cx="5421352" cy="15240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sz="2400" dirty="0">
                <a:latin typeface="Segoe UI Light" pitchFamily="34" charset="0"/>
              </a:rPr>
              <a:t>X64 </a:t>
            </a:r>
            <a:r>
              <a:rPr lang="en-US" sz="2400" dirty="0" smtClean="0">
                <a:latin typeface="Segoe UI Light" pitchFamily="34" charset="0"/>
              </a:rPr>
              <a:t>Hardware-Assisted Virtualization</a:t>
            </a:r>
          </a:p>
          <a:p>
            <a:pPr marL="285750" indent="-285750">
              <a:buFont typeface="Arial" pitchFamily="34" charset="0"/>
              <a:buChar char="•"/>
            </a:pPr>
            <a:r>
              <a:rPr lang="en-US" sz="2000" dirty="0" smtClean="0">
                <a:latin typeface="Segoe UI Light" pitchFamily="34" charset="0"/>
              </a:rPr>
              <a:t>AMD </a:t>
            </a:r>
            <a:r>
              <a:rPr lang="en-US" sz="2000" dirty="0">
                <a:latin typeface="Segoe UI Light" pitchFamily="34" charset="0"/>
              </a:rPr>
              <a:t>Virtualization (</a:t>
            </a:r>
            <a:r>
              <a:rPr lang="en-US" sz="2000" dirty="0" smtClean="0">
                <a:latin typeface="Segoe UI Light" pitchFamily="34" charset="0"/>
              </a:rPr>
              <a:t>AMD-V)</a:t>
            </a:r>
          </a:p>
          <a:p>
            <a:pPr marL="285750" indent="-285750">
              <a:buFont typeface="Arial" pitchFamily="34" charset="0"/>
              <a:buChar char="•"/>
            </a:pPr>
            <a:r>
              <a:rPr lang="en-US" sz="2000" dirty="0" smtClean="0">
                <a:latin typeface="Segoe UI Light" pitchFamily="34" charset="0"/>
              </a:rPr>
              <a:t>Intel </a:t>
            </a:r>
            <a:r>
              <a:rPr lang="en-US" sz="2000" dirty="0">
                <a:latin typeface="Segoe UI Light" pitchFamily="34" charset="0"/>
              </a:rPr>
              <a:t>Virtualization Technology (Intel VT</a:t>
            </a:r>
            <a:r>
              <a:rPr lang="en-US" sz="2000" dirty="0" smtClean="0">
                <a:latin typeface="Segoe UI Light" pitchFamily="34" charset="0"/>
              </a:rPr>
              <a:t>)</a:t>
            </a:r>
          </a:p>
          <a:p>
            <a:r>
              <a:rPr lang="en-US" sz="2000" dirty="0" smtClean="0">
                <a:latin typeface="Segoe UI Light" pitchFamily="34" charset="0"/>
              </a:rPr>
              <a:t>4 GB+ RAM</a:t>
            </a:r>
            <a:endParaRPr lang="en-US" sz="2000" dirty="0">
              <a:latin typeface="Segoe UI Light" pitchFamily="34" charset="0"/>
            </a:endParaRPr>
          </a:p>
        </p:txBody>
      </p:sp>
      <p:pic>
        <p:nvPicPr>
          <p:cNvPr id="1028" name="Picture 4" descr="http://1.bp.blogspot.com/-PT8tjN9l9FY/TfhqONkSMWI/AAAAAAAAC-k/8keHE-F8aKA/s1600/Microsoft+Windows+Server+2008+R2+Enterprise+x64+SP1+Integrated+June+2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683" y="3048000"/>
            <a:ext cx="1558924" cy="15589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3036847" y="3048000"/>
            <a:ext cx="5421352" cy="1524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4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Windows Server 2008 R1 SP1</a:t>
            </a:r>
          </a:p>
          <a:p>
            <a:pPr marL="285750" indent="-285750" defTabSz="914099" fontAlgn="base">
              <a:spcBef>
                <a:spcPct val="0"/>
              </a:spcBef>
              <a:spcAft>
                <a:spcPct val="0"/>
              </a:spcAft>
              <a:buFont typeface="Arial" pitchFamily="34" charset="0"/>
              <a:buChar char="•"/>
            </a:pPr>
            <a:r>
              <a:rPr lang="en-US" sz="24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http://aka.ms/MSevals</a:t>
            </a:r>
          </a:p>
          <a:p>
            <a:pPr marL="285750" indent="-285750" defTabSz="914099" fontAlgn="base">
              <a:spcBef>
                <a:spcPct val="0"/>
              </a:spcBef>
              <a:spcAft>
                <a:spcPct val="0"/>
              </a:spcAft>
              <a:buFont typeface="Arial" pitchFamily="34" charset="0"/>
              <a:buChar char="•"/>
            </a:pPr>
            <a:r>
              <a:rPr lang="en-US" sz="24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Hyper-V Role in Server Manager</a:t>
            </a:r>
          </a:p>
          <a:p>
            <a:pPr marL="285750" indent="-285750" defTabSz="914099" fontAlgn="base">
              <a:spcBef>
                <a:spcPct val="0"/>
              </a:spcBef>
              <a:spcAft>
                <a:spcPct val="0"/>
              </a:spcAft>
              <a:buFont typeface="Arial" pitchFamily="34" charset="0"/>
              <a:buChar char="•"/>
            </a:pPr>
            <a:r>
              <a:rPr lang="en-US" sz="24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One checkbox followed two reboots</a:t>
            </a:r>
          </a:p>
        </p:txBody>
      </p:sp>
    </p:spTree>
    <p:extLst>
      <p:ext uri="{BB962C8B-B14F-4D97-AF65-F5344CB8AC3E}">
        <p14:creationId xmlns:p14="http://schemas.microsoft.com/office/powerpoint/2010/main" val="376567658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000" y="895350"/>
            <a:ext cx="7605800" cy="830997"/>
          </a:xfrm>
          <a:prstGeom prst="rect">
            <a:avLst/>
          </a:prstGeom>
          <a:noFill/>
        </p:spPr>
        <p:txBody>
          <a:bodyPr wrap="none" lIns="0" tIns="0" rIns="0" bIns="0" rtlCol="0">
            <a:spAutoFit/>
          </a:bodyPr>
          <a:lstStyle/>
          <a:p>
            <a:r>
              <a:rPr lang="en-US" sz="4400" dirty="0" smtClean="0">
                <a:solidFill>
                  <a:schemeClr val="bg1">
                    <a:lumMod val="65000"/>
                    <a:lumOff val="35000"/>
                  </a:schemeClr>
                </a:solidFill>
                <a:latin typeface="Segoe UI Light" pitchFamily="34" charset="0"/>
              </a:rPr>
              <a:t>Tweeter Hash Tag: </a:t>
            </a:r>
            <a:r>
              <a:rPr lang="en-US" sz="5400" dirty="0" smtClean="0">
                <a:solidFill>
                  <a:schemeClr val="bg1">
                    <a:lumMod val="65000"/>
                    <a:lumOff val="35000"/>
                  </a:schemeClr>
                </a:solidFill>
                <a:latin typeface="Segoe UI Light" pitchFamily="34" charset="0"/>
              </a:rPr>
              <a:t>#</a:t>
            </a:r>
            <a:r>
              <a:rPr lang="en-US" sz="5400" b="1" dirty="0" err="1" smtClean="0">
                <a:solidFill>
                  <a:schemeClr val="bg1">
                    <a:lumMod val="65000"/>
                    <a:lumOff val="35000"/>
                  </a:schemeClr>
                </a:solidFill>
                <a:latin typeface="Segoe UI Light" pitchFamily="34" charset="0"/>
              </a:rPr>
              <a:t>msitcamp</a:t>
            </a:r>
            <a:endParaRPr lang="en-US" sz="4800" b="1" dirty="0" smtClean="0">
              <a:solidFill>
                <a:schemeClr val="bg1">
                  <a:lumMod val="65000"/>
                  <a:lumOff val="35000"/>
                </a:schemeClr>
              </a:solidFill>
              <a:latin typeface="Segoe UI Light" pitchFamily="34" charset="0"/>
            </a:endParaRPr>
          </a:p>
        </p:txBody>
      </p:sp>
      <p:sp>
        <p:nvSpPr>
          <p:cNvPr id="3" name="TextBox 2"/>
          <p:cNvSpPr txBox="1"/>
          <p:nvPr/>
        </p:nvSpPr>
        <p:spPr>
          <a:xfrm>
            <a:off x="390252" y="2495312"/>
            <a:ext cx="8519961" cy="1600438"/>
          </a:xfrm>
          <a:prstGeom prst="rect">
            <a:avLst/>
          </a:prstGeom>
          <a:noFill/>
        </p:spPr>
        <p:txBody>
          <a:bodyPr wrap="none" lIns="0" tIns="0" rIns="0" bIns="0" rtlCol="0">
            <a:spAutoFit/>
          </a:bodyPr>
          <a:lstStyle/>
          <a:p>
            <a:pPr algn="ctr"/>
            <a:r>
              <a:rPr lang="en-US" sz="4400" dirty="0" smtClean="0">
                <a:solidFill>
                  <a:schemeClr val="bg1">
                    <a:lumMod val="65000"/>
                    <a:lumOff val="35000"/>
                  </a:schemeClr>
                </a:solidFill>
                <a:latin typeface="Segoe UI Light" pitchFamily="34" charset="0"/>
              </a:rPr>
              <a:t>Direct Feedback to Microsoft</a:t>
            </a:r>
          </a:p>
          <a:p>
            <a:pPr algn="ctr"/>
            <a:r>
              <a:rPr lang="en-US" sz="6000" b="1" dirty="0" smtClean="0">
                <a:solidFill>
                  <a:schemeClr val="bg1">
                    <a:lumMod val="65000"/>
                    <a:lumOff val="35000"/>
                  </a:schemeClr>
                </a:solidFill>
                <a:latin typeface="Segoe UI Light" pitchFamily="34" charset="0"/>
              </a:rPr>
              <a:t>dpeermka</a:t>
            </a:r>
            <a:r>
              <a:rPr lang="en-US" sz="6000" dirty="0" smtClean="0">
                <a:solidFill>
                  <a:schemeClr val="bg1">
                    <a:lumMod val="65000"/>
                    <a:lumOff val="35000"/>
                  </a:schemeClr>
                </a:solidFill>
                <a:latin typeface="Segoe UI Light" pitchFamily="34" charset="0"/>
              </a:rPr>
              <a:t>@microsoft.com</a:t>
            </a:r>
          </a:p>
        </p:txBody>
      </p:sp>
    </p:spTree>
    <p:extLst>
      <p:ext uri="{BB962C8B-B14F-4D97-AF65-F5344CB8AC3E}">
        <p14:creationId xmlns:p14="http://schemas.microsoft.com/office/powerpoint/2010/main" val="302661250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Role</a:t>
            </a:r>
            <a:endParaRPr lang="en-US" dirty="0"/>
          </a:p>
        </p:txBody>
      </p:sp>
      <p:sp>
        <p:nvSpPr>
          <p:cNvPr id="3" name="Slide Number Placeholder 2"/>
          <p:cNvSpPr>
            <a:spLocks noGrp="1"/>
          </p:cNvSpPr>
          <p:nvPr>
            <p:ph type="sldNum" sz="quarter" idx="4294967295"/>
          </p:nvPr>
        </p:nvSpPr>
        <p:spPr>
          <a:xfrm>
            <a:off x="0" y="4783138"/>
            <a:ext cx="2133600" cy="273050"/>
          </a:xfrm>
          <a:prstGeom prst="rect">
            <a:avLst/>
          </a:prstGeom>
        </p:spPr>
        <p:txBody>
          <a:bodyPr/>
          <a:lstStyle/>
          <a:p>
            <a:fld id="{E6080E77-FDF4-4DF0-AE47-B9099DA67ABA}" type="slidenum">
              <a:rPr lang="en-US" smtClean="0"/>
              <a:t>13</a:t>
            </a:fld>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76401" y="1020616"/>
            <a:ext cx="5410199" cy="399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04950"/>
            <a:ext cx="8281446" cy="292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43400" y="514350"/>
            <a:ext cx="4495800" cy="307777"/>
          </a:xfrm>
          <a:prstGeom prst="rect">
            <a:avLst/>
          </a:prstGeom>
          <a:noFill/>
        </p:spPr>
        <p:txBody>
          <a:bodyPr wrap="square" lIns="0" tIns="0" rIns="0" bIns="0" rtlCol="0">
            <a:spAutoFit/>
          </a:bodyPr>
          <a:lstStyle/>
          <a:p>
            <a:r>
              <a:rPr lang="en-US" sz="2000" dirty="0" smtClean="0">
                <a:latin typeface="Segoe UI Light" pitchFamily="34" charset="0"/>
              </a:rPr>
              <a:t>One checkbox followed by two reboots</a:t>
            </a:r>
          </a:p>
        </p:txBody>
      </p:sp>
    </p:spTree>
    <p:extLst>
      <p:ext uri="{BB962C8B-B14F-4D97-AF65-F5344CB8AC3E}">
        <p14:creationId xmlns:p14="http://schemas.microsoft.com/office/powerpoint/2010/main" val="3556003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by CLI (Server Core)</a:t>
            </a:r>
            <a:endParaRPr lang="en-US" dirty="0"/>
          </a:p>
        </p:txBody>
      </p:sp>
      <p:sp>
        <p:nvSpPr>
          <p:cNvPr id="3" name="Content Placeholder 2"/>
          <p:cNvSpPr>
            <a:spLocks noGrp="1"/>
          </p:cNvSpPr>
          <p:nvPr>
            <p:ph idx="1"/>
          </p:nvPr>
        </p:nvSpPr>
        <p:spPr>
          <a:xfrm>
            <a:off x="457200" y="1047750"/>
            <a:ext cx="8229600" cy="2133599"/>
          </a:xfrm>
        </p:spPr>
        <p:txBody>
          <a:bodyPr>
            <a:noAutofit/>
          </a:bodyPr>
          <a:lstStyle/>
          <a:p>
            <a:r>
              <a:rPr lang="en-US" sz="2000" dirty="0" smtClean="0"/>
              <a:t>CMD</a:t>
            </a:r>
          </a:p>
          <a:p>
            <a:pPr lvl="1"/>
            <a:r>
              <a:rPr lang="en-US" sz="1800" dirty="0" smtClean="0"/>
              <a:t>&gt; DISM /online /enable-feature /</a:t>
            </a:r>
            <a:r>
              <a:rPr lang="en-US" sz="1800" dirty="0" err="1" smtClean="0"/>
              <a:t>featurename:Microsoft-Hyper-V</a:t>
            </a:r>
            <a:endParaRPr lang="en-US" sz="1800" dirty="0" smtClean="0"/>
          </a:p>
          <a:p>
            <a:pPr lvl="1"/>
            <a:r>
              <a:rPr lang="en-US" sz="1800" dirty="0" smtClean="0"/>
              <a:t>&gt; start /w </a:t>
            </a:r>
            <a:r>
              <a:rPr lang="en-US" sz="1800" dirty="0" err="1" smtClean="0"/>
              <a:t>ocsetup</a:t>
            </a:r>
            <a:r>
              <a:rPr lang="en-US" sz="1800" dirty="0" smtClean="0"/>
              <a:t> Microsoft-Hyper-V</a:t>
            </a:r>
          </a:p>
          <a:p>
            <a:r>
              <a:rPr lang="en-US" sz="2000" dirty="0" smtClean="0"/>
              <a:t>PowerShell</a:t>
            </a:r>
          </a:p>
          <a:p>
            <a:pPr lvl="1"/>
            <a:r>
              <a:rPr lang="en-US" sz="1800" dirty="0" smtClean="0"/>
              <a:t>&gt; Add-</a:t>
            </a:r>
            <a:r>
              <a:rPr lang="en-US" sz="1800" dirty="0" err="1" smtClean="0"/>
              <a:t>WindowsFeature</a:t>
            </a:r>
            <a:r>
              <a:rPr lang="en-US" sz="1800" dirty="0" smtClean="0"/>
              <a:t> Hyper-V</a:t>
            </a:r>
          </a:p>
          <a:p>
            <a:r>
              <a:rPr lang="en-US" sz="2000" dirty="0" smtClean="0"/>
              <a:t>Server Manager GUI available with remote management</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52750"/>
            <a:ext cx="5791200" cy="212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14</a:t>
            </a:fld>
            <a:endParaRPr lang="en-US"/>
          </a:p>
        </p:txBody>
      </p:sp>
    </p:spTree>
    <p:extLst>
      <p:ext uri="{BB962C8B-B14F-4D97-AF65-F5344CB8AC3E}">
        <p14:creationId xmlns:p14="http://schemas.microsoft.com/office/powerpoint/2010/main" val="272908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2008 R2 Server</a:t>
            </a:r>
            <a:endParaRPr lang="en-US" dirty="0"/>
          </a:p>
        </p:txBody>
      </p:sp>
      <p:sp>
        <p:nvSpPr>
          <p:cNvPr id="3" name="Content Placeholder 2"/>
          <p:cNvSpPr>
            <a:spLocks noGrp="1"/>
          </p:cNvSpPr>
          <p:nvPr>
            <p:ph idx="1"/>
          </p:nvPr>
        </p:nvSpPr>
        <p:spPr/>
        <p:txBody>
          <a:bodyPr/>
          <a:lstStyle/>
          <a:p>
            <a:r>
              <a:rPr lang="en-US" smtClean="0"/>
              <a:t>Hyper-V enabled automatically!</a:t>
            </a:r>
            <a:endParaRPr lang="en-US" dirty="0"/>
          </a:p>
        </p:txBody>
      </p:sp>
      <p:pic>
        <p:nvPicPr>
          <p:cNvPr id="5122" name="Picture 2" descr="config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666" y="1581150"/>
            <a:ext cx="6880934"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15</a:t>
            </a:fld>
            <a:endParaRPr lang="en-US"/>
          </a:p>
        </p:txBody>
      </p:sp>
    </p:spTree>
    <p:extLst>
      <p:ext uri="{BB962C8B-B14F-4D97-AF65-F5344CB8AC3E}">
        <p14:creationId xmlns:p14="http://schemas.microsoft.com/office/powerpoint/2010/main" val="4063420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Enabling by SCVMM</a:t>
            </a:r>
            <a:endParaRPr lang="en-US" dirty="0"/>
          </a:p>
        </p:txBody>
      </p:sp>
      <p:sp>
        <p:nvSpPr>
          <p:cNvPr id="3" name="Content Placeholder 2"/>
          <p:cNvSpPr>
            <a:spLocks noGrp="1"/>
          </p:cNvSpPr>
          <p:nvPr>
            <p:ph idx="1"/>
          </p:nvPr>
        </p:nvSpPr>
        <p:spPr>
          <a:xfrm>
            <a:off x="389436" y="1085850"/>
            <a:ext cx="8363938" cy="443198"/>
          </a:xfrm>
        </p:spPr>
        <p:txBody>
          <a:bodyPr/>
          <a:lstStyle/>
          <a:p>
            <a:r>
              <a:rPr lang="en-US" dirty="0"/>
              <a:t>A</a:t>
            </a:r>
            <a:r>
              <a:rPr lang="en-US" dirty="0" smtClean="0"/>
              <a:t>utomatically enabled when adding hosts</a:t>
            </a:r>
            <a:endParaRPr lang="en-US" dirty="0"/>
          </a:p>
        </p:txBody>
      </p:sp>
      <p:pic>
        <p:nvPicPr>
          <p:cNvPr id="6146" name="Picture 2" descr="http://www.virtualizationadmin.com/img/upl/image0151215432131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876" y="1657350"/>
            <a:ext cx="3859524" cy="318980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6013088" y="4581133"/>
            <a:ext cx="2836998" cy="200417"/>
          </a:xfrm>
          <a:prstGeom prst="roundRect">
            <a:avLst/>
          </a:prstGeom>
          <a:noFill/>
          <a:ln w="190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90750"/>
            <a:ext cx="4232275" cy="164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16</a:t>
            </a:fld>
            <a:endParaRPr lang="en-US"/>
          </a:p>
        </p:txBody>
      </p:sp>
    </p:spTree>
    <p:extLst>
      <p:ext uri="{BB962C8B-B14F-4D97-AF65-F5344CB8AC3E}">
        <p14:creationId xmlns:p14="http://schemas.microsoft.com/office/powerpoint/2010/main" val="225297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Hyper-V Architecture</a:t>
            </a:r>
            <a:endParaRPr lang="en-US" dirty="0"/>
          </a:p>
        </p:txBody>
      </p:sp>
      <p:pic>
        <p:nvPicPr>
          <p:cNvPr id="1026" name="Picture 2" descr="Hyper-V architecture overview"/>
          <p:cNvPicPr>
            <a:picLocks noChangeAspect="1" noChangeArrowheads="1"/>
          </p:cNvPicPr>
          <p:nvPr/>
        </p:nvPicPr>
        <p:blipFill rotWithShape="1">
          <a:blip r:embed="rId3">
            <a:extLst>
              <a:ext uri="{28A0092B-C50C-407E-A947-70E740481C1C}">
                <a14:useLocalDpi xmlns:a14="http://schemas.microsoft.com/office/drawing/2010/main" val="0"/>
              </a:ext>
            </a:extLst>
          </a:blip>
          <a:srcRect t="4251"/>
          <a:stretch/>
        </p:blipFill>
        <p:spPr bwMode="auto">
          <a:xfrm>
            <a:off x="925288" y="971550"/>
            <a:ext cx="7316244" cy="412174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17</a:t>
            </a:fld>
            <a:endParaRPr lang="en-US"/>
          </a:p>
        </p:txBody>
      </p:sp>
    </p:spTree>
    <p:extLst>
      <p:ext uri="{BB962C8B-B14F-4D97-AF65-F5344CB8AC3E}">
        <p14:creationId xmlns:p14="http://schemas.microsoft.com/office/powerpoint/2010/main" val="310447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Hyper-V Manager</a:t>
            </a:r>
          </a:p>
        </p:txBody>
      </p:sp>
      <p:sp>
        <p:nvSpPr>
          <p:cNvPr id="2" name="Slide Number Placeholder 1"/>
          <p:cNvSpPr>
            <a:spLocks noGrp="1"/>
          </p:cNvSpPr>
          <p:nvPr>
            <p:ph type="sldNum" sz="quarter" idx="4294967295"/>
          </p:nvPr>
        </p:nvSpPr>
        <p:spPr>
          <a:xfrm>
            <a:off x="0" y="4783138"/>
            <a:ext cx="2133600" cy="273050"/>
          </a:xfrm>
          <a:prstGeom prst="rect">
            <a:avLst/>
          </a:prstGeom>
        </p:spPr>
        <p:txBody>
          <a:bodyPr/>
          <a:lstStyle/>
          <a:p>
            <a:fld id="{E6080E77-FDF4-4DF0-AE47-B9099DA67ABA}" type="slidenum">
              <a:rPr lang="en-US" smtClean="0">
                <a:solidFill>
                  <a:srgbClr val="FFFFFF"/>
                </a:solidFill>
              </a:rPr>
              <a:pPr/>
              <a:t>18</a:t>
            </a:fld>
            <a:endParaRPr lang="en-US">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4197"/>
            <a:ext cx="7755720" cy="410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37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Host SKU</a:t>
            </a:r>
            <a:endParaRPr lang="en-US" dirty="0"/>
          </a:p>
        </p:txBody>
      </p:sp>
      <p:sp>
        <p:nvSpPr>
          <p:cNvPr id="3" name="Slide Number Placeholder 2"/>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19</a:t>
            </a:fld>
            <a:endParaRPr lang="en-US"/>
          </a:p>
        </p:txBody>
      </p:sp>
      <p:sp>
        <p:nvSpPr>
          <p:cNvPr id="4" name="Rectangle 3"/>
          <p:cNvSpPr/>
          <p:nvPr/>
        </p:nvSpPr>
        <p:spPr bwMode="auto">
          <a:xfrm>
            <a:off x="3321628" y="1056489"/>
            <a:ext cx="5212772" cy="1131227"/>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342900" indent="-342900">
              <a:buFont typeface="Arial" pitchFamily="34" charset="0"/>
              <a:buChar char="•"/>
            </a:pPr>
            <a:r>
              <a:rPr lang="en-US" dirty="0" smtClean="0">
                <a:latin typeface="Segoe UI Light" pitchFamily="34" charset="0"/>
              </a:rPr>
              <a:t>Free Host OS with Server Core only</a:t>
            </a:r>
          </a:p>
          <a:p>
            <a:pPr marL="342900" indent="-342900">
              <a:buFont typeface="Arial" pitchFamily="34" charset="0"/>
              <a:buChar char="•"/>
            </a:pPr>
            <a:r>
              <a:rPr lang="en-US" dirty="0" smtClean="0">
                <a:latin typeface="Segoe UI Light" pitchFamily="34" charset="0"/>
              </a:rPr>
              <a:t>Guest OS license</a:t>
            </a:r>
          </a:p>
          <a:p>
            <a:pPr marL="342900" indent="-342900">
              <a:buFont typeface="Arial" pitchFamily="34" charset="0"/>
              <a:buChar char="•"/>
            </a:pPr>
            <a:r>
              <a:rPr lang="en-US" dirty="0" smtClean="0">
                <a:latin typeface="Segoe UI Light" pitchFamily="34" charset="0"/>
              </a:rPr>
              <a:t>Download - http://aka.ms/MSevals</a:t>
            </a:r>
          </a:p>
        </p:txBody>
      </p:sp>
      <p:sp>
        <p:nvSpPr>
          <p:cNvPr id="5" name="Rectangle 4"/>
          <p:cNvSpPr/>
          <p:nvPr/>
        </p:nvSpPr>
        <p:spPr bwMode="auto">
          <a:xfrm>
            <a:off x="609601" y="1047750"/>
            <a:ext cx="2559627" cy="1143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Hyper-V Server</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2008 R2</a:t>
            </a:r>
          </a:p>
        </p:txBody>
      </p:sp>
      <p:sp>
        <p:nvSpPr>
          <p:cNvPr id="6" name="Rectangle 5"/>
          <p:cNvSpPr/>
          <p:nvPr/>
        </p:nvSpPr>
        <p:spPr bwMode="auto">
          <a:xfrm>
            <a:off x="3321628" y="2351889"/>
            <a:ext cx="5212772" cy="1131227"/>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342900" indent="-342900">
              <a:buFont typeface="Arial" pitchFamily="34" charset="0"/>
              <a:buChar char="•"/>
            </a:pPr>
            <a:endParaRPr lang="en-US" dirty="0" smtClean="0">
              <a:latin typeface="Segoe UI Light" pitchFamily="34" charset="0"/>
            </a:endParaRPr>
          </a:p>
          <a:p>
            <a:pPr marL="342900" indent="-342900">
              <a:buFont typeface="Arial" pitchFamily="34" charset="0"/>
              <a:buChar char="•"/>
            </a:pPr>
            <a:r>
              <a:rPr lang="en-US" dirty="0" smtClean="0">
                <a:latin typeface="Segoe UI Light" pitchFamily="34" charset="0"/>
              </a:rPr>
              <a:t>Licensed per server</a:t>
            </a:r>
          </a:p>
          <a:p>
            <a:pPr marL="342900" indent="-342900">
              <a:buFont typeface="Arial" pitchFamily="34" charset="0"/>
              <a:buChar char="•"/>
            </a:pPr>
            <a:r>
              <a:rPr lang="en-US" dirty="0" smtClean="0">
                <a:latin typeface="Segoe UI Light" pitchFamily="34" charset="0"/>
              </a:rPr>
              <a:t>4 Guest OS licenses per server</a:t>
            </a:r>
          </a:p>
          <a:p>
            <a:pPr marL="342900" indent="-342900">
              <a:buFont typeface="Arial" pitchFamily="34" charset="0"/>
              <a:buChar char="•"/>
            </a:pPr>
            <a:r>
              <a:rPr lang="en-US" dirty="0" smtClean="0">
                <a:latin typeface="Segoe UI Light" pitchFamily="34" charset="0"/>
              </a:rPr>
              <a:t>Download - http://aka.ms/MSevals</a:t>
            </a:r>
          </a:p>
        </p:txBody>
      </p:sp>
      <p:sp>
        <p:nvSpPr>
          <p:cNvPr id="7" name="Rectangle 6"/>
          <p:cNvSpPr/>
          <p:nvPr/>
        </p:nvSpPr>
        <p:spPr bwMode="auto">
          <a:xfrm>
            <a:off x="609600" y="2343150"/>
            <a:ext cx="2559627" cy="114300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Windows Server </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2008 R2 SP1 </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Enterprise</a:t>
            </a:r>
          </a:p>
        </p:txBody>
      </p:sp>
      <p:sp>
        <p:nvSpPr>
          <p:cNvPr id="8" name="Rectangle 7"/>
          <p:cNvSpPr/>
          <p:nvPr/>
        </p:nvSpPr>
        <p:spPr bwMode="auto">
          <a:xfrm>
            <a:off x="3321628" y="3647289"/>
            <a:ext cx="5212772" cy="1131227"/>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342900" indent="-342900">
              <a:buFont typeface="Arial" pitchFamily="34" charset="0"/>
              <a:buChar char="•"/>
            </a:pPr>
            <a:r>
              <a:rPr lang="en-US" dirty="0" smtClean="0">
                <a:latin typeface="Segoe UI Light" pitchFamily="34" charset="0"/>
              </a:rPr>
              <a:t>Licensed per CPU</a:t>
            </a:r>
          </a:p>
          <a:p>
            <a:pPr marL="342900" indent="-342900">
              <a:buFont typeface="Arial" pitchFamily="34" charset="0"/>
              <a:buChar char="•"/>
            </a:pPr>
            <a:r>
              <a:rPr lang="en-US" dirty="0" smtClean="0">
                <a:latin typeface="Segoe UI Light" pitchFamily="34" charset="0"/>
              </a:rPr>
              <a:t>Unlimited Guest OS licenses</a:t>
            </a:r>
          </a:p>
          <a:p>
            <a:pPr marL="342900" indent="-342900">
              <a:buFont typeface="Arial" pitchFamily="34" charset="0"/>
              <a:buChar char="•"/>
            </a:pPr>
            <a:r>
              <a:rPr lang="en-US" dirty="0" smtClean="0">
                <a:latin typeface="Segoe UI Light" pitchFamily="34" charset="0"/>
              </a:rPr>
              <a:t>Download - http://aka.ms/MSevals</a:t>
            </a:r>
          </a:p>
        </p:txBody>
      </p:sp>
      <p:sp>
        <p:nvSpPr>
          <p:cNvPr id="9" name="Rectangle 8"/>
          <p:cNvSpPr/>
          <p:nvPr/>
        </p:nvSpPr>
        <p:spPr bwMode="auto">
          <a:xfrm>
            <a:off x="609600" y="3638550"/>
            <a:ext cx="2559627" cy="11430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Windows Server </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2008 R2 SP1 </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Data Center</a:t>
            </a:r>
          </a:p>
        </p:txBody>
      </p:sp>
    </p:spTree>
    <p:extLst>
      <p:ext uri="{BB962C8B-B14F-4D97-AF65-F5344CB8AC3E}">
        <p14:creationId xmlns:p14="http://schemas.microsoft.com/office/powerpoint/2010/main" val="404432253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84890" y="473559"/>
            <a:ext cx="5715000" cy="53505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sz="2400" dirty="0" smtClean="0">
                <a:latin typeface="Segoe Light"/>
                <a:cs typeface="Segoe Light"/>
              </a:rPr>
              <a:t>Wireless Info	</a:t>
            </a:r>
            <a:endParaRPr lang="en-US" sz="2400" dirty="0">
              <a:solidFill>
                <a:srgbClr val="EB7C00"/>
              </a:solidFill>
              <a:latin typeface="Segoe Light"/>
              <a:cs typeface="Segoe Light"/>
            </a:endParaRPr>
          </a:p>
        </p:txBody>
      </p:sp>
      <p:sp>
        <p:nvSpPr>
          <p:cNvPr id="8" name="Rectangle 7"/>
          <p:cNvSpPr/>
          <p:nvPr/>
        </p:nvSpPr>
        <p:spPr>
          <a:xfrm>
            <a:off x="2184890" y="1655694"/>
            <a:ext cx="5715000" cy="535056"/>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endParaRPr lang="en-US" sz="2400" dirty="0">
              <a:solidFill>
                <a:schemeClr val="bg1"/>
              </a:solidFill>
              <a:latin typeface="Segoe Light"/>
              <a:cs typeface="Segoe Light"/>
            </a:endParaRPr>
          </a:p>
        </p:txBody>
      </p:sp>
      <p:sp>
        <p:nvSpPr>
          <p:cNvPr id="9" name="Rectangle 8"/>
          <p:cNvSpPr/>
          <p:nvPr/>
        </p:nvSpPr>
        <p:spPr>
          <a:xfrm>
            <a:off x="2184890" y="1047750"/>
            <a:ext cx="5715000" cy="53505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sz="2400" dirty="0" smtClean="0">
                <a:latin typeface="Segoe Light"/>
                <a:cs typeface="Segoe Light"/>
              </a:rPr>
              <a:t>Network: MSFTGUEST</a:t>
            </a:r>
            <a:endParaRPr lang="en-US" sz="2400" dirty="0">
              <a:solidFill>
                <a:srgbClr val="EB7C00"/>
              </a:solidFill>
              <a:latin typeface="Segoe Light"/>
              <a:cs typeface="Segoe Light"/>
            </a:endParaRPr>
          </a:p>
        </p:txBody>
      </p:sp>
      <p:sp>
        <p:nvSpPr>
          <p:cNvPr id="10" name="Rectangle 9"/>
          <p:cNvSpPr/>
          <p:nvPr/>
        </p:nvSpPr>
        <p:spPr>
          <a:xfrm>
            <a:off x="2184890" y="2266950"/>
            <a:ext cx="5715000" cy="1905000"/>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sz="2400" b="1" dirty="0" smtClean="0">
                <a:solidFill>
                  <a:schemeClr val="bg1"/>
                </a:solidFill>
                <a:latin typeface="Segoe Light"/>
                <a:cs typeface="Segoe Light"/>
              </a:rPr>
              <a:t>Username: </a:t>
            </a:r>
            <a:r>
              <a:rPr lang="en-US" sz="2400" b="1" dirty="0" err="1" smtClean="0">
                <a:solidFill>
                  <a:schemeClr val="bg1"/>
                </a:solidFill>
                <a:latin typeface="Segoe Light"/>
                <a:cs typeface="Segoe Light"/>
              </a:rPr>
              <a:t>usmsguest</a:t>
            </a:r>
            <a:endParaRPr lang="en-US" sz="2400" b="1" dirty="0" smtClean="0">
              <a:solidFill>
                <a:schemeClr val="bg1"/>
              </a:solidFill>
              <a:latin typeface="Segoe Light"/>
              <a:cs typeface="Segoe Light"/>
            </a:endParaRPr>
          </a:p>
          <a:p>
            <a:pPr indent="-457162"/>
            <a:r>
              <a:rPr lang="en-US" sz="2400" b="1" dirty="0" smtClean="0">
                <a:solidFill>
                  <a:schemeClr val="bg1"/>
                </a:solidFill>
                <a:latin typeface="Segoe Light"/>
                <a:cs typeface="Segoe Light"/>
              </a:rPr>
              <a:t>Password: </a:t>
            </a:r>
            <a:r>
              <a:rPr lang="en-US" sz="2400" b="1" dirty="0" smtClean="0">
                <a:solidFill>
                  <a:schemeClr val="bg1"/>
                </a:solidFill>
                <a:latin typeface="Segoe Light"/>
                <a:cs typeface="Segoe Light"/>
              </a:rPr>
              <a:t>Xp6d8988</a:t>
            </a:r>
            <a:endParaRPr lang="en-US" sz="2400" b="1" dirty="0" smtClean="0">
              <a:solidFill>
                <a:schemeClr val="bg1"/>
              </a:solidFill>
              <a:latin typeface="Segoe Light"/>
              <a:cs typeface="Segoe Light"/>
            </a:endParaRPr>
          </a:p>
          <a:p>
            <a:pPr indent="-457162"/>
            <a:endParaRPr lang="en-US" sz="2400" b="1" dirty="0">
              <a:solidFill>
                <a:schemeClr val="bg1"/>
              </a:solidFill>
              <a:latin typeface="Segoe Light"/>
              <a:cs typeface="Segoe Light"/>
            </a:endParaRPr>
          </a:p>
          <a:p>
            <a:pPr indent="-457162"/>
            <a:r>
              <a:rPr lang="en-US" sz="2400" b="1" dirty="0" smtClean="0">
                <a:solidFill>
                  <a:schemeClr val="bg1"/>
                </a:solidFill>
                <a:latin typeface="Segoe Light"/>
                <a:cs typeface="Segoe Light"/>
              </a:rPr>
              <a:t> </a:t>
            </a:r>
            <a:endParaRPr lang="en-US" sz="2400" dirty="0" smtClean="0">
              <a:solidFill>
                <a:schemeClr val="bg1"/>
              </a:solidFill>
              <a:latin typeface="Segoe Light"/>
              <a:cs typeface="Segoe Light"/>
            </a:endParaRPr>
          </a:p>
          <a:p>
            <a:pPr indent="-457162"/>
            <a:r>
              <a:rPr lang="en-US" sz="2400" dirty="0" smtClean="0">
                <a:solidFill>
                  <a:schemeClr val="bg1"/>
                </a:solidFill>
                <a:latin typeface="Segoe Light"/>
                <a:cs typeface="Segoe Light"/>
              </a:rPr>
              <a:t>… </a:t>
            </a:r>
            <a:endParaRPr lang="en-US" sz="2400" dirty="0">
              <a:solidFill>
                <a:schemeClr val="bg1"/>
              </a:solidFill>
              <a:latin typeface="Segoe Light"/>
              <a:cs typeface="Segoe Light"/>
            </a:endParaRPr>
          </a:p>
        </p:txBody>
      </p:sp>
      <p:sp>
        <p:nvSpPr>
          <p:cNvPr id="12" name="Rectangle 11"/>
          <p:cNvSpPr/>
          <p:nvPr/>
        </p:nvSpPr>
        <p:spPr>
          <a:xfrm>
            <a:off x="2184890" y="4261106"/>
            <a:ext cx="5715000" cy="520444"/>
          </a:xfrm>
          <a:prstGeom prst="rect">
            <a:avLst/>
          </a:prstGeom>
          <a:solidFill>
            <a:srgbClr val="FF8A00"/>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sz="2400" dirty="0" smtClean="0">
                <a:solidFill>
                  <a:schemeClr val="bg1"/>
                </a:solidFill>
                <a:latin typeface="Segoe Light"/>
                <a:cs typeface="Segoe Light"/>
              </a:rPr>
              <a:t>http://aka.ms/MSevals</a:t>
            </a:r>
            <a:endParaRPr lang="en-US" sz="2400" dirty="0">
              <a:solidFill>
                <a:schemeClr val="bg1"/>
              </a:solidFill>
              <a:latin typeface="Segoe Light"/>
              <a:cs typeface="Segoe Light"/>
            </a:endParaRPr>
          </a:p>
        </p:txBody>
      </p:sp>
      <p:sp>
        <p:nvSpPr>
          <p:cNvPr id="2" name="TextBox 1"/>
          <p:cNvSpPr txBox="1"/>
          <p:nvPr/>
        </p:nvSpPr>
        <p:spPr>
          <a:xfrm>
            <a:off x="609600" y="507105"/>
            <a:ext cx="1477328" cy="4189673"/>
          </a:xfrm>
          <a:prstGeom prst="rect">
            <a:avLst/>
          </a:prstGeom>
          <a:noFill/>
        </p:spPr>
        <p:txBody>
          <a:bodyPr vert="vert270" wrap="none" lIns="0" tIns="0" rIns="0" bIns="0" rtlCol="0">
            <a:spAutoFit/>
          </a:bodyPr>
          <a:lstStyle/>
          <a:p>
            <a:r>
              <a:rPr lang="en-US" sz="9600" dirty="0" smtClean="0">
                <a:solidFill>
                  <a:schemeClr val="tx1">
                    <a:lumMod val="50000"/>
                    <a:lumOff val="50000"/>
                  </a:schemeClr>
                </a:solidFill>
                <a:latin typeface="Segoe UI Light" pitchFamily="34" charset="0"/>
              </a:rPr>
              <a:t>Wireless</a:t>
            </a:r>
            <a:endParaRPr lang="en-US" sz="9600" dirty="0" smtClean="0">
              <a:solidFill>
                <a:schemeClr val="tx1">
                  <a:lumMod val="50000"/>
                  <a:lumOff val="50000"/>
                </a:schemeClr>
              </a:solidFill>
              <a:latin typeface="Segoe UI Light" pitchFamily="34" charset="0"/>
            </a:endParaRPr>
          </a:p>
        </p:txBody>
      </p:sp>
    </p:spTree>
    <p:extLst>
      <p:ext uri="{BB962C8B-B14F-4D97-AF65-F5344CB8AC3E}">
        <p14:creationId xmlns:p14="http://schemas.microsoft.com/office/powerpoint/2010/main" val="4023515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OS Support</a:t>
            </a:r>
            <a:endParaRPr lang="en-US" dirty="0"/>
          </a:p>
        </p:txBody>
      </p:sp>
      <p:sp>
        <p:nvSpPr>
          <p:cNvPr id="4" name="Slide Number Placeholder 3"/>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20</a:t>
            </a:fld>
            <a:endParaRPr lang="en-US"/>
          </a:p>
        </p:txBody>
      </p:sp>
      <p:sp>
        <p:nvSpPr>
          <p:cNvPr id="5" name="Rectangle 4"/>
          <p:cNvSpPr/>
          <p:nvPr/>
        </p:nvSpPr>
        <p:spPr bwMode="auto">
          <a:xfrm>
            <a:off x="542926" y="1276350"/>
            <a:ext cx="2562225" cy="2562225"/>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sz="1600" dirty="0">
                <a:latin typeface="Segoe UI Light" pitchFamily="34" charset="0"/>
              </a:rPr>
              <a:t>Windows </a:t>
            </a:r>
            <a:r>
              <a:rPr lang="en-US" sz="1600" dirty="0" smtClean="0">
                <a:latin typeface="Segoe UI Light" pitchFamily="34" charset="0"/>
              </a:rPr>
              <a:t>Server</a:t>
            </a:r>
          </a:p>
          <a:p>
            <a:pPr marL="285750" indent="-285750">
              <a:buFont typeface="Arial" pitchFamily="34" charset="0"/>
              <a:buChar char="•"/>
            </a:pPr>
            <a:r>
              <a:rPr lang="en-US" sz="1600" dirty="0" smtClean="0">
                <a:latin typeface="Segoe UI Light" pitchFamily="34" charset="0"/>
              </a:rPr>
              <a:t>Windows Server 2000</a:t>
            </a:r>
          </a:p>
          <a:p>
            <a:pPr marL="285750" indent="-285750">
              <a:buFont typeface="Arial" pitchFamily="34" charset="0"/>
              <a:buChar char="•"/>
            </a:pPr>
            <a:r>
              <a:rPr lang="en-US" sz="1600" dirty="0" smtClean="0">
                <a:latin typeface="Segoe UI Light" pitchFamily="34" charset="0"/>
              </a:rPr>
              <a:t>Windows </a:t>
            </a:r>
            <a:r>
              <a:rPr lang="en-US" sz="1600" dirty="0">
                <a:latin typeface="Segoe UI Light" pitchFamily="34" charset="0"/>
              </a:rPr>
              <a:t>Server </a:t>
            </a:r>
            <a:r>
              <a:rPr lang="en-US" sz="1600" dirty="0" smtClean="0">
                <a:latin typeface="Segoe UI Light" pitchFamily="34" charset="0"/>
              </a:rPr>
              <a:t>2003</a:t>
            </a:r>
          </a:p>
          <a:p>
            <a:pPr marL="285750" indent="-285750">
              <a:buFont typeface="Arial" pitchFamily="34" charset="0"/>
              <a:buChar char="•"/>
            </a:pPr>
            <a:r>
              <a:rPr lang="en-US" sz="1600" dirty="0" smtClean="0">
                <a:latin typeface="Segoe UI Light" pitchFamily="34" charset="0"/>
              </a:rPr>
              <a:t>Windows </a:t>
            </a:r>
            <a:r>
              <a:rPr lang="en-US" sz="1600" dirty="0">
                <a:latin typeface="Segoe UI Light" pitchFamily="34" charset="0"/>
              </a:rPr>
              <a:t>Server </a:t>
            </a:r>
            <a:r>
              <a:rPr lang="en-US" sz="1600" dirty="0" smtClean="0">
                <a:latin typeface="Segoe UI Light" pitchFamily="34" charset="0"/>
              </a:rPr>
              <a:t>2008</a:t>
            </a:r>
          </a:p>
          <a:p>
            <a:pPr marL="285750" indent="-285750">
              <a:buFont typeface="Arial" pitchFamily="34" charset="0"/>
              <a:buChar char="•"/>
            </a:pPr>
            <a:r>
              <a:rPr lang="en-US" sz="1600" dirty="0" smtClean="0">
                <a:latin typeface="Segoe UI Light" pitchFamily="34" charset="0"/>
              </a:rPr>
              <a:t>Windows </a:t>
            </a:r>
            <a:r>
              <a:rPr lang="en-US" sz="1600" dirty="0">
                <a:latin typeface="Segoe UI Light" pitchFamily="34" charset="0"/>
              </a:rPr>
              <a:t>Server 2008 R2</a:t>
            </a:r>
          </a:p>
        </p:txBody>
      </p:sp>
      <p:sp>
        <p:nvSpPr>
          <p:cNvPr id="6" name="Rectangle 5"/>
          <p:cNvSpPr/>
          <p:nvPr/>
        </p:nvSpPr>
        <p:spPr bwMode="auto">
          <a:xfrm>
            <a:off x="3258884" y="1276350"/>
            <a:ext cx="2562225" cy="2562225"/>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sz="1600" dirty="0">
                <a:latin typeface="Segoe UI Light" pitchFamily="34" charset="0"/>
              </a:rPr>
              <a:t>Windows </a:t>
            </a:r>
            <a:r>
              <a:rPr lang="en-US" sz="1600" dirty="0" smtClean="0">
                <a:latin typeface="Segoe UI Light" pitchFamily="34" charset="0"/>
              </a:rPr>
              <a:t>Client</a:t>
            </a:r>
          </a:p>
          <a:p>
            <a:pPr marL="285750" indent="-285750">
              <a:buFont typeface="Arial" pitchFamily="34" charset="0"/>
              <a:buChar char="•"/>
            </a:pPr>
            <a:r>
              <a:rPr lang="en-US" sz="1600" dirty="0" smtClean="0">
                <a:latin typeface="Segoe UI Light" pitchFamily="34" charset="0"/>
              </a:rPr>
              <a:t>Windows </a:t>
            </a:r>
            <a:r>
              <a:rPr lang="en-US" sz="1600" dirty="0">
                <a:latin typeface="Segoe UI Light" pitchFamily="34" charset="0"/>
              </a:rPr>
              <a:t>XP Pro </a:t>
            </a:r>
            <a:r>
              <a:rPr lang="en-US" sz="1600" dirty="0" smtClean="0">
                <a:latin typeface="Segoe UI Light" pitchFamily="34" charset="0"/>
              </a:rPr>
              <a:t>SP2/SP3</a:t>
            </a:r>
          </a:p>
          <a:p>
            <a:pPr marL="285750" indent="-285750">
              <a:buFont typeface="Arial" pitchFamily="34" charset="0"/>
              <a:buChar char="•"/>
            </a:pPr>
            <a:r>
              <a:rPr lang="en-US" sz="1600" dirty="0" smtClean="0">
                <a:latin typeface="Segoe UI Light" pitchFamily="34" charset="0"/>
              </a:rPr>
              <a:t>Windows Vista</a:t>
            </a:r>
          </a:p>
          <a:p>
            <a:pPr marL="285750" indent="-285750">
              <a:buFont typeface="Arial" pitchFamily="34" charset="0"/>
              <a:buChar char="•"/>
            </a:pPr>
            <a:r>
              <a:rPr lang="en-US" sz="1600" dirty="0" smtClean="0">
                <a:latin typeface="Segoe UI Light" pitchFamily="34" charset="0"/>
              </a:rPr>
              <a:t>Windows </a:t>
            </a:r>
            <a:r>
              <a:rPr lang="en-US" sz="1600" dirty="0">
                <a:latin typeface="Segoe UI Light" pitchFamily="34" charset="0"/>
              </a:rPr>
              <a:t>7</a:t>
            </a:r>
          </a:p>
        </p:txBody>
      </p:sp>
      <p:sp>
        <p:nvSpPr>
          <p:cNvPr id="7" name="Rectangle 6"/>
          <p:cNvSpPr/>
          <p:nvPr/>
        </p:nvSpPr>
        <p:spPr bwMode="auto">
          <a:xfrm>
            <a:off x="5974843" y="1276350"/>
            <a:ext cx="2562225" cy="2562225"/>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sz="1600" dirty="0" smtClean="0">
                <a:latin typeface="Segoe UI Light" pitchFamily="34" charset="0"/>
              </a:rPr>
              <a:t>Non-Microsoft</a:t>
            </a:r>
          </a:p>
          <a:p>
            <a:pPr marL="285750" indent="-285750">
              <a:buFont typeface="Arial" pitchFamily="34" charset="0"/>
              <a:buChar char="•"/>
            </a:pPr>
            <a:r>
              <a:rPr lang="en-US" sz="1600" dirty="0" smtClean="0">
                <a:latin typeface="Segoe UI Light" pitchFamily="34" charset="0"/>
              </a:rPr>
              <a:t>SUSE </a:t>
            </a:r>
            <a:r>
              <a:rPr lang="en-US" sz="1600" dirty="0">
                <a:latin typeface="Segoe UI Light" pitchFamily="34" charset="0"/>
              </a:rPr>
              <a:t>Linux Enterprise Server </a:t>
            </a:r>
            <a:r>
              <a:rPr lang="en-US" sz="1600" dirty="0" smtClean="0">
                <a:latin typeface="Segoe UI Light" pitchFamily="34" charset="0"/>
              </a:rPr>
              <a:t>10/11</a:t>
            </a:r>
          </a:p>
          <a:p>
            <a:pPr marL="285750" indent="-285750">
              <a:buFont typeface="Arial" pitchFamily="34" charset="0"/>
              <a:buChar char="•"/>
            </a:pPr>
            <a:r>
              <a:rPr lang="en-US" sz="1600" dirty="0" smtClean="0">
                <a:latin typeface="Segoe UI Light" pitchFamily="34" charset="0"/>
              </a:rPr>
              <a:t>RHEL 5.2/5.3</a:t>
            </a:r>
          </a:p>
          <a:p>
            <a:pPr marL="285750" indent="-285750">
              <a:buFont typeface="Arial" pitchFamily="34" charset="0"/>
              <a:buChar char="•"/>
            </a:pPr>
            <a:r>
              <a:rPr lang="en-US" sz="1600" dirty="0" err="1" smtClean="0">
                <a:latin typeface="Segoe UI Light" pitchFamily="34" charset="0"/>
              </a:rPr>
              <a:t>CentOS</a:t>
            </a:r>
            <a:endParaRPr lang="en-US" sz="1600" dirty="0">
              <a:latin typeface="Segoe UI Light" pitchFamily="34" charset="0"/>
            </a:endParaRPr>
          </a:p>
        </p:txBody>
      </p:sp>
      <p:sp>
        <p:nvSpPr>
          <p:cNvPr id="8" name="Rectangle 7"/>
          <p:cNvSpPr/>
          <p:nvPr/>
        </p:nvSpPr>
        <p:spPr bwMode="auto">
          <a:xfrm>
            <a:off x="533400" y="3913188"/>
            <a:ext cx="8003667" cy="534988"/>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285750" lvl="1" indent="-285750">
              <a:tabLst/>
            </a:pPr>
            <a:r>
              <a:rPr lang="en-US" altLang="ja-JP" sz="2000" dirty="0">
                <a:latin typeface="Segoe UI Light" pitchFamily="34" charset="0"/>
              </a:rPr>
              <a:t>Full list: </a:t>
            </a:r>
            <a:r>
              <a:rPr lang="en-US" sz="2000" dirty="0">
                <a:latin typeface="Segoe UI Light" pitchFamily="34" charset="0"/>
              </a:rPr>
              <a:t>http://technet.microsoft.com/en-us/library/cc794868(WS.10).</a:t>
            </a:r>
            <a:r>
              <a:rPr lang="en-US" sz="2000" dirty="0" smtClean="0">
                <a:latin typeface="Segoe UI Light" pitchFamily="34" charset="0"/>
              </a:rPr>
              <a:t>aspx</a:t>
            </a:r>
            <a:endParaRPr lang="en-US" sz="2000" dirty="0">
              <a:latin typeface="Segoe UI Light" pitchFamily="34" charset="0"/>
            </a:endParaRPr>
          </a:p>
        </p:txBody>
      </p:sp>
    </p:spTree>
    <p:extLst>
      <p:ext uri="{BB962C8B-B14F-4D97-AF65-F5344CB8AC3E}">
        <p14:creationId xmlns:p14="http://schemas.microsoft.com/office/powerpoint/2010/main" val="53604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Microsoft Virtualization</a:t>
            </a:r>
            <a:endParaRPr lang="en-US" dirty="0"/>
          </a:p>
        </p:txBody>
      </p:sp>
      <p:sp>
        <p:nvSpPr>
          <p:cNvPr id="2" name="Slide Number Placeholder 1"/>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21</a:t>
            </a:fld>
            <a:endParaRPr lang="en-US"/>
          </a:p>
        </p:txBody>
      </p:sp>
      <p:sp>
        <p:nvSpPr>
          <p:cNvPr id="3" name="Freeform 5"/>
          <p:cNvSpPr>
            <a:spLocks noEditPoints="1"/>
          </p:cNvSpPr>
          <p:nvPr/>
        </p:nvSpPr>
        <p:spPr bwMode="auto">
          <a:xfrm>
            <a:off x="990600" y="1047750"/>
            <a:ext cx="7132320" cy="3733800"/>
          </a:xfrm>
          <a:prstGeom prst="roundRect">
            <a:avLst>
              <a:gd name="adj" fmla="val 4515"/>
            </a:avLst>
          </a:prstGeom>
          <a:gradFill>
            <a:gsLst>
              <a:gs pos="0">
                <a:srgbClr val="002060"/>
              </a:gs>
              <a:gs pos="30000">
                <a:srgbClr val="0070C0"/>
              </a:gs>
              <a:gs pos="100000">
                <a:srgbClr val="002060"/>
              </a:gs>
              <a:gs pos="50000">
                <a:srgbClr val="0090D8"/>
              </a:gs>
              <a:gs pos="70000">
                <a:srgbClr val="0070C0"/>
              </a:gs>
            </a:gsLst>
            <a:lin ang="5400000" scaled="0"/>
          </a:gradFill>
          <a:ln>
            <a:headEnd type="none" w="med" len="med"/>
            <a:tailEnd type="none" w="med" len="med"/>
          </a:ln>
        </p:spPr>
        <p:style>
          <a:lnRef idx="1">
            <a:schemeClr val="accent1"/>
          </a:lnRef>
          <a:fillRef idx="1002">
            <a:schemeClr val="dk2"/>
          </a:fillRef>
          <a:effectRef idx="1">
            <a:schemeClr val="accent1"/>
          </a:effectRef>
          <a:fontRef idx="minor">
            <a:schemeClr val="dk1"/>
          </a:fontRef>
        </p:style>
        <p:txBody>
          <a:bodyPr vert="horz" wrap="square" lIns="91368" tIns="45688" rIns="91368" bIns="45688" numCol="1" rtlCol="0" anchor="ctr" anchorCtr="0" compatLnSpc="1">
            <a:prstTxWarp prst="textNoShape">
              <a:avLst/>
            </a:prstTxWarp>
          </a:bodyPr>
          <a:lstStyle/>
          <a:p>
            <a:pPr algn="ctr" defTabSz="913440"/>
            <a:endParaRPr lang="en-US">
              <a:solidFill>
                <a:schemeClr val="tx1"/>
              </a:solidFill>
              <a:latin typeface="Segoe UI Light" pitchFamily="34" charset="0"/>
            </a:endParaRPr>
          </a:p>
        </p:txBody>
      </p:sp>
      <p:pic>
        <p:nvPicPr>
          <p:cNvPr id="4" name="Picture 2" descr="W:\TRANSFER\MBupload\SERVER-new\Logo\SystemCenter\SystemCenter\SysCnt_h_rgb_r.png"/>
          <p:cNvPicPr>
            <a:picLocks noChangeAspect="1" noChangeArrowheads="1"/>
          </p:cNvPicPr>
          <p:nvPr/>
        </p:nvPicPr>
        <p:blipFill>
          <a:blip r:embed="rId3" cstate="print"/>
          <a:srcRect/>
          <a:stretch>
            <a:fillRect/>
          </a:stretch>
        </p:blipFill>
        <p:spPr bwMode="auto">
          <a:xfrm>
            <a:off x="3093720" y="2647950"/>
            <a:ext cx="2878229" cy="609701"/>
          </a:xfrm>
          <a:prstGeom prst="rect">
            <a:avLst/>
          </a:prstGeom>
          <a:noFill/>
        </p:spPr>
      </p:pic>
      <p:grpSp>
        <p:nvGrpSpPr>
          <p:cNvPr id="5" name="Group 4"/>
          <p:cNvGrpSpPr/>
          <p:nvPr/>
        </p:nvGrpSpPr>
        <p:grpSpPr>
          <a:xfrm>
            <a:off x="3217546" y="1248435"/>
            <a:ext cx="2735028" cy="1181828"/>
            <a:chOff x="3002280" y="1555154"/>
            <a:chExt cx="3093720" cy="1666875"/>
          </a:xfrm>
        </p:grpSpPr>
        <p:grpSp>
          <p:nvGrpSpPr>
            <p:cNvPr id="6" name="Group 5"/>
            <p:cNvGrpSpPr/>
            <p:nvPr/>
          </p:nvGrpSpPr>
          <p:grpSpPr>
            <a:xfrm>
              <a:off x="3002280" y="1555154"/>
              <a:ext cx="3093720" cy="1666875"/>
              <a:chOff x="3002280" y="1555154"/>
              <a:chExt cx="3093720" cy="1666875"/>
            </a:xfrm>
          </p:grpSpPr>
          <p:sp>
            <p:nvSpPr>
              <p:cNvPr id="11" name="Rounded Rectangle 10"/>
              <p:cNvSpPr/>
              <p:nvPr/>
            </p:nvSpPr>
            <p:spPr bwMode="invGray">
              <a:xfrm>
                <a:off x="3002280" y="1555154"/>
                <a:ext cx="3093720" cy="1666875"/>
              </a:xfrm>
              <a:prstGeom prst="roundRect">
                <a:avLst/>
              </a:prstGeom>
              <a:solidFill>
                <a:schemeClr val="bg2">
                  <a:lumMod val="90000"/>
                  <a:alpha val="70000"/>
                </a:schemeClr>
              </a:solidFill>
              <a:ln/>
            </p:spPr>
            <p:style>
              <a:lnRef idx="0">
                <a:schemeClr val="accent1"/>
              </a:lnRef>
              <a:fillRef idx="3">
                <a:schemeClr val="accent1"/>
              </a:fillRef>
              <a:effectRef idx="3">
                <a:schemeClr val="accent1"/>
              </a:effectRef>
              <a:fontRef idx="minor">
                <a:schemeClr val="lt1"/>
              </a:fontRef>
            </p:style>
            <p:txBody>
              <a:bodyPr vert="horz" wrap="square" lIns="91440" tIns="0" rIns="91440" bIns="91440" numCol="1" rtlCol="0" anchor="ctr" anchorCtr="0" compatLnSpc="1">
                <a:prstTxWarp prst="textNoShape">
                  <a:avLst/>
                </a:prstTxWarp>
              </a:bodyPr>
              <a:lstStyle/>
              <a:p>
                <a:pPr algn="ctr" defTabSz="1096963">
                  <a:lnSpc>
                    <a:spcPct val="80000"/>
                  </a:lnSpc>
                </a:pPr>
                <a:endParaRPr lang="en-US" sz="1400" dirty="0" smtClean="0">
                  <a:solidFill>
                    <a:schemeClr val="bg1"/>
                  </a:solidFill>
                  <a:latin typeface="Segoe UI Light" pitchFamily="34" charset="0"/>
                </a:endParaRPr>
              </a:p>
            </p:txBody>
          </p:sp>
          <p:cxnSp>
            <p:nvCxnSpPr>
              <p:cNvPr id="12" name="Straight Connector 11"/>
              <p:cNvCxnSpPr/>
              <p:nvPr/>
            </p:nvCxnSpPr>
            <p:spPr>
              <a:xfrm flipV="1">
                <a:off x="3006671" y="2526225"/>
                <a:ext cx="3084163" cy="15497"/>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2"/>
              <p:cNvSpPr txBox="1">
                <a:spLocks/>
              </p:cNvSpPr>
              <p:nvPr/>
            </p:nvSpPr>
            <p:spPr>
              <a:xfrm>
                <a:off x="3688080" y="1700684"/>
                <a:ext cx="2289405" cy="75170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1600" dirty="0">
                    <a:ln w="18415" cmpd="sng">
                      <a:noFill/>
                      <a:prstDash val="solid"/>
                    </a:ln>
                    <a:solidFill>
                      <a:srgbClr val="FFFFFF"/>
                    </a:solidFill>
                    <a:latin typeface="Segoe UI Light" pitchFamily="34" charset="0"/>
                  </a:rPr>
                  <a:t>Server</a:t>
                </a:r>
              </a:p>
              <a:p>
                <a:pPr algn="ctr" rtl="0">
                  <a:lnSpc>
                    <a:spcPct val="80000"/>
                  </a:lnSpc>
                  <a:spcBef>
                    <a:spcPct val="20000"/>
                  </a:spcBef>
                  <a:buClr>
                    <a:srgbClr val="777777"/>
                  </a:buClr>
                  <a:buSzPct val="130000"/>
                  <a:buFont typeface="Wingdings 2" pitchFamily="18" charset="2"/>
                  <a:buNone/>
                  <a:tabLst>
                    <a:tab pos="1371600" algn="l"/>
                  </a:tabLst>
                  <a:defRPr/>
                </a:pPr>
                <a:r>
                  <a:rPr lang="en-US" sz="1600" dirty="0">
                    <a:ln w="18415" cmpd="sng">
                      <a:noFill/>
                      <a:prstDash val="solid"/>
                    </a:ln>
                    <a:solidFill>
                      <a:srgbClr val="FFFFFF"/>
                    </a:solidFill>
                    <a:latin typeface="Segoe UI Light" pitchFamily="34" charset="0"/>
                  </a:rPr>
                  <a:t>Virtualization</a:t>
                </a:r>
              </a:p>
            </p:txBody>
          </p:sp>
          <p:pic>
            <p:nvPicPr>
              <p:cNvPr id="14" name="Picture 13" descr="WS08-R2_h_rgb_r.png"/>
              <p:cNvPicPr>
                <a:picLocks noChangeAspect="1"/>
              </p:cNvPicPr>
              <p:nvPr/>
            </p:nvPicPr>
            <p:blipFill>
              <a:blip r:embed="rId4" cstate="print"/>
              <a:stretch>
                <a:fillRect/>
              </a:stretch>
            </p:blipFill>
            <p:spPr>
              <a:xfrm>
                <a:off x="3440781" y="2648816"/>
                <a:ext cx="2375556" cy="332332"/>
              </a:xfrm>
              <a:prstGeom prst="rect">
                <a:avLst/>
              </a:prstGeom>
            </p:spPr>
          </p:pic>
        </p:grpSp>
        <p:grpSp>
          <p:nvGrpSpPr>
            <p:cNvPr id="7" name="Group 47"/>
            <p:cNvGrpSpPr/>
            <p:nvPr/>
          </p:nvGrpSpPr>
          <p:grpSpPr bwMode="invGray">
            <a:xfrm>
              <a:off x="3251661" y="1679170"/>
              <a:ext cx="705198" cy="885926"/>
              <a:chOff x="8773497" y="715246"/>
              <a:chExt cx="1546859" cy="1678300"/>
            </a:xfrm>
          </p:grpSpPr>
          <p:pic>
            <p:nvPicPr>
              <p:cNvPr id="8" name="Picture 15" descr="Server-Physical-Single"/>
              <p:cNvPicPr>
                <a:picLocks noChangeAspect="1" noChangeArrowheads="1"/>
              </p:cNvPicPr>
              <p:nvPr/>
            </p:nvPicPr>
            <p:blipFill>
              <a:blip r:embed="rId5" cstate="email"/>
              <a:stretch>
                <a:fillRect/>
              </a:stretch>
            </p:blipFill>
            <p:spPr bwMode="invGray">
              <a:xfrm>
                <a:off x="8773497" y="1166726"/>
                <a:ext cx="1546859" cy="1226820"/>
              </a:xfrm>
              <a:prstGeom prst="rect">
                <a:avLst/>
              </a:prstGeom>
              <a:noFill/>
              <a:ln>
                <a:noFill/>
              </a:ln>
            </p:spPr>
          </p:pic>
          <p:pic>
            <p:nvPicPr>
              <p:cNvPr id="9" name="Picture 8" descr="server.png"/>
              <p:cNvPicPr>
                <a:picLocks noChangeAspect="1"/>
              </p:cNvPicPr>
              <p:nvPr/>
            </p:nvPicPr>
            <p:blipFill>
              <a:blip r:embed="rId6" cstate="email"/>
              <a:stretch>
                <a:fillRect/>
              </a:stretch>
            </p:blipFill>
            <p:spPr bwMode="invGray">
              <a:xfrm>
                <a:off x="8832626" y="972421"/>
                <a:ext cx="1402767" cy="1026795"/>
              </a:xfrm>
              <a:prstGeom prst="rect">
                <a:avLst/>
              </a:prstGeom>
            </p:spPr>
          </p:pic>
          <p:pic>
            <p:nvPicPr>
              <p:cNvPr id="10" name="Picture 9" descr="server.png"/>
              <p:cNvPicPr>
                <a:picLocks noChangeAspect="1"/>
              </p:cNvPicPr>
              <p:nvPr/>
            </p:nvPicPr>
            <p:blipFill>
              <a:blip r:embed="rId6" cstate="email"/>
              <a:stretch>
                <a:fillRect/>
              </a:stretch>
            </p:blipFill>
            <p:spPr bwMode="invGray">
              <a:xfrm>
                <a:off x="8832629" y="715246"/>
                <a:ext cx="1402766" cy="1026795"/>
              </a:xfrm>
              <a:prstGeom prst="rect">
                <a:avLst/>
              </a:prstGeom>
            </p:spPr>
          </p:pic>
        </p:grpSp>
      </p:grpSp>
      <p:grpSp>
        <p:nvGrpSpPr>
          <p:cNvPr id="22" name="Group 21"/>
          <p:cNvGrpSpPr/>
          <p:nvPr/>
        </p:nvGrpSpPr>
        <p:grpSpPr>
          <a:xfrm>
            <a:off x="4695444" y="3418860"/>
            <a:ext cx="3262866" cy="1181828"/>
            <a:chOff x="4709160" y="4398644"/>
            <a:chExt cx="3690783" cy="1666875"/>
          </a:xfrm>
          <a:solidFill>
            <a:schemeClr val="bg2">
              <a:lumMod val="90000"/>
              <a:alpha val="70000"/>
            </a:schemeClr>
          </a:solidFill>
        </p:grpSpPr>
        <p:grpSp>
          <p:nvGrpSpPr>
            <p:cNvPr id="23" name="Group 22"/>
            <p:cNvGrpSpPr/>
            <p:nvPr/>
          </p:nvGrpSpPr>
          <p:grpSpPr>
            <a:xfrm>
              <a:off x="4709160" y="4398644"/>
              <a:ext cx="3690783" cy="1666875"/>
              <a:chOff x="4709160" y="4398644"/>
              <a:chExt cx="3690783" cy="1666875"/>
            </a:xfrm>
            <a:grpFill/>
          </p:grpSpPr>
          <p:sp>
            <p:nvSpPr>
              <p:cNvPr id="25" name="Rounded Rectangle 24"/>
              <p:cNvSpPr/>
              <p:nvPr/>
            </p:nvSpPr>
            <p:spPr bwMode="invGray">
              <a:xfrm>
                <a:off x="4754880" y="4398644"/>
                <a:ext cx="3627120" cy="1666875"/>
              </a:xfrm>
              <a:prstGeom prst="roundRect">
                <a:avLst>
                  <a:gd name="adj" fmla="val 9516"/>
                </a:avLst>
              </a:prstGeom>
              <a:grpFill/>
              <a:ln/>
            </p:spPr>
            <p:style>
              <a:lnRef idx="0">
                <a:schemeClr val="accent1"/>
              </a:lnRef>
              <a:fillRef idx="3">
                <a:schemeClr val="accent1"/>
              </a:fillRef>
              <a:effectRef idx="3">
                <a:schemeClr val="accent1"/>
              </a:effectRef>
              <a:fontRef idx="minor">
                <a:schemeClr val="lt1"/>
              </a:fontRef>
            </p:style>
            <p:txBody>
              <a:bodyPr vert="horz" wrap="square" lIns="91440" tIns="0" rIns="91440" bIns="91440" numCol="1" rtlCol="0" anchor="ctr" anchorCtr="0" compatLnSpc="1">
                <a:prstTxWarp prst="textNoShape">
                  <a:avLst/>
                </a:prstTxWarp>
              </a:bodyPr>
              <a:lstStyle/>
              <a:p>
                <a:pPr algn="ctr" defTabSz="1096963">
                  <a:lnSpc>
                    <a:spcPct val="80000"/>
                  </a:lnSpc>
                </a:pPr>
                <a:r>
                  <a:rPr lang="en-US" sz="1400" dirty="0" smtClean="0">
                    <a:solidFill>
                      <a:schemeClr val="bg1"/>
                    </a:solidFill>
                    <a:latin typeface="Segoe UI Light" pitchFamily="34" charset="0"/>
                  </a:rPr>
                  <a:t>      </a:t>
                </a:r>
              </a:p>
            </p:txBody>
          </p:sp>
          <p:sp>
            <p:nvSpPr>
              <p:cNvPr id="26" name="Text Placeholder 2"/>
              <p:cNvSpPr txBox="1">
                <a:spLocks/>
              </p:cNvSpPr>
              <p:nvPr/>
            </p:nvSpPr>
            <p:spPr>
              <a:xfrm>
                <a:off x="5593080" y="4527970"/>
                <a:ext cx="2644538" cy="751707"/>
              </a:xfrm>
              <a:prstGeom prst="rect">
                <a:avLst/>
              </a:prstGeom>
              <a:grpFill/>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1600" dirty="0">
                    <a:ln w="18415" cmpd="sng">
                      <a:noFill/>
                      <a:prstDash val="solid"/>
                    </a:ln>
                    <a:solidFill>
                      <a:srgbClr val="FFFFFF"/>
                    </a:solidFill>
                    <a:latin typeface="Segoe UI Light" pitchFamily="34" charset="0"/>
                  </a:rPr>
                  <a:t>User State</a:t>
                </a:r>
              </a:p>
              <a:p>
                <a:pPr algn="ctr" rtl="0">
                  <a:lnSpc>
                    <a:spcPct val="80000"/>
                  </a:lnSpc>
                  <a:spcBef>
                    <a:spcPct val="20000"/>
                  </a:spcBef>
                  <a:buClr>
                    <a:srgbClr val="777777"/>
                  </a:buClr>
                  <a:buSzPct val="130000"/>
                  <a:buFont typeface="Wingdings 2" pitchFamily="18" charset="2"/>
                  <a:buNone/>
                  <a:tabLst>
                    <a:tab pos="1371600" algn="l"/>
                  </a:tabLst>
                  <a:defRPr/>
                </a:pPr>
                <a:r>
                  <a:rPr lang="en-US" sz="1600" dirty="0">
                    <a:ln w="18415" cmpd="sng">
                      <a:noFill/>
                      <a:prstDash val="solid"/>
                    </a:ln>
                    <a:solidFill>
                      <a:srgbClr val="FFFFFF"/>
                    </a:solidFill>
                    <a:latin typeface="Segoe UI Light" pitchFamily="34" charset="0"/>
                  </a:rPr>
                  <a:t>Virtualization</a:t>
                </a:r>
              </a:p>
            </p:txBody>
          </p:sp>
          <p:cxnSp>
            <p:nvCxnSpPr>
              <p:cNvPr id="27" name="Straight Connector 26"/>
              <p:cNvCxnSpPr/>
              <p:nvPr/>
            </p:nvCxnSpPr>
            <p:spPr>
              <a:xfrm>
                <a:off x="4709160" y="5425440"/>
                <a:ext cx="3657600" cy="3464"/>
              </a:xfrm>
              <a:prstGeom prst="line">
                <a:avLst/>
              </a:prstGeom>
              <a:grpFill/>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28" name="Rectangle 24"/>
              <p:cNvSpPr/>
              <p:nvPr/>
            </p:nvSpPr>
            <p:spPr bwMode="invGray">
              <a:xfrm>
                <a:off x="6431305" y="5418290"/>
                <a:ext cx="1968638" cy="579899"/>
              </a:xfrm>
              <a:prstGeom prst="ellipse">
                <a:avLst/>
              </a:prstGeom>
              <a:grpFill/>
            </p:spPr>
            <p:txBody>
              <a:bodyPr wrap="square" lIns="0" tIns="0" rIns="0" bIns="0">
                <a:spAutoFit/>
              </a:bodyPr>
              <a:lstStyle/>
              <a:p>
                <a:pPr defTabSz="914363" rtl="0" eaLnBrk="0" fontAlgn="base" hangingPunct="0">
                  <a:lnSpc>
                    <a:spcPct val="85000"/>
                  </a:lnSpc>
                  <a:spcBef>
                    <a:spcPct val="20000"/>
                  </a:spcBef>
                  <a:spcAft>
                    <a:spcPct val="0"/>
                  </a:spcAft>
                </a:pPr>
                <a:r>
                  <a:rPr lang="en-US" sz="1000" dirty="0" smtClean="0">
                    <a:solidFill>
                      <a:srgbClr val="FFFFFF"/>
                    </a:solidFill>
                    <a:latin typeface="Segoe UI Light" pitchFamily="34" charset="0"/>
                  </a:rPr>
                  <a:t>Roaming Profiles</a:t>
                </a:r>
                <a:endParaRPr lang="en-US" sz="1000" kern="1200" dirty="0">
                  <a:solidFill>
                    <a:srgbClr val="FFFFFF"/>
                  </a:solidFill>
                  <a:latin typeface="Segoe UI Light" pitchFamily="34" charset="0"/>
                </a:endParaRPr>
              </a:p>
              <a:p>
                <a:pPr defTabSz="914363" rtl="0" eaLnBrk="0" fontAlgn="base" hangingPunct="0">
                  <a:lnSpc>
                    <a:spcPct val="85000"/>
                  </a:lnSpc>
                  <a:spcBef>
                    <a:spcPct val="20000"/>
                  </a:spcBef>
                  <a:spcAft>
                    <a:spcPct val="0"/>
                  </a:spcAft>
                </a:pPr>
                <a:r>
                  <a:rPr lang="en-US" sz="1000" dirty="0" smtClean="0">
                    <a:solidFill>
                      <a:srgbClr val="FFFFFF"/>
                    </a:solidFill>
                    <a:latin typeface="Segoe UI Light" pitchFamily="34" charset="0"/>
                  </a:rPr>
                  <a:t>Folder Redirection</a:t>
                </a:r>
                <a:endParaRPr lang="en-US" sz="1000" kern="1200" dirty="0">
                  <a:solidFill>
                    <a:srgbClr val="FFFFFF"/>
                  </a:solidFill>
                  <a:latin typeface="Segoe UI Light" pitchFamily="34" charset="0"/>
                </a:endParaRPr>
              </a:p>
            </p:txBody>
          </p:sp>
          <p:pic>
            <p:nvPicPr>
              <p:cNvPr id="29" name="Picture 28" descr="WVista-Ent_h_rgb_r.png"/>
              <p:cNvPicPr>
                <a:picLocks noChangeAspect="1"/>
              </p:cNvPicPr>
              <p:nvPr/>
            </p:nvPicPr>
            <p:blipFill>
              <a:blip r:embed="rId7" cstate="print"/>
              <a:stretch>
                <a:fillRect/>
              </a:stretch>
            </p:blipFill>
            <p:spPr>
              <a:xfrm>
                <a:off x="5168629" y="5560798"/>
                <a:ext cx="1390014" cy="382059"/>
              </a:xfrm>
              <a:prstGeom prst="rect">
                <a:avLst/>
              </a:prstGeom>
              <a:grpFill/>
            </p:spPr>
          </p:pic>
        </p:grpSp>
        <p:pic>
          <p:nvPicPr>
            <p:cNvPr id="24" name="Picture 23" descr="laptop.png"/>
            <p:cNvPicPr>
              <a:picLocks noChangeAspect="1"/>
            </p:cNvPicPr>
            <p:nvPr/>
          </p:nvPicPr>
          <p:blipFill>
            <a:blip r:embed="rId8" cstate="email"/>
            <a:stretch>
              <a:fillRect/>
            </a:stretch>
          </p:blipFill>
          <p:spPr bwMode="invGray">
            <a:xfrm>
              <a:off x="5203767" y="4527665"/>
              <a:ext cx="817202" cy="822901"/>
            </a:xfrm>
            <a:prstGeom prst="rect">
              <a:avLst/>
            </a:prstGeom>
            <a:grpFill/>
            <a:ln>
              <a:noFill/>
            </a:ln>
          </p:spPr>
        </p:pic>
      </p:grpSp>
      <p:grpSp>
        <p:nvGrpSpPr>
          <p:cNvPr id="30" name="Group 29"/>
          <p:cNvGrpSpPr/>
          <p:nvPr/>
        </p:nvGrpSpPr>
        <p:grpSpPr>
          <a:xfrm>
            <a:off x="1246822" y="3409950"/>
            <a:ext cx="3341315" cy="1181828"/>
            <a:chOff x="777240" y="4398644"/>
            <a:chExt cx="3779520" cy="1666875"/>
          </a:xfrm>
        </p:grpSpPr>
        <p:grpSp>
          <p:nvGrpSpPr>
            <p:cNvPr id="31" name="Group 30"/>
            <p:cNvGrpSpPr/>
            <p:nvPr/>
          </p:nvGrpSpPr>
          <p:grpSpPr>
            <a:xfrm>
              <a:off x="777240" y="4398644"/>
              <a:ext cx="3779520" cy="1666875"/>
              <a:chOff x="777240" y="4398644"/>
              <a:chExt cx="3779520" cy="1666875"/>
            </a:xfrm>
          </p:grpSpPr>
          <p:sp>
            <p:nvSpPr>
              <p:cNvPr id="33" name="Rounded Rectangle 32"/>
              <p:cNvSpPr/>
              <p:nvPr/>
            </p:nvSpPr>
            <p:spPr bwMode="invGray">
              <a:xfrm>
                <a:off x="777240" y="4398644"/>
                <a:ext cx="3779520" cy="1666875"/>
              </a:xfrm>
              <a:prstGeom prst="roundRect">
                <a:avLst>
                  <a:gd name="adj" fmla="val 11847"/>
                </a:avLst>
              </a:prstGeom>
              <a:solidFill>
                <a:schemeClr val="bg2">
                  <a:lumMod val="90000"/>
                  <a:alpha val="70000"/>
                </a:schemeClr>
              </a:solidFill>
              <a:ln/>
            </p:spPr>
            <p:style>
              <a:lnRef idx="0">
                <a:schemeClr val="accent1"/>
              </a:lnRef>
              <a:fillRef idx="3">
                <a:schemeClr val="accent1"/>
              </a:fillRef>
              <a:effectRef idx="3">
                <a:schemeClr val="accent1"/>
              </a:effectRef>
              <a:fontRef idx="minor">
                <a:schemeClr val="lt1"/>
              </a:fontRef>
            </p:style>
            <p:txBody>
              <a:bodyPr vert="horz" wrap="square" lIns="91440" tIns="0" rIns="91440" bIns="91440" numCol="1" rtlCol="0" anchor="ctr" anchorCtr="0" compatLnSpc="1">
                <a:prstTxWarp prst="textNoShape">
                  <a:avLst/>
                </a:prstTxWarp>
              </a:bodyPr>
              <a:lstStyle/>
              <a:p>
                <a:pPr algn="ctr" defTabSz="1096963">
                  <a:lnSpc>
                    <a:spcPct val="80000"/>
                  </a:lnSpc>
                </a:pPr>
                <a:r>
                  <a:rPr lang="en-US" sz="1400" dirty="0" smtClean="0">
                    <a:solidFill>
                      <a:schemeClr val="bg1"/>
                    </a:solidFill>
                    <a:latin typeface="Segoe UI Light" pitchFamily="34" charset="0"/>
                  </a:rPr>
                  <a:t> </a:t>
                </a:r>
              </a:p>
            </p:txBody>
          </p:sp>
          <p:sp>
            <p:nvSpPr>
              <p:cNvPr id="34" name="Text Placeholder 2"/>
              <p:cNvSpPr txBox="1">
                <a:spLocks/>
              </p:cNvSpPr>
              <p:nvPr/>
            </p:nvSpPr>
            <p:spPr>
              <a:xfrm>
                <a:off x="1790707" y="4527970"/>
                <a:ext cx="2644538" cy="75170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1600" dirty="0">
                    <a:ln w="18415" cmpd="sng">
                      <a:noFill/>
                      <a:prstDash val="solid"/>
                    </a:ln>
                    <a:solidFill>
                      <a:srgbClr val="FFFFFF"/>
                    </a:solidFill>
                    <a:latin typeface="Segoe UI Light" pitchFamily="34" charset="0"/>
                  </a:rPr>
                  <a:t>Desktop</a:t>
                </a:r>
              </a:p>
              <a:p>
                <a:pPr algn="ctr" rtl="0">
                  <a:lnSpc>
                    <a:spcPct val="80000"/>
                  </a:lnSpc>
                  <a:spcBef>
                    <a:spcPct val="20000"/>
                  </a:spcBef>
                  <a:buClr>
                    <a:srgbClr val="777777"/>
                  </a:buClr>
                  <a:buSzPct val="130000"/>
                  <a:buFont typeface="Wingdings 2" pitchFamily="18" charset="2"/>
                  <a:buNone/>
                  <a:tabLst>
                    <a:tab pos="1371600" algn="l"/>
                  </a:tabLst>
                  <a:defRPr/>
                </a:pPr>
                <a:r>
                  <a:rPr lang="en-US" sz="1600" dirty="0">
                    <a:ln w="18415" cmpd="sng">
                      <a:noFill/>
                      <a:prstDash val="solid"/>
                    </a:ln>
                    <a:solidFill>
                      <a:srgbClr val="FFFFFF"/>
                    </a:solidFill>
                    <a:latin typeface="Segoe UI Light" pitchFamily="34" charset="0"/>
                  </a:rPr>
                  <a:t>Virtualization</a:t>
                </a:r>
              </a:p>
            </p:txBody>
          </p:sp>
          <p:pic>
            <p:nvPicPr>
              <p:cNvPr id="35" name="Picture 20" descr="EDV_white"/>
              <p:cNvPicPr>
                <a:picLocks noChangeAspect="1" noChangeArrowheads="1"/>
              </p:cNvPicPr>
              <p:nvPr/>
            </p:nvPicPr>
            <p:blipFill>
              <a:blip r:embed="rId9" cstate="print"/>
              <a:srcRect/>
              <a:stretch>
                <a:fillRect/>
              </a:stretch>
            </p:blipFill>
            <p:spPr bwMode="auto">
              <a:xfrm>
                <a:off x="2644313" y="5539611"/>
                <a:ext cx="1456442" cy="384744"/>
              </a:xfrm>
              <a:prstGeom prst="rect">
                <a:avLst/>
              </a:prstGeom>
              <a:noFill/>
            </p:spPr>
          </p:pic>
          <p:cxnSp>
            <p:nvCxnSpPr>
              <p:cNvPr id="36" name="Straight Connector 35"/>
              <p:cNvCxnSpPr/>
              <p:nvPr/>
            </p:nvCxnSpPr>
            <p:spPr>
              <a:xfrm>
                <a:off x="868680" y="5425440"/>
                <a:ext cx="3657600" cy="2051"/>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10" cstate="print">
                <a:clrChange>
                  <a:clrFrom>
                    <a:srgbClr val="000000"/>
                  </a:clrFrom>
                  <a:clrTo>
                    <a:srgbClr val="000000">
                      <a:alpha val="0"/>
                    </a:srgbClr>
                  </a:clrTo>
                </a:clrChange>
              </a:blip>
              <a:srcRect/>
              <a:stretch>
                <a:fillRect/>
              </a:stretch>
            </p:blipFill>
            <p:spPr bwMode="auto">
              <a:xfrm>
                <a:off x="1169878" y="5514052"/>
                <a:ext cx="1343009" cy="424746"/>
              </a:xfrm>
              <a:prstGeom prst="rect">
                <a:avLst/>
              </a:prstGeom>
              <a:noFill/>
              <a:ln w="9525">
                <a:noFill/>
                <a:miter lim="800000"/>
                <a:headEnd/>
                <a:tailEnd/>
              </a:ln>
              <a:effectLst/>
            </p:spPr>
          </p:pic>
        </p:grpSp>
        <p:pic>
          <p:nvPicPr>
            <p:cNvPr id="32" name="Picture 6" descr="Desktop-TS-Client"/>
            <p:cNvPicPr>
              <a:picLocks noChangeAspect="1" noChangeArrowheads="1"/>
            </p:cNvPicPr>
            <p:nvPr/>
          </p:nvPicPr>
          <p:blipFill>
            <a:blip r:embed="rId11" cstate="email"/>
            <a:stretch>
              <a:fillRect/>
            </a:stretch>
          </p:blipFill>
          <p:spPr bwMode="invGray">
            <a:xfrm>
              <a:off x="1055323" y="4501342"/>
              <a:ext cx="1272241" cy="874476"/>
            </a:xfrm>
            <a:prstGeom prst="rect">
              <a:avLst/>
            </a:prstGeom>
            <a:noFill/>
            <a:ln>
              <a:noFill/>
            </a:ln>
          </p:spPr>
        </p:pic>
      </p:grpSp>
      <p:grpSp>
        <p:nvGrpSpPr>
          <p:cNvPr id="48" name="Group 47"/>
          <p:cNvGrpSpPr/>
          <p:nvPr/>
        </p:nvGrpSpPr>
        <p:grpSpPr>
          <a:xfrm>
            <a:off x="1066559" y="1248434"/>
            <a:ext cx="2023967" cy="1890925"/>
            <a:chOff x="609600" y="1229464"/>
            <a:chExt cx="2023967" cy="1890925"/>
          </a:xfrm>
        </p:grpSpPr>
        <p:grpSp>
          <p:nvGrpSpPr>
            <p:cNvPr id="38" name="Group 37"/>
            <p:cNvGrpSpPr/>
            <p:nvPr/>
          </p:nvGrpSpPr>
          <p:grpSpPr>
            <a:xfrm>
              <a:off x="762000" y="1229464"/>
              <a:ext cx="1805388" cy="1890925"/>
              <a:chOff x="762000" y="1569720"/>
              <a:chExt cx="2042160" cy="2667000"/>
            </a:xfrm>
          </p:grpSpPr>
          <p:grpSp>
            <p:nvGrpSpPr>
              <p:cNvPr id="39" name="Group 44"/>
              <p:cNvGrpSpPr/>
              <p:nvPr/>
            </p:nvGrpSpPr>
            <p:grpSpPr>
              <a:xfrm>
                <a:off x="762000" y="1569720"/>
                <a:ext cx="2042160" cy="2667000"/>
                <a:chOff x="274319" y="1005840"/>
                <a:chExt cx="2468881" cy="2926080"/>
              </a:xfrm>
            </p:grpSpPr>
            <p:sp>
              <p:nvSpPr>
                <p:cNvPr id="41" name="Rounded Rectangle 40"/>
                <p:cNvSpPr/>
                <p:nvPr/>
              </p:nvSpPr>
              <p:spPr bwMode="invGray">
                <a:xfrm>
                  <a:off x="274319" y="1005840"/>
                  <a:ext cx="2468880" cy="2926080"/>
                </a:xfrm>
                <a:prstGeom prst="roundRect">
                  <a:avLst>
                    <a:gd name="adj" fmla="val 8854"/>
                  </a:avLst>
                </a:prstGeom>
                <a:solidFill>
                  <a:schemeClr val="bg2">
                    <a:lumMod val="90000"/>
                    <a:alpha val="70000"/>
                  </a:schemeClr>
                </a:solidFill>
                <a:ln/>
              </p:spPr>
              <p:style>
                <a:lnRef idx="0">
                  <a:schemeClr val="accent1"/>
                </a:lnRef>
                <a:fillRef idx="3">
                  <a:schemeClr val="accent1"/>
                </a:fillRef>
                <a:effectRef idx="3">
                  <a:schemeClr val="accent1"/>
                </a:effectRef>
                <a:fontRef idx="minor">
                  <a:schemeClr val="lt1"/>
                </a:fontRef>
              </p:style>
              <p:txBody>
                <a:bodyPr vert="horz" wrap="square" lIns="91440" tIns="0" rIns="91440" bIns="91440" numCol="1" rtlCol="0" anchor="ctr" anchorCtr="0" compatLnSpc="1">
                  <a:prstTxWarp prst="textNoShape">
                    <a:avLst/>
                  </a:prstTxWarp>
                </a:bodyPr>
                <a:lstStyle/>
                <a:p>
                  <a:pPr algn="ctr" defTabSz="1096963"/>
                  <a:endParaRPr lang="en-US" sz="1400" dirty="0" smtClean="0">
                    <a:solidFill>
                      <a:schemeClr val="bg1"/>
                    </a:solidFill>
                    <a:latin typeface="Segoe UI Light" pitchFamily="34" charset="0"/>
                  </a:endParaRPr>
                </a:p>
              </p:txBody>
            </p:sp>
            <p:cxnSp>
              <p:nvCxnSpPr>
                <p:cNvPr id="43" name="Straight Connector 42"/>
                <p:cNvCxnSpPr/>
                <p:nvPr/>
              </p:nvCxnSpPr>
              <p:spPr>
                <a:xfrm>
                  <a:off x="274320" y="3200400"/>
                  <a:ext cx="246888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pic>
              <p:nvPicPr>
                <p:cNvPr id="44" name="Picture 43" descr="WinServer2008R2-Negative.png"/>
                <p:cNvPicPr>
                  <a:picLocks noChangeAspect="1"/>
                </p:cNvPicPr>
                <p:nvPr/>
              </p:nvPicPr>
              <p:blipFill>
                <a:blip r:embed="rId12" cstate="print"/>
                <a:stretch>
                  <a:fillRect/>
                </a:stretch>
              </p:blipFill>
              <p:spPr>
                <a:xfrm>
                  <a:off x="274319" y="3241859"/>
                  <a:ext cx="2322740" cy="472369"/>
                </a:xfrm>
                <a:prstGeom prst="rect">
                  <a:avLst/>
                </a:prstGeom>
                <a:noFill/>
              </p:spPr>
              <p:style>
                <a:lnRef idx="0">
                  <a:schemeClr val="accent1"/>
                </a:lnRef>
                <a:fillRef idx="3">
                  <a:schemeClr val="accent1"/>
                </a:fillRef>
                <a:effectRef idx="3">
                  <a:schemeClr val="accent1"/>
                </a:effectRef>
                <a:fontRef idx="minor">
                  <a:schemeClr val="lt1"/>
                </a:fontRef>
              </p:style>
            </p:pic>
          </p:grpSp>
          <p:pic>
            <p:nvPicPr>
              <p:cNvPr id="40" name="Picture 6" descr="Desktop-TS-Client"/>
              <p:cNvPicPr>
                <a:picLocks noChangeAspect="1" noChangeArrowheads="1"/>
              </p:cNvPicPr>
              <p:nvPr/>
            </p:nvPicPr>
            <p:blipFill>
              <a:blip r:embed="rId13" cstate="email"/>
              <a:stretch>
                <a:fillRect/>
              </a:stretch>
            </p:blipFill>
            <p:spPr bwMode="invGray">
              <a:xfrm>
                <a:off x="1094510" y="1850466"/>
                <a:ext cx="1366058" cy="960178"/>
              </a:xfrm>
              <a:prstGeom prst="rect">
                <a:avLst/>
              </a:prstGeom>
              <a:noFill/>
              <a:ln>
                <a:noFill/>
              </a:ln>
            </p:spPr>
          </p:pic>
        </p:grpSp>
        <p:sp>
          <p:nvSpPr>
            <p:cNvPr id="45" name="Text Placeholder 2"/>
            <p:cNvSpPr txBox="1">
              <a:spLocks/>
            </p:cNvSpPr>
            <p:nvPr/>
          </p:nvSpPr>
          <p:spPr>
            <a:xfrm>
              <a:off x="609600" y="2115718"/>
              <a:ext cx="2023967" cy="5329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1600" dirty="0" smtClean="0">
                  <a:ln w="18415" cmpd="sng">
                    <a:noFill/>
                    <a:prstDash val="solid"/>
                  </a:ln>
                  <a:solidFill>
                    <a:srgbClr val="FFFFFF"/>
                  </a:solidFill>
                  <a:latin typeface="Segoe UI Light" pitchFamily="34" charset="0"/>
                </a:rPr>
                <a:t>Presentation</a:t>
              </a:r>
              <a:endParaRPr lang="en-US" sz="1600" dirty="0">
                <a:ln w="18415" cmpd="sng">
                  <a:noFill/>
                  <a:prstDash val="solid"/>
                </a:ln>
                <a:solidFill>
                  <a:srgbClr val="FFFFFF"/>
                </a:solidFill>
                <a:latin typeface="Segoe UI Light" pitchFamily="34" charset="0"/>
              </a:endParaRPr>
            </a:p>
            <a:p>
              <a:pPr algn="ctr" rtl="0">
                <a:lnSpc>
                  <a:spcPct val="80000"/>
                </a:lnSpc>
                <a:spcBef>
                  <a:spcPct val="20000"/>
                </a:spcBef>
                <a:buClr>
                  <a:srgbClr val="777777"/>
                </a:buClr>
                <a:buSzPct val="130000"/>
                <a:buFont typeface="Wingdings 2" pitchFamily="18" charset="2"/>
                <a:buNone/>
                <a:tabLst>
                  <a:tab pos="1371600" algn="l"/>
                </a:tabLst>
                <a:defRPr/>
              </a:pPr>
              <a:r>
                <a:rPr lang="en-US" sz="1600" dirty="0">
                  <a:ln w="18415" cmpd="sng">
                    <a:noFill/>
                    <a:prstDash val="solid"/>
                  </a:ln>
                  <a:solidFill>
                    <a:srgbClr val="FFFFFF"/>
                  </a:solidFill>
                  <a:latin typeface="Segoe UI Light" pitchFamily="34" charset="0"/>
                </a:rPr>
                <a:t>Virtualization</a:t>
              </a:r>
            </a:p>
          </p:txBody>
        </p:sp>
      </p:grpSp>
      <p:grpSp>
        <p:nvGrpSpPr>
          <p:cNvPr id="49" name="Group 48"/>
          <p:cNvGrpSpPr/>
          <p:nvPr/>
        </p:nvGrpSpPr>
        <p:grpSpPr>
          <a:xfrm>
            <a:off x="6022753" y="1248435"/>
            <a:ext cx="2023967" cy="1890925"/>
            <a:chOff x="6202939" y="1214224"/>
            <a:chExt cx="2023967" cy="1890925"/>
          </a:xfrm>
        </p:grpSpPr>
        <p:grpSp>
          <p:nvGrpSpPr>
            <p:cNvPr id="15" name="Group 14"/>
            <p:cNvGrpSpPr/>
            <p:nvPr/>
          </p:nvGrpSpPr>
          <p:grpSpPr>
            <a:xfrm>
              <a:off x="6294120" y="1214224"/>
              <a:ext cx="1859280" cy="1890925"/>
              <a:chOff x="6294120" y="1554480"/>
              <a:chExt cx="2103120" cy="2667000"/>
            </a:xfrm>
          </p:grpSpPr>
          <p:grpSp>
            <p:nvGrpSpPr>
              <p:cNvPr id="16" name="Group 45"/>
              <p:cNvGrpSpPr/>
              <p:nvPr/>
            </p:nvGrpSpPr>
            <p:grpSpPr>
              <a:xfrm>
                <a:off x="6294120" y="1554480"/>
                <a:ext cx="2103120" cy="2667000"/>
                <a:chOff x="6400800" y="1005840"/>
                <a:chExt cx="2468880" cy="2926080"/>
              </a:xfrm>
            </p:grpSpPr>
            <p:sp>
              <p:nvSpPr>
                <p:cNvPr id="18" name="Rounded Rectangle 17"/>
                <p:cNvSpPr/>
                <p:nvPr/>
              </p:nvSpPr>
              <p:spPr bwMode="invGray">
                <a:xfrm>
                  <a:off x="6400800" y="1005840"/>
                  <a:ext cx="2468880" cy="2926080"/>
                </a:xfrm>
                <a:prstGeom prst="roundRect">
                  <a:avLst>
                    <a:gd name="adj" fmla="val 11564"/>
                  </a:avLst>
                </a:prstGeom>
                <a:solidFill>
                  <a:schemeClr val="bg2">
                    <a:lumMod val="90000"/>
                    <a:alpha val="70000"/>
                  </a:schemeClr>
                </a:solidFill>
                <a:ln/>
              </p:spPr>
              <p:style>
                <a:lnRef idx="0">
                  <a:schemeClr val="accent1"/>
                </a:lnRef>
                <a:fillRef idx="3">
                  <a:schemeClr val="accent1"/>
                </a:fillRef>
                <a:effectRef idx="3">
                  <a:schemeClr val="accent1"/>
                </a:effectRef>
                <a:fontRef idx="minor">
                  <a:schemeClr val="lt1"/>
                </a:fontRef>
              </p:style>
              <p:txBody>
                <a:bodyPr vert="horz" wrap="none" lIns="91440" tIns="0" rIns="91440" bIns="91440" numCol="1" rtlCol="0" anchor="ctr" anchorCtr="0" compatLnSpc="1">
                  <a:prstTxWarp prst="textNoShape">
                    <a:avLst/>
                  </a:prstTxWarp>
                </a:bodyPr>
                <a:lstStyle/>
                <a:p>
                  <a:pPr algn="ctr" defTabSz="1096963">
                    <a:lnSpc>
                      <a:spcPct val="80000"/>
                    </a:lnSpc>
                  </a:pPr>
                  <a:endParaRPr lang="en-US" sz="1400" dirty="0" smtClean="0">
                    <a:solidFill>
                      <a:schemeClr val="bg1"/>
                    </a:solidFill>
                    <a:latin typeface="Segoe UI Light" pitchFamily="34" charset="0"/>
                  </a:endParaRPr>
                </a:p>
              </p:txBody>
            </p:sp>
            <p:pic>
              <p:nvPicPr>
                <p:cNvPr id="20" name="Picture 2" descr="C:\Users\chajones\Desktop\Logo-MSAV.png"/>
                <p:cNvPicPr>
                  <a:picLocks noChangeAspect="1" noChangeArrowheads="1"/>
                </p:cNvPicPr>
                <p:nvPr/>
              </p:nvPicPr>
              <p:blipFill>
                <a:blip r:embed="rId14" cstate="print"/>
                <a:srcRect l="26233"/>
                <a:stretch>
                  <a:fillRect/>
                </a:stretch>
              </p:blipFill>
              <p:spPr bwMode="auto">
                <a:xfrm>
                  <a:off x="6919623" y="3265442"/>
                  <a:ext cx="1520687" cy="499272"/>
                </a:xfrm>
                <a:prstGeom prst="rect">
                  <a:avLst/>
                </a:prstGeom>
                <a:noFill/>
              </p:spPr>
              <p:style>
                <a:lnRef idx="0">
                  <a:schemeClr val="accent1"/>
                </a:lnRef>
                <a:fillRef idx="3">
                  <a:schemeClr val="accent1"/>
                </a:fillRef>
                <a:effectRef idx="3">
                  <a:schemeClr val="accent1"/>
                </a:effectRef>
                <a:fontRef idx="minor">
                  <a:schemeClr val="lt1"/>
                </a:fontRef>
              </p:style>
            </p:pic>
            <p:cxnSp>
              <p:nvCxnSpPr>
                <p:cNvPr id="21" name="Straight Connector 20"/>
                <p:cNvCxnSpPr/>
                <p:nvPr/>
              </p:nvCxnSpPr>
              <p:spPr>
                <a:xfrm>
                  <a:off x="6400800" y="3108960"/>
                  <a:ext cx="246888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16" descr="Virtual App.png"/>
              <p:cNvPicPr>
                <a:picLocks noChangeAspect="1"/>
              </p:cNvPicPr>
              <p:nvPr/>
            </p:nvPicPr>
            <p:blipFill>
              <a:blip r:embed="rId15" cstate="email"/>
              <a:stretch>
                <a:fillRect/>
              </a:stretch>
            </p:blipFill>
            <p:spPr bwMode="invGray">
              <a:xfrm>
                <a:off x="6657901" y="2424142"/>
                <a:ext cx="1355568" cy="938116"/>
              </a:xfrm>
              <a:prstGeom prst="rect">
                <a:avLst/>
              </a:prstGeom>
            </p:spPr>
          </p:pic>
        </p:grpSp>
        <p:sp>
          <p:nvSpPr>
            <p:cNvPr id="46" name="Text Placeholder 2"/>
            <p:cNvSpPr txBox="1">
              <a:spLocks/>
            </p:cNvSpPr>
            <p:nvPr/>
          </p:nvSpPr>
          <p:spPr>
            <a:xfrm>
              <a:off x="6202939" y="1284133"/>
              <a:ext cx="2023967" cy="5329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1600" dirty="0" smtClean="0">
                  <a:ln w="18415" cmpd="sng">
                    <a:noFill/>
                    <a:prstDash val="solid"/>
                  </a:ln>
                  <a:solidFill>
                    <a:srgbClr val="FFFFFF"/>
                  </a:solidFill>
                  <a:latin typeface="Segoe UI Light" pitchFamily="34" charset="0"/>
                </a:rPr>
                <a:t>Application</a:t>
              </a:r>
              <a:endParaRPr lang="en-US" sz="1600" dirty="0">
                <a:ln w="18415" cmpd="sng">
                  <a:noFill/>
                  <a:prstDash val="solid"/>
                </a:ln>
                <a:solidFill>
                  <a:srgbClr val="FFFFFF"/>
                </a:solidFill>
                <a:latin typeface="Segoe UI Light" pitchFamily="34" charset="0"/>
              </a:endParaRPr>
            </a:p>
            <a:p>
              <a:pPr algn="ctr" rtl="0">
                <a:lnSpc>
                  <a:spcPct val="80000"/>
                </a:lnSpc>
                <a:spcBef>
                  <a:spcPct val="20000"/>
                </a:spcBef>
                <a:buClr>
                  <a:srgbClr val="777777"/>
                </a:buClr>
                <a:buSzPct val="130000"/>
                <a:buFont typeface="Wingdings 2" pitchFamily="18" charset="2"/>
                <a:buNone/>
                <a:tabLst>
                  <a:tab pos="1371600" algn="l"/>
                </a:tabLst>
                <a:defRPr/>
              </a:pPr>
              <a:r>
                <a:rPr lang="en-US" sz="1600" dirty="0">
                  <a:ln w="18415" cmpd="sng">
                    <a:noFill/>
                    <a:prstDash val="solid"/>
                  </a:ln>
                  <a:solidFill>
                    <a:srgbClr val="FFFFFF"/>
                  </a:solidFill>
                  <a:latin typeface="Segoe UI Light" pitchFamily="34" charset="0"/>
                </a:rPr>
                <a:t>Virtualization</a:t>
              </a:r>
            </a:p>
          </p:txBody>
        </p:sp>
      </p:grpSp>
    </p:spTree>
    <p:extLst>
      <p:ext uri="{BB962C8B-B14F-4D97-AF65-F5344CB8AC3E}">
        <p14:creationId xmlns:p14="http://schemas.microsoft.com/office/powerpoint/2010/main" val="3764044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638800" y="1334749"/>
            <a:ext cx="3060032" cy="3142001"/>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2" name="Title 1"/>
          <p:cNvSpPr>
            <a:spLocks noGrp="1"/>
          </p:cNvSpPr>
          <p:nvPr>
            <p:ph type="title"/>
          </p:nvPr>
        </p:nvSpPr>
        <p:spPr/>
        <p:txBody>
          <a:bodyPr/>
          <a:lstStyle/>
          <a:p>
            <a:r>
              <a:rPr lang="en-US" smtClean="0"/>
              <a:t>Applications are Key</a:t>
            </a:r>
            <a:endParaRPr lang="en-US" dirty="0"/>
          </a:p>
        </p:txBody>
      </p:sp>
      <p:sp>
        <p:nvSpPr>
          <p:cNvPr id="7" name="Content Placeholder 6"/>
          <p:cNvSpPr>
            <a:spLocks noGrp="1"/>
          </p:cNvSpPr>
          <p:nvPr>
            <p:ph idx="1"/>
          </p:nvPr>
        </p:nvSpPr>
        <p:spPr>
          <a:xfrm>
            <a:off x="457200" y="1200150"/>
            <a:ext cx="4876800" cy="3725221"/>
          </a:xfrm>
        </p:spPr>
        <p:txBody>
          <a:bodyPr>
            <a:normAutofit fontScale="85000" lnSpcReduction="10000"/>
          </a:bodyPr>
          <a:lstStyle/>
          <a:p>
            <a:r>
              <a:rPr lang="en-US" dirty="0" smtClean="0"/>
              <a:t>Microsoft fully supports our </a:t>
            </a:r>
            <a:br>
              <a:rPr lang="en-US" dirty="0" smtClean="0"/>
            </a:br>
            <a:r>
              <a:rPr lang="en-US" dirty="0" smtClean="0"/>
              <a:t>key server applications in </a:t>
            </a:r>
            <a:br>
              <a:rPr lang="en-US" dirty="0" smtClean="0"/>
            </a:br>
            <a:r>
              <a:rPr lang="en-US" dirty="0" smtClean="0"/>
              <a:t>a virtualized environment</a:t>
            </a:r>
          </a:p>
          <a:p>
            <a:r>
              <a:rPr lang="en-US" dirty="0" smtClean="0"/>
              <a:t>Microsoft has updated server workload licensing to enable virtualization mobility</a:t>
            </a:r>
          </a:p>
          <a:p>
            <a:r>
              <a:rPr lang="en-US" dirty="0" smtClean="0"/>
              <a:t>Management of the workloads is key, not just the virtual machine</a:t>
            </a:r>
          </a:p>
          <a:p>
            <a:r>
              <a:rPr lang="en-US" dirty="0" smtClean="0"/>
              <a:t>Support list </a:t>
            </a:r>
            <a:r>
              <a:rPr lang="en-US" dirty="0" smtClean="0">
                <a:hlinkClick r:id="rId3"/>
              </a:rPr>
              <a:t>KB 957006</a:t>
            </a:r>
            <a:endParaRPr lang="en-US" dirty="0"/>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2613" y="1558815"/>
            <a:ext cx="2426248" cy="291465"/>
          </a:xfrm>
          <a:prstGeom prst="rect">
            <a:avLst/>
          </a:prstGeom>
        </p:spPr>
      </p:pic>
      <p:pic>
        <p:nvPicPr>
          <p:cNvPr id="28" name="Picture 27" descr="SysCnt_h_bL_r.png"/>
          <p:cNvPicPr>
            <a:picLocks noChangeAspect="1"/>
          </p:cNvPicPr>
          <p:nvPr/>
        </p:nvPicPr>
        <p:blipFill>
          <a:blip r:embed="rId5" cstate="print"/>
          <a:stretch>
            <a:fillRect/>
          </a:stretch>
        </p:blipFill>
        <p:spPr>
          <a:xfrm>
            <a:off x="5970356" y="2958576"/>
            <a:ext cx="1852304" cy="294845"/>
          </a:xfrm>
          <a:prstGeom prst="rect">
            <a:avLst/>
          </a:prstGeom>
        </p:spPr>
      </p:pic>
      <p:grpSp>
        <p:nvGrpSpPr>
          <p:cNvPr id="3" name="Group 38"/>
          <p:cNvGrpSpPr/>
          <p:nvPr/>
        </p:nvGrpSpPr>
        <p:grpSpPr>
          <a:xfrm>
            <a:off x="7514665" y="133350"/>
            <a:ext cx="1324535" cy="1526759"/>
            <a:chOff x="2279650" y="914400"/>
            <a:chExt cx="3060700" cy="3984625"/>
          </a:xfrm>
        </p:grpSpPr>
        <p:pic>
          <p:nvPicPr>
            <p:cNvPr id="40" name="Picture 29" descr="Server-1-Physical-Shadow-(Base)"/>
            <p:cNvPicPr>
              <a:picLocks noChangeAspect="1" noChangeArrowheads="1"/>
            </p:cNvPicPr>
            <p:nvPr/>
          </p:nvPicPr>
          <p:blipFill>
            <a:blip r:embed="rId6" cstate="print"/>
            <a:srcRect/>
            <a:stretch>
              <a:fillRect/>
            </a:stretch>
          </p:blipFill>
          <p:spPr bwMode="auto">
            <a:xfrm>
              <a:off x="2279650" y="914400"/>
              <a:ext cx="3054350" cy="3833813"/>
            </a:xfrm>
            <a:prstGeom prst="rect">
              <a:avLst/>
            </a:prstGeom>
            <a:noFill/>
          </p:spPr>
        </p:pic>
        <p:pic>
          <p:nvPicPr>
            <p:cNvPr id="41" name="Picture 31" descr="Servers-3-Virtual"/>
            <p:cNvPicPr>
              <a:picLocks noChangeAspect="1" noChangeArrowheads="1"/>
            </p:cNvPicPr>
            <p:nvPr/>
          </p:nvPicPr>
          <p:blipFill>
            <a:blip r:embed="rId7" cstate="print"/>
            <a:srcRect/>
            <a:stretch>
              <a:fillRect/>
            </a:stretch>
          </p:blipFill>
          <p:spPr bwMode="auto">
            <a:xfrm>
              <a:off x="2286000" y="1066800"/>
              <a:ext cx="3054350" cy="3832225"/>
            </a:xfrm>
            <a:prstGeom prst="rect">
              <a:avLst/>
            </a:prstGeom>
            <a:noFill/>
          </p:spPr>
        </p:pic>
      </p:grpSp>
      <p:grpSp>
        <p:nvGrpSpPr>
          <p:cNvPr id="16" name="Group 15"/>
          <p:cNvGrpSpPr/>
          <p:nvPr/>
        </p:nvGrpSpPr>
        <p:grpSpPr>
          <a:xfrm>
            <a:off x="5970356" y="1984510"/>
            <a:ext cx="1905000" cy="294950"/>
            <a:chOff x="304800" y="1447800"/>
            <a:chExt cx="1905000" cy="393267"/>
          </a:xfrm>
        </p:grpSpPr>
        <p:pic>
          <p:nvPicPr>
            <p:cNvPr id="23" name="Picture 22" descr="SQL08_h_rgb_r.png"/>
            <p:cNvPicPr>
              <a:picLocks noChangeAspect="1"/>
            </p:cNvPicPr>
            <p:nvPr/>
          </p:nvPicPr>
          <p:blipFill>
            <a:blip r:embed="rId8" cstate="print"/>
            <a:srcRect r="80250"/>
            <a:stretch>
              <a:fillRect/>
            </a:stretch>
          </p:blipFill>
          <p:spPr>
            <a:xfrm>
              <a:off x="304800" y="1447800"/>
              <a:ext cx="376238" cy="393267"/>
            </a:xfrm>
            <a:prstGeom prst="rect">
              <a:avLst/>
            </a:prstGeom>
          </p:spPr>
        </p:pic>
        <p:pic>
          <p:nvPicPr>
            <p:cNvPr id="15" name="Picture 14" descr="SQL08_h_rgb_r.png"/>
            <p:cNvPicPr>
              <a:picLocks noChangeAspect="1"/>
            </p:cNvPicPr>
            <p:nvPr/>
          </p:nvPicPr>
          <p:blipFill>
            <a:blip r:embed="rId8" cstate="print">
              <a:lum bright="-100000"/>
            </a:blip>
            <a:srcRect l="19000"/>
            <a:stretch>
              <a:fillRect/>
            </a:stretch>
          </p:blipFill>
          <p:spPr>
            <a:xfrm>
              <a:off x="666750" y="1447800"/>
              <a:ext cx="1543050" cy="393267"/>
            </a:xfrm>
            <a:prstGeom prst="rect">
              <a:avLst/>
            </a:prstGeom>
          </p:spPr>
        </p:pic>
      </p:grpSp>
      <p:pic>
        <p:nvPicPr>
          <p:cNvPr id="31" name="Picture 30" descr="WS08-R2_h_rgb.png"/>
          <p:cNvPicPr>
            <a:picLocks noChangeAspect="1"/>
          </p:cNvPicPr>
          <p:nvPr/>
        </p:nvPicPr>
        <p:blipFill>
          <a:blip r:embed="rId9" cstate="print"/>
          <a:stretch>
            <a:fillRect/>
          </a:stretch>
        </p:blipFill>
        <p:spPr>
          <a:xfrm>
            <a:off x="5961334" y="3904429"/>
            <a:ext cx="2549710" cy="267521"/>
          </a:xfrm>
          <a:prstGeom prst="rect">
            <a:avLst/>
          </a:prstGeom>
        </p:spPr>
      </p:pic>
      <p:pic>
        <p:nvPicPr>
          <p:cNvPr id="32" name="Picture 31" descr="Windows7-Enterprise_h_rgb.png"/>
          <p:cNvPicPr>
            <a:picLocks noChangeAspect="1"/>
          </p:cNvPicPr>
          <p:nvPr/>
        </p:nvPicPr>
        <p:blipFill>
          <a:blip r:embed="rId10" cstate="print"/>
          <a:stretch>
            <a:fillRect/>
          </a:stretch>
        </p:blipFill>
        <p:spPr>
          <a:xfrm>
            <a:off x="5943600" y="3423950"/>
            <a:ext cx="1786759" cy="418772"/>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3600" y="2457421"/>
            <a:ext cx="2329741" cy="260186"/>
          </a:xfrm>
          <a:prstGeom prst="rect">
            <a:avLst/>
          </a:prstGeom>
        </p:spPr>
      </p:pic>
      <p:sp>
        <p:nvSpPr>
          <p:cNvPr id="4" name="Slide Number Placeholder 3"/>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22</a:t>
            </a:fld>
            <a:endParaRPr lang="en-US"/>
          </a:p>
        </p:txBody>
      </p:sp>
    </p:spTree>
    <p:extLst>
      <p:ext uri="{BB962C8B-B14F-4D97-AF65-F5344CB8AC3E}">
        <p14:creationId xmlns:p14="http://schemas.microsoft.com/office/powerpoint/2010/main" val="2701062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23</a:t>
            </a:fld>
            <a:endParaRPr lang="en-US"/>
          </a:p>
        </p:txBody>
      </p:sp>
      <p:sp>
        <p:nvSpPr>
          <p:cNvPr id="6" name="Rectangle 5"/>
          <p:cNvSpPr/>
          <p:nvPr/>
        </p:nvSpPr>
        <p:spPr bwMode="auto">
          <a:xfrm>
            <a:off x="4378929" y="742951"/>
            <a:ext cx="1758287" cy="172933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Memory</a:t>
            </a:r>
          </a:p>
        </p:txBody>
      </p:sp>
      <p:sp>
        <p:nvSpPr>
          <p:cNvPr id="7" name="Rectangle 6"/>
          <p:cNvSpPr/>
          <p:nvPr/>
        </p:nvSpPr>
        <p:spPr bwMode="auto">
          <a:xfrm>
            <a:off x="6242713" y="742951"/>
            <a:ext cx="1758287" cy="172933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Compute</a:t>
            </a:r>
          </a:p>
        </p:txBody>
      </p:sp>
      <p:sp>
        <p:nvSpPr>
          <p:cNvPr id="10" name="Rectangle 9"/>
          <p:cNvSpPr/>
          <p:nvPr/>
        </p:nvSpPr>
        <p:spPr bwMode="auto">
          <a:xfrm>
            <a:off x="4378929" y="2576041"/>
            <a:ext cx="1758287" cy="172933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Network</a:t>
            </a:r>
          </a:p>
        </p:txBody>
      </p:sp>
      <p:sp>
        <p:nvSpPr>
          <p:cNvPr id="11" name="Rectangle 10"/>
          <p:cNvSpPr/>
          <p:nvPr/>
        </p:nvSpPr>
        <p:spPr bwMode="auto">
          <a:xfrm>
            <a:off x="6242713" y="2576041"/>
            <a:ext cx="1758287" cy="172933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Storage</a:t>
            </a:r>
          </a:p>
        </p:txBody>
      </p:sp>
      <p:sp>
        <p:nvSpPr>
          <p:cNvPr id="13" name="Rectangle 12"/>
          <p:cNvSpPr/>
          <p:nvPr/>
        </p:nvSpPr>
        <p:spPr bwMode="auto">
          <a:xfrm>
            <a:off x="1055085" y="742950"/>
            <a:ext cx="3200400" cy="356242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Virtual Machine Components</a:t>
            </a:r>
          </a:p>
        </p:txBody>
      </p:sp>
      <p:grpSp>
        <p:nvGrpSpPr>
          <p:cNvPr id="17" name="Group 16"/>
          <p:cNvGrpSpPr/>
          <p:nvPr/>
        </p:nvGrpSpPr>
        <p:grpSpPr>
          <a:xfrm>
            <a:off x="1525527" y="1341837"/>
            <a:ext cx="2272758" cy="2364646"/>
            <a:chOff x="1489609" y="1341837"/>
            <a:chExt cx="2002349" cy="2364646"/>
          </a:xfrm>
        </p:grpSpPr>
        <p:pic>
          <p:nvPicPr>
            <p:cNvPr id="30" name="Picture 29" descr="Server-1-Physical-Shadow-(Base)"/>
            <p:cNvPicPr>
              <a:picLocks noChangeAspect="1" noChangeArrowheads="1"/>
            </p:cNvPicPr>
            <p:nvPr/>
          </p:nvPicPr>
          <p:blipFill>
            <a:blip r:embed="rId3" cstate="print"/>
            <a:srcRect/>
            <a:stretch>
              <a:fillRect/>
            </a:stretch>
          </p:blipFill>
          <p:spPr bwMode="auto">
            <a:xfrm>
              <a:off x="1489609" y="1341837"/>
              <a:ext cx="1998195" cy="2275148"/>
            </a:xfrm>
            <a:prstGeom prst="rect">
              <a:avLst/>
            </a:prstGeom>
            <a:noFill/>
          </p:spPr>
        </p:pic>
        <p:pic>
          <p:nvPicPr>
            <p:cNvPr id="31" name="Picture 31" descr="Servers-3-Virtual"/>
            <p:cNvPicPr>
              <a:picLocks noChangeAspect="1" noChangeArrowheads="1"/>
            </p:cNvPicPr>
            <p:nvPr/>
          </p:nvPicPr>
          <p:blipFill>
            <a:blip r:embed="rId4" cstate="print"/>
            <a:srcRect/>
            <a:stretch>
              <a:fillRect/>
            </a:stretch>
          </p:blipFill>
          <p:spPr bwMode="auto">
            <a:xfrm>
              <a:off x="1493763" y="1432278"/>
              <a:ext cx="1998195" cy="2274205"/>
            </a:xfrm>
            <a:prstGeom prst="rect">
              <a:avLst/>
            </a:prstGeom>
            <a:noFill/>
          </p:spPr>
        </p:pic>
      </p:grpSp>
    </p:spTree>
    <p:extLst>
      <p:ext uri="{BB962C8B-B14F-4D97-AF65-F5344CB8AC3E}">
        <p14:creationId xmlns:p14="http://schemas.microsoft.com/office/powerpoint/2010/main" val="198114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Network Adapter</a:t>
            </a:r>
            <a:endParaRPr lang="en-US" dirty="0"/>
          </a:p>
        </p:txBody>
      </p:sp>
      <p:sp>
        <p:nvSpPr>
          <p:cNvPr id="3" name="Slide Number Placeholder 2"/>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24</a:t>
            </a:fld>
            <a:endParaRPr lang="en-US"/>
          </a:p>
        </p:txBody>
      </p:sp>
      <p:sp>
        <p:nvSpPr>
          <p:cNvPr id="4" name="Rectangle 3"/>
          <p:cNvSpPr/>
          <p:nvPr/>
        </p:nvSpPr>
        <p:spPr bwMode="auto">
          <a:xfrm>
            <a:off x="1600200" y="1185862"/>
            <a:ext cx="1524000" cy="1524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Synthetic</a:t>
            </a:r>
          </a:p>
        </p:txBody>
      </p:sp>
      <p:sp>
        <p:nvSpPr>
          <p:cNvPr id="5" name="Rectangle 4"/>
          <p:cNvSpPr/>
          <p:nvPr/>
        </p:nvSpPr>
        <p:spPr bwMode="auto">
          <a:xfrm>
            <a:off x="3215640" y="1185862"/>
            <a:ext cx="4251960" cy="1524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Not for PXE boot</a:t>
            </a:r>
          </a:p>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High performance</a:t>
            </a:r>
          </a:p>
        </p:txBody>
      </p:sp>
      <p:sp>
        <p:nvSpPr>
          <p:cNvPr id="6" name="Rectangle 5"/>
          <p:cNvSpPr/>
          <p:nvPr/>
        </p:nvSpPr>
        <p:spPr bwMode="auto">
          <a:xfrm>
            <a:off x="1600200" y="2801302"/>
            <a:ext cx="1524000" cy="15240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Legacy</a:t>
            </a:r>
          </a:p>
        </p:txBody>
      </p:sp>
      <p:sp>
        <p:nvSpPr>
          <p:cNvPr id="7" name="Rectangle 6"/>
          <p:cNvSpPr/>
          <p:nvPr/>
        </p:nvSpPr>
        <p:spPr bwMode="auto">
          <a:xfrm>
            <a:off x="3215640" y="2801302"/>
            <a:ext cx="4251960" cy="15240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PXE bot support</a:t>
            </a:r>
          </a:p>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Emulated</a:t>
            </a:r>
          </a:p>
        </p:txBody>
      </p:sp>
      <p:pic>
        <p:nvPicPr>
          <p:cNvPr id="8" name="Picture 35" descr="D:\Pennie's documents\MS Image\NEWFeb15\Windows_Vista_Icons_ for_Marketing_use\PCIcard.png"/>
          <p:cNvPicPr>
            <a:picLocks noChangeAspect="1" noChangeArrowheads="1"/>
          </p:cNvPicPr>
          <p:nvPr/>
        </p:nvPicPr>
        <p:blipFill>
          <a:blip r:embed="rId3"/>
          <a:srcRect/>
          <a:stretch>
            <a:fillRect/>
          </a:stretch>
        </p:blipFill>
        <p:spPr bwMode="auto">
          <a:xfrm>
            <a:off x="6477000" y="1483225"/>
            <a:ext cx="877384" cy="543942"/>
          </a:xfrm>
          <a:prstGeom prst="rect">
            <a:avLst/>
          </a:prstGeom>
          <a:noFill/>
        </p:spPr>
      </p:pic>
      <p:pic>
        <p:nvPicPr>
          <p:cNvPr id="9" name="Picture 35" descr="D:\Pennie's documents\MS Image\NEWFeb15\Windows_Vista_Icons_ for_Marketing_use\PCIcard.png"/>
          <p:cNvPicPr>
            <a:picLocks noChangeAspect="1" noChangeArrowheads="1"/>
          </p:cNvPicPr>
          <p:nvPr/>
        </p:nvPicPr>
        <p:blipFill>
          <a:blip r:embed="rId3"/>
          <a:srcRect/>
          <a:stretch>
            <a:fillRect/>
          </a:stretch>
        </p:blipFill>
        <p:spPr bwMode="auto">
          <a:xfrm>
            <a:off x="6477000" y="3019360"/>
            <a:ext cx="877384" cy="543942"/>
          </a:xfrm>
          <a:prstGeom prst="rect">
            <a:avLst/>
          </a:prstGeom>
          <a:noFill/>
        </p:spPr>
      </p:pic>
    </p:spTree>
    <p:extLst>
      <p:ext uri="{BB962C8B-B14F-4D97-AF65-F5344CB8AC3E}">
        <p14:creationId xmlns:p14="http://schemas.microsoft.com/office/powerpoint/2010/main" val="119667188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Networks</a:t>
            </a:r>
            <a:endParaRPr lang="en-US" dirty="0"/>
          </a:p>
        </p:txBody>
      </p:sp>
      <p:sp>
        <p:nvSpPr>
          <p:cNvPr id="3" name="Slide Number Placeholder 2"/>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25</a:t>
            </a:fld>
            <a:endParaRPr lang="en-US" dirty="0"/>
          </a:p>
        </p:txBody>
      </p:sp>
      <p:sp>
        <p:nvSpPr>
          <p:cNvPr id="4" name="Rectangle 3"/>
          <p:cNvSpPr/>
          <p:nvPr/>
        </p:nvSpPr>
        <p:spPr bwMode="auto">
          <a:xfrm>
            <a:off x="3321628" y="1056489"/>
            <a:ext cx="4755572" cy="1131227"/>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285750" indent="-285750">
              <a:buFont typeface="Arial" pitchFamily="34" charset="0"/>
              <a:buChar char="•"/>
            </a:pPr>
            <a:r>
              <a:rPr lang="en-US" sz="2000" dirty="0" smtClean="0">
                <a:latin typeface="Segoe UI Light" pitchFamily="34" charset="0"/>
              </a:rPr>
              <a:t>Communicate with </a:t>
            </a:r>
            <a:r>
              <a:rPr lang="en-US" sz="2000" dirty="0">
                <a:latin typeface="Segoe UI Light" pitchFamily="34" charset="0"/>
              </a:rPr>
              <a:t>other computers on the </a:t>
            </a:r>
            <a:r>
              <a:rPr lang="en-US" sz="2000" dirty="0" smtClean="0">
                <a:latin typeface="Segoe UI Light" pitchFamily="34" charset="0"/>
              </a:rPr>
              <a:t>network</a:t>
            </a:r>
          </a:p>
        </p:txBody>
      </p:sp>
      <p:sp>
        <p:nvSpPr>
          <p:cNvPr id="5" name="Rectangle 4"/>
          <p:cNvSpPr/>
          <p:nvPr/>
        </p:nvSpPr>
        <p:spPr bwMode="auto">
          <a:xfrm>
            <a:off x="894380" y="1047750"/>
            <a:ext cx="2274848" cy="11430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External</a:t>
            </a:r>
          </a:p>
        </p:txBody>
      </p:sp>
      <p:sp>
        <p:nvSpPr>
          <p:cNvPr id="6" name="Rectangle 5"/>
          <p:cNvSpPr/>
          <p:nvPr/>
        </p:nvSpPr>
        <p:spPr bwMode="auto">
          <a:xfrm>
            <a:off x="3321628" y="2351889"/>
            <a:ext cx="4755572" cy="1131227"/>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342900" indent="-342900">
              <a:buFont typeface="Arial" pitchFamily="34" charset="0"/>
              <a:buChar char="•"/>
            </a:pPr>
            <a:endParaRPr lang="en-US" sz="2400" dirty="0" smtClean="0">
              <a:latin typeface="Segoe UI Light" pitchFamily="34" charset="0"/>
            </a:endParaRPr>
          </a:p>
          <a:p>
            <a:pPr marL="285750" indent="-285750">
              <a:buFont typeface="Arial" pitchFamily="34" charset="0"/>
              <a:buChar char="•"/>
            </a:pPr>
            <a:r>
              <a:rPr lang="en-US" sz="2000" dirty="0">
                <a:latin typeface="Segoe UI Light" pitchFamily="34" charset="0"/>
              </a:rPr>
              <a:t>C</a:t>
            </a:r>
            <a:r>
              <a:rPr lang="en-US" sz="2000" dirty="0" smtClean="0">
                <a:latin typeface="Segoe UI Light" pitchFamily="34" charset="0"/>
              </a:rPr>
              <a:t>ommunicate </a:t>
            </a:r>
            <a:r>
              <a:rPr lang="en-US" sz="2000" dirty="0">
                <a:latin typeface="Segoe UI Light" pitchFamily="34" charset="0"/>
              </a:rPr>
              <a:t>with </a:t>
            </a:r>
            <a:r>
              <a:rPr lang="en-US" sz="2000" dirty="0" smtClean="0">
                <a:latin typeface="Segoe UI Light" pitchFamily="34" charset="0"/>
              </a:rPr>
              <a:t>the host computer and only </a:t>
            </a:r>
            <a:r>
              <a:rPr lang="en-US" sz="2000" dirty="0">
                <a:latin typeface="Segoe UI Light" pitchFamily="34" charset="0"/>
              </a:rPr>
              <a:t>other VMs on the same host</a:t>
            </a:r>
            <a:r>
              <a:rPr lang="en-US" sz="2000" dirty="0" smtClean="0">
                <a:latin typeface="Segoe UI Light" pitchFamily="34" charset="0"/>
              </a:rPr>
              <a:t>,</a:t>
            </a:r>
            <a:endParaRPr lang="en-US" sz="2000" dirty="0">
              <a:latin typeface="Segoe UI Light" pitchFamily="34" charset="0"/>
            </a:endParaRPr>
          </a:p>
        </p:txBody>
      </p:sp>
      <p:sp>
        <p:nvSpPr>
          <p:cNvPr id="7" name="Rectangle 6"/>
          <p:cNvSpPr/>
          <p:nvPr/>
        </p:nvSpPr>
        <p:spPr bwMode="auto">
          <a:xfrm>
            <a:off x="894379" y="2343150"/>
            <a:ext cx="2274848" cy="114300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Internal</a:t>
            </a:r>
          </a:p>
        </p:txBody>
      </p:sp>
      <p:sp>
        <p:nvSpPr>
          <p:cNvPr id="8" name="Rectangle 7"/>
          <p:cNvSpPr/>
          <p:nvPr/>
        </p:nvSpPr>
        <p:spPr bwMode="auto">
          <a:xfrm>
            <a:off x="3321628" y="3647289"/>
            <a:ext cx="4755572" cy="1131227"/>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342900" indent="-342900">
              <a:buFont typeface="Arial" pitchFamily="34" charset="0"/>
              <a:buChar char="•"/>
            </a:pPr>
            <a:r>
              <a:rPr lang="en-US" sz="2000" dirty="0" smtClean="0">
                <a:latin typeface="Segoe UI Light" pitchFamily="34" charset="0"/>
              </a:rPr>
              <a:t>Communicate </a:t>
            </a:r>
            <a:r>
              <a:rPr lang="en-US" sz="2000" dirty="0">
                <a:latin typeface="Segoe UI Light" pitchFamily="34" charset="0"/>
              </a:rPr>
              <a:t>only with other VMs on the same host</a:t>
            </a:r>
            <a:endParaRPr lang="en-US" sz="2000" dirty="0" smtClean="0">
              <a:latin typeface="Segoe UI Light" pitchFamily="34" charset="0"/>
            </a:endParaRPr>
          </a:p>
        </p:txBody>
      </p:sp>
      <p:sp>
        <p:nvSpPr>
          <p:cNvPr id="9" name="Rectangle 8"/>
          <p:cNvSpPr/>
          <p:nvPr/>
        </p:nvSpPr>
        <p:spPr bwMode="auto">
          <a:xfrm>
            <a:off x="894379" y="3638550"/>
            <a:ext cx="2274848" cy="1143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Private</a:t>
            </a:r>
          </a:p>
        </p:txBody>
      </p:sp>
    </p:spTree>
    <p:extLst>
      <p:ext uri="{BB962C8B-B14F-4D97-AF65-F5344CB8AC3E}">
        <p14:creationId xmlns:p14="http://schemas.microsoft.com/office/powerpoint/2010/main" val="282699497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8600" y="514350"/>
            <a:ext cx="8363938" cy="664797"/>
          </a:xfrm>
        </p:spPr>
        <p:txBody>
          <a:bodyPr/>
          <a:lstStyle/>
          <a:p>
            <a:r>
              <a:rPr lang="en-US" sz="4800" dirty="0" smtClean="0">
                <a:solidFill>
                  <a:schemeClr val="bg1"/>
                </a:solidFill>
              </a:rPr>
              <a:t>Configure Virtual Networks</a:t>
            </a:r>
            <a:endParaRPr lang="en-US" sz="4800" dirty="0">
              <a:solidFill>
                <a:schemeClr val="bg1"/>
              </a:solidFill>
            </a:endParaRPr>
          </a:p>
        </p:txBody>
      </p:sp>
      <p:sp>
        <p:nvSpPr>
          <p:cNvPr id="2" name="Slide Number Placeholder 1"/>
          <p:cNvSpPr>
            <a:spLocks noGrp="1"/>
          </p:cNvSpPr>
          <p:nvPr>
            <p:ph type="sldNum" sz="quarter" idx="4294967295"/>
          </p:nvPr>
        </p:nvSpPr>
        <p:spPr>
          <a:xfrm>
            <a:off x="76200" y="4782344"/>
            <a:ext cx="2133600" cy="274637"/>
          </a:xfrm>
          <a:prstGeom prst="rect">
            <a:avLst/>
          </a:prstGeom>
        </p:spPr>
        <p:txBody>
          <a:bodyPr/>
          <a:lstStyle/>
          <a:p>
            <a:fld id="{A9278231-F520-4499-8606-356B639AE90A}" type="slidenum">
              <a:rPr lang="en-US" smtClean="0">
                <a:solidFill>
                  <a:prstClr val="black"/>
                </a:solidFill>
              </a:rPr>
              <a:pPr/>
              <a:t>26</a:t>
            </a:fld>
            <a:endParaRPr lang="en-US">
              <a:solidFill>
                <a:prstClr val="black"/>
              </a:solidFill>
            </a:endParaRPr>
          </a:p>
        </p:txBody>
      </p:sp>
      <p:sp>
        <p:nvSpPr>
          <p:cNvPr id="4" name="Content Placeholder 2"/>
          <p:cNvSpPr txBox="1">
            <a:spLocks/>
          </p:cNvSpPr>
          <p:nvPr/>
        </p:nvSpPr>
        <p:spPr>
          <a:xfrm>
            <a:off x="685800" y="1504950"/>
            <a:ext cx="6248400" cy="838200"/>
          </a:xfrm>
          <a:prstGeom prst="rect">
            <a:avLst/>
          </a:prstGeom>
        </p:spPr>
        <p:txBody>
          <a:bodyPr>
            <a:norm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prstClr val="white"/>
                </a:solidFill>
              </a:rPr>
              <a:t>Create a New Internal Virtual Network</a:t>
            </a:r>
          </a:p>
          <a:p>
            <a:r>
              <a:rPr lang="en-US" sz="2400" b="1" dirty="0" smtClean="0">
                <a:solidFill>
                  <a:prstClr val="white"/>
                </a:solidFill>
              </a:rPr>
              <a:t>Modify an Existing External Virtual Network</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2647950"/>
            <a:ext cx="591670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54702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Hard Disk (VHD)</a:t>
            </a:r>
            <a:endParaRPr lang="en-US" dirty="0"/>
          </a:p>
        </p:txBody>
      </p:sp>
      <p:sp>
        <p:nvSpPr>
          <p:cNvPr id="3" name="Slide Number Placeholder 2"/>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27</a:t>
            </a:fld>
            <a:endParaRPr lang="en-US"/>
          </a:p>
        </p:txBody>
      </p:sp>
      <p:sp>
        <p:nvSpPr>
          <p:cNvPr id="4" name="Rectangle 3"/>
          <p:cNvSpPr/>
          <p:nvPr/>
        </p:nvSpPr>
        <p:spPr bwMode="auto">
          <a:xfrm>
            <a:off x="3048000" y="1059523"/>
            <a:ext cx="5060372" cy="1131227"/>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285750" indent="-285750">
              <a:buFont typeface="Arial" pitchFamily="34" charset="0"/>
              <a:buChar char="•"/>
            </a:pPr>
            <a:r>
              <a:rPr lang="en-US" sz="2000" dirty="0" smtClean="0">
                <a:latin typeface="Segoe UI Light" pitchFamily="34" charset="0"/>
              </a:rPr>
              <a:t>Storage </a:t>
            </a:r>
            <a:r>
              <a:rPr lang="en-US" sz="2000" dirty="0">
                <a:latin typeface="Segoe UI Light" pitchFamily="34" charset="0"/>
              </a:rPr>
              <a:t>allocated at creation time</a:t>
            </a:r>
          </a:p>
          <a:p>
            <a:pPr marL="285750" indent="-285750">
              <a:buFont typeface="Arial" pitchFamily="34" charset="0"/>
              <a:buChar char="•"/>
            </a:pPr>
            <a:r>
              <a:rPr lang="en-US" sz="2000" dirty="0" smtClean="0">
                <a:latin typeface="Segoe UI Light" pitchFamily="34" charset="0"/>
              </a:rPr>
              <a:t>Best performance for production use</a:t>
            </a:r>
          </a:p>
        </p:txBody>
      </p:sp>
      <p:sp>
        <p:nvSpPr>
          <p:cNvPr id="5" name="Rectangle 4"/>
          <p:cNvSpPr/>
          <p:nvPr/>
        </p:nvSpPr>
        <p:spPr bwMode="auto">
          <a:xfrm>
            <a:off x="666958" y="1056489"/>
            <a:ext cx="2274848" cy="114300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Fixed</a:t>
            </a:r>
          </a:p>
        </p:txBody>
      </p:sp>
      <p:sp>
        <p:nvSpPr>
          <p:cNvPr id="6" name="Rectangle 5"/>
          <p:cNvSpPr/>
          <p:nvPr/>
        </p:nvSpPr>
        <p:spPr bwMode="auto">
          <a:xfrm>
            <a:off x="3048000" y="2266950"/>
            <a:ext cx="5060372" cy="1131227"/>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342900" indent="-342900">
              <a:buFont typeface="Arial" pitchFamily="34" charset="0"/>
              <a:buChar char="•"/>
            </a:pPr>
            <a:r>
              <a:rPr lang="en-US" sz="2000" dirty="0" smtClean="0">
                <a:latin typeface="Segoe UI Light" pitchFamily="34" charset="0"/>
              </a:rPr>
              <a:t>Size grows as data are </a:t>
            </a:r>
            <a:r>
              <a:rPr lang="en-US" sz="2000" dirty="0" smtClean="0">
                <a:latin typeface="Segoe UI Light" pitchFamily="34" charset="0"/>
              </a:rPr>
              <a:t>brought </a:t>
            </a:r>
            <a:r>
              <a:rPr lang="en-US" sz="2000" dirty="0" smtClean="0">
                <a:latin typeface="Segoe UI Light" pitchFamily="34" charset="0"/>
              </a:rPr>
              <a:t>in</a:t>
            </a:r>
          </a:p>
          <a:p>
            <a:pPr marL="342900" indent="-342900">
              <a:buFont typeface="Arial" pitchFamily="34" charset="0"/>
              <a:buChar char="•"/>
            </a:pPr>
            <a:r>
              <a:rPr lang="en-US" sz="2000" dirty="0" smtClean="0">
                <a:latin typeface="Segoe UI Light" pitchFamily="34" charset="0"/>
              </a:rPr>
              <a:t>Small footprint and great for test/</a:t>
            </a:r>
            <a:r>
              <a:rPr lang="en-US" sz="2000" dirty="0" err="1" smtClean="0">
                <a:latin typeface="Segoe UI Light" pitchFamily="34" charset="0"/>
              </a:rPr>
              <a:t>dev</a:t>
            </a:r>
            <a:r>
              <a:rPr lang="en-US" sz="2000" dirty="0" smtClean="0">
                <a:latin typeface="Segoe UI Light" pitchFamily="34" charset="0"/>
              </a:rPr>
              <a:t> </a:t>
            </a:r>
          </a:p>
        </p:txBody>
      </p:sp>
      <p:sp>
        <p:nvSpPr>
          <p:cNvPr id="7" name="Rectangle 6"/>
          <p:cNvSpPr/>
          <p:nvPr/>
        </p:nvSpPr>
        <p:spPr bwMode="auto">
          <a:xfrm>
            <a:off x="666958" y="2268069"/>
            <a:ext cx="2274848" cy="11430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Dynamic</a:t>
            </a:r>
          </a:p>
        </p:txBody>
      </p:sp>
      <p:sp>
        <p:nvSpPr>
          <p:cNvPr id="8" name="Rectangle 7"/>
          <p:cNvSpPr/>
          <p:nvPr/>
        </p:nvSpPr>
        <p:spPr bwMode="auto">
          <a:xfrm>
            <a:off x="3048000" y="3486150"/>
            <a:ext cx="5060372" cy="1131227"/>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342900" indent="-342900">
              <a:buFont typeface="Arial" pitchFamily="34" charset="0"/>
              <a:buChar char="•"/>
            </a:pPr>
            <a:r>
              <a:rPr lang="en-US" sz="2000" dirty="0" smtClean="0">
                <a:latin typeface="Segoe UI Light" pitchFamily="34" charset="0"/>
              </a:rPr>
              <a:t>Linked to a read-only parent disk as </a:t>
            </a:r>
          </a:p>
          <a:p>
            <a:pPr lvl="1"/>
            <a:r>
              <a:rPr lang="en-US" sz="2000" dirty="0" smtClean="0">
                <a:latin typeface="Segoe UI Light" pitchFamily="34" charset="0"/>
              </a:rPr>
              <a:t>a base image</a:t>
            </a:r>
          </a:p>
          <a:p>
            <a:pPr marL="342900" indent="-342900">
              <a:buFont typeface="Arial" pitchFamily="34" charset="0"/>
              <a:buChar char="•"/>
            </a:pPr>
            <a:r>
              <a:rPr lang="en-US" sz="2000" dirty="0" smtClean="0">
                <a:latin typeface="Segoe UI Light" pitchFamily="34" charset="0"/>
              </a:rPr>
              <a:t>Store only the delta</a:t>
            </a:r>
          </a:p>
        </p:txBody>
      </p:sp>
      <p:sp>
        <p:nvSpPr>
          <p:cNvPr id="9" name="Rectangle 8"/>
          <p:cNvSpPr/>
          <p:nvPr/>
        </p:nvSpPr>
        <p:spPr bwMode="auto">
          <a:xfrm>
            <a:off x="666958" y="3479649"/>
            <a:ext cx="2274848" cy="1143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Differencing</a:t>
            </a:r>
          </a:p>
        </p:txBody>
      </p:sp>
    </p:spTree>
    <p:extLst>
      <p:ext uri="{BB962C8B-B14F-4D97-AF65-F5344CB8AC3E}">
        <p14:creationId xmlns:p14="http://schemas.microsoft.com/office/powerpoint/2010/main" val="264694005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638" y="361950"/>
            <a:ext cx="8363938" cy="997196"/>
          </a:xfrm>
        </p:spPr>
        <p:txBody>
          <a:bodyPr/>
          <a:lstStyle/>
          <a:p>
            <a:r>
              <a:rPr lang="en-US" sz="3600" dirty="0" smtClean="0">
                <a:solidFill>
                  <a:schemeClr val="bg1"/>
                </a:solidFill>
              </a:rPr>
              <a:t>Create VHD’s with the New Virtual Hard Disk Wizard</a:t>
            </a:r>
            <a:endParaRPr lang="en-US" sz="3600" dirty="0">
              <a:solidFill>
                <a:schemeClr val="bg1"/>
              </a:solidFill>
            </a:endParaRPr>
          </a:p>
        </p:txBody>
      </p:sp>
      <p:sp>
        <p:nvSpPr>
          <p:cNvPr id="2" name="Slide Number Placeholder 1"/>
          <p:cNvSpPr>
            <a:spLocks noGrp="1"/>
          </p:cNvSpPr>
          <p:nvPr>
            <p:ph type="sldNum" sz="quarter" idx="4294967295"/>
          </p:nvPr>
        </p:nvSpPr>
        <p:spPr>
          <a:xfrm>
            <a:off x="0" y="4783138"/>
            <a:ext cx="2133600" cy="273050"/>
          </a:xfrm>
          <a:prstGeom prst="rect">
            <a:avLst/>
          </a:prstGeom>
        </p:spPr>
        <p:txBody>
          <a:bodyPr/>
          <a:lstStyle/>
          <a:p>
            <a:fld id="{A9278231-F520-4499-8606-356B639AE90A}" type="slidenum">
              <a:rPr lang="en-US" smtClean="0"/>
              <a:t>28</a:t>
            </a:fld>
            <a:endParaRPr lang="en-US"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05200" y="1047750"/>
            <a:ext cx="5424014" cy="395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914400" y="1733550"/>
            <a:ext cx="2286000" cy="2286000"/>
          </a:xfrm>
          <a:prstGeom prst="rect">
            <a:avLst/>
          </a:prstGeom>
        </p:spPr>
        <p:txBody>
          <a:bodyPr>
            <a:norm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prstClr val="white"/>
                </a:solidFill>
              </a:rPr>
              <a:t>Fixed</a:t>
            </a:r>
          </a:p>
          <a:p>
            <a:endParaRPr lang="en-US" sz="2400" b="1" dirty="0" smtClean="0">
              <a:solidFill>
                <a:prstClr val="white"/>
              </a:solidFill>
            </a:endParaRPr>
          </a:p>
          <a:p>
            <a:r>
              <a:rPr lang="en-US" sz="2400" b="1" dirty="0" smtClean="0">
                <a:solidFill>
                  <a:prstClr val="white"/>
                </a:solidFill>
              </a:rPr>
              <a:t>Dynamically</a:t>
            </a:r>
          </a:p>
          <a:p>
            <a:endParaRPr lang="en-US" sz="2400" b="1" dirty="0" smtClean="0">
              <a:solidFill>
                <a:prstClr val="white"/>
              </a:solidFill>
            </a:endParaRPr>
          </a:p>
          <a:p>
            <a:r>
              <a:rPr lang="en-US" sz="2400" b="1" dirty="0" smtClean="0">
                <a:solidFill>
                  <a:prstClr val="white"/>
                </a:solidFill>
              </a:rPr>
              <a:t>Differencing</a:t>
            </a:r>
          </a:p>
        </p:txBody>
      </p:sp>
    </p:spTree>
    <p:extLst>
      <p:ext uri="{BB962C8B-B14F-4D97-AF65-F5344CB8AC3E}">
        <p14:creationId xmlns:p14="http://schemas.microsoft.com/office/powerpoint/2010/main" val="396479599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Deploy a New VM</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sz="2000" dirty="0" smtClean="0">
                <a:solidFill>
                  <a:schemeClr val="bg1"/>
                </a:solidFill>
              </a:rPr>
              <a:t>Create a New VM</a:t>
            </a:r>
          </a:p>
          <a:p>
            <a:pPr marL="514350" indent="-514350">
              <a:buFont typeface="+mj-lt"/>
              <a:buAutoNum type="arabicPeriod"/>
            </a:pPr>
            <a:r>
              <a:rPr lang="en-US" sz="2000" dirty="0" smtClean="0">
                <a:solidFill>
                  <a:schemeClr val="bg1"/>
                </a:solidFill>
              </a:rPr>
              <a:t>Name</a:t>
            </a:r>
          </a:p>
          <a:p>
            <a:pPr marL="514350" indent="-514350">
              <a:buFont typeface="+mj-lt"/>
              <a:buAutoNum type="arabicPeriod"/>
            </a:pPr>
            <a:r>
              <a:rPr lang="en-US" sz="2000" dirty="0" smtClean="0">
                <a:solidFill>
                  <a:schemeClr val="bg1"/>
                </a:solidFill>
              </a:rPr>
              <a:t>Location</a:t>
            </a:r>
          </a:p>
          <a:p>
            <a:pPr marL="514350" indent="-514350">
              <a:buFont typeface="+mj-lt"/>
              <a:buAutoNum type="arabicPeriod"/>
            </a:pPr>
            <a:r>
              <a:rPr lang="en-US" sz="2000" dirty="0" smtClean="0">
                <a:solidFill>
                  <a:schemeClr val="bg1"/>
                </a:solidFill>
              </a:rPr>
              <a:t>Memory</a:t>
            </a:r>
          </a:p>
          <a:p>
            <a:pPr marL="514350" indent="-514350">
              <a:buFont typeface="+mj-lt"/>
              <a:buAutoNum type="arabicPeriod"/>
            </a:pPr>
            <a:r>
              <a:rPr lang="en-US" sz="2000" dirty="0" smtClean="0">
                <a:solidFill>
                  <a:schemeClr val="bg1"/>
                </a:solidFill>
              </a:rPr>
              <a:t>Network</a:t>
            </a:r>
          </a:p>
          <a:p>
            <a:pPr marL="514350" indent="-514350">
              <a:buFont typeface="+mj-lt"/>
              <a:buAutoNum type="arabicPeriod"/>
            </a:pPr>
            <a:r>
              <a:rPr lang="en-US" sz="2000" dirty="0" smtClean="0">
                <a:solidFill>
                  <a:schemeClr val="bg1"/>
                </a:solidFill>
              </a:rPr>
              <a:t>Virtual Hard Disk</a:t>
            </a:r>
          </a:p>
          <a:p>
            <a:pPr marL="514350" indent="-514350">
              <a:buFont typeface="+mj-lt"/>
              <a:buAutoNum type="arabicPeriod"/>
            </a:pPr>
            <a:r>
              <a:rPr lang="en-US" sz="2000" dirty="0" smtClean="0">
                <a:solidFill>
                  <a:schemeClr val="bg1"/>
                </a:solidFill>
              </a:rPr>
              <a:t>Operating System</a:t>
            </a:r>
          </a:p>
        </p:txBody>
      </p:sp>
      <p:sp>
        <p:nvSpPr>
          <p:cNvPr id="6" name="Slide Number Placeholder 5"/>
          <p:cNvSpPr>
            <a:spLocks noGrp="1"/>
          </p:cNvSpPr>
          <p:nvPr>
            <p:ph type="sldNum" sz="quarter" idx="4294967295"/>
          </p:nvPr>
        </p:nvSpPr>
        <p:spPr>
          <a:xfrm>
            <a:off x="0" y="4783138"/>
            <a:ext cx="2133600" cy="273050"/>
          </a:xfrm>
          <a:prstGeom prst="rect">
            <a:avLst/>
          </a:prstGeom>
        </p:spPr>
        <p:txBody>
          <a:bodyPr/>
          <a:lstStyle/>
          <a:p>
            <a:fld id="{E6080E77-FDF4-4DF0-AE47-B9099DA67ABA}" type="slidenum">
              <a:rPr lang="en-US" smtClean="0">
                <a:solidFill>
                  <a:prstClr val="black"/>
                </a:solidFill>
              </a:rPr>
              <a:pPr/>
              <a:t>29</a:t>
            </a:fld>
            <a:endParaRPr lang="en-US">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0400" y="1069676"/>
            <a:ext cx="5256136" cy="383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263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9735" y="2675815"/>
            <a:ext cx="3830471" cy="1877135"/>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dirty="0" smtClean="0">
                <a:solidFill>
                  <a:schemeClr val="bg1"/>
                </a:solidFill>
                <a:latin typeface="Segoe UI" pitchFamily="34" charset="0"/>
                <a:ea typeface="Segoe UI" pitchFamily="34" charset="0"/>
                <a:cs typeface="Segoe UI" pitchFamily="34" charset="0"/>
              </a:rPr>
              <a:t>http://aka.ms/yungchou </a:t>
            </a:r>
          </a:p>
          <a:p>
            <a:pPr indent="-457162"/>
            <a:r>
              <a:rPr lang="en-US" dirty="0" smtClean="0">
                <a:solidFill>
                  <a:schemeClr val="bg1"/>
                </a:solidFill>
                <a:latin typeface="Segoe UI" pitchFamily="34" charset="0"/>
                <a:ea typeface="Segoe UI" pitchFamily="34" charset="0"/>
                <a:cs typeface="Segoe UI" pitchFamily="34" charset="0"/>
              </a:rPr>
              <a:t>http://aka.ms/yc</a:t>
            </a:r>
          </a:p>
          <a:p>
            <a:pPr indent="-457162"/>
            <a:r>
              <a:rPr lang="en-US" dirty="0" smtClean="0">
                <a:solidFill>
                  <a:schemeClr val="bg1"/>
                </a:solidFill>
                <a:latin typeface="Segoe UI" pitchFamily="34" charset="0"/>
                <a:ea typeface="Segoe UI" pitchFamily="34" charset="0"/>
                <a:cs typeface="Segoe UI" pitchFamily="34" charset="0"/>
              </a:rPr>
              <a:t>@</a:t>
            </a:r>
            <a:r>
              <a:rPr lang="en-US" b="1" dirty="0" err="1" smtClean="0">
                <a:solidFill>
                  <a:schemeClr val="bg1"/>
                </a:solidFill>
                <a:latin typeface="Segoe UI" pitchFamily="34" charset="0"/>
                <a:ea typeface="Segoe UI" pitchFamily="34" charset="0"/>
                <a:cs typeface="Segoe UI" pitchFamily="34" charset="0"/>
              </a:rPr>
              <a:t>yungchou</a:t>
            </a:r>
            <a:endParaRPr lang="en-US" b="1" dirty="0" smtClean="0">
              <a:solidFill>
                <a:schemeClr val="bg1"/>
              </a:solidFill>
              <a:latin typeface="Segoe UI" pitchFamily="34" charset="0"/>
              <a:ea typeface="Segoe UI" pitchFamily="34" charset="0"/>
              <a:cs typeface="Segoe UI" pitchFamily="34" charset="0"/>
            </a:endParaRPr>
          </a:p>
          <a:p>
            <a:pPr indent="-457162"/>
            <a:r>
              <a:rPr lang="en-US" dirty="0" smtClean="0">
                <a:solidFill>
                  <a:schemeClr val="bg1"/>
                </a:solidFill>
                <a:latin typeface="Segoe UI" pitchFamily="34" charset="0"/>
                <a:ea typeface="Segoe UI" pitchFamily="34" charset="0"/>
                <a:cs typeface="Segoe UI" pitchFamily="34" charset="0"/>
              </a:rPr>
              <a:t>DC, MD, VA, WV, NC, SC, GA, AL</a:t>
            </a:r>
          </a:p>
        </p:txBody>
      </p:sp>
      <p:sp>
        <p:nvSpPr>
          <p:cNvPr id="5" name="Rectangle 4"/>
          <p:cNvSpPr/>
          <p:nvPr/>
        </p:nvSpPr>
        <p:spPr bwMode="auto">
          <a:xfrm>
            <a:off x="1676400" y="2675815"/>
            <a:ext cx="1877135" cy="1877135"/>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Virtualization</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Private Cloud</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ectangle 5"/>
          <p:cNvSpPr/>
          <p:nvPr/>
        </p:nvSpPr>
        <p:spPr bwMode="auto">
          <a:xfrm>
            <a:off x="5590465" y="742950"/>
            <a:ext cx="1877135" cy="1877135"/>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Private Cloud</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1676400" y="742950"/>
            <a:ext cx="1877135" cy="1877135"/>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Yung</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Chou</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3629735" y="742950"/>
            <a:ext cx="1877135" cy="1877135"/>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Sr.</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IT Pro Evangelist</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Microsoft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9" name="Picture 2" descr="C:\Users\yungc\Desktop\yu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56" t="2203" r="2151" b="12251"/>
          <a:stretch/>
        </p:blipFill>
        <p:spPr bwMode="auto">
          <a:xfrm>
            <a:off x="5590465" y="742950"/>
            <a:ext cx="1877135" cy="1877135"/>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7934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30</a:t>
            </a:fld>
            <a:endParaRPr lang="en-US"/>
          </a:p>
        </p:txBody>
      </p:sp>
      <p:sp>
        <p:nvSpPr>
          <p:cNvPr id="4" name="Rectangle 3"/>
          <p:cNvSpPr/>
          <p:nvPr/>
        </p:nvSpPr>
        <p:spPr bwMode="auto">
          <a:xfrm>
            <a:off x="515112" y="725005"/>
            <a:ext cx="762000" cy="3675545"/>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Virtual Machine Operations</a:t>
            </a:r>
          </a:p>
        </p:txBody>
      </p:sp>
      <p:sp>
        <p:nvSpPr>
          <p:cNvPr id="5" name="Rectangle 4"/>
          <p:cNvSpPr/>
          <p:nvPr/>
        </p:nvSpPr>
        <p:spPr bwMode="auto">
          <a:xfrm>
            <a:off x="1382268" y="725005"/>
            <a:ext cx="1752600" cy="70144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Export</a:t>
            </a:r>
          </a:p>
        </p:txBody>
      </p:sp>
      <p:sp>
        <p:nvSpPr>
          <p:cNvPr id="6" name="Rectangle 5"/>
          <p:cNvSpPr/>
          <p:nvPr/>
        </p:nvSpPr>
        <p:spPr bwMode="auto">
          <a:xfrm>
            <a:off x="1382268" y="1468531"/>
            <a:ext cx="1752600" cy="70144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Import</a:t>
            </a:r>
          </a:p>
        </p:txBody>
      </p:sp>
      <p:sp>
        <p:nvSpPr>
          <p:cNvPr id="10" name="Rectangle 9"/>
          <p:cNvSpPr/>
          <p:nvPr/>
        </p:nvSpPr>
        <p:spPr bwMode="auto">
          <a:xfrm>
            <a:off x="1382268" y="2212057"/>
            <a:ext cx="1752600" cy="70144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Snapshot</a:t>
            </a:r>
          </a:p>
        </p:txBody>
      </p:sp>
      <p:sp>
        <p:nvSpPr>
          <p:cNvPr id="11" name="Rectangle 10"/>
          <p:cNvSpPr/>
          <p:nvPr/>
        </p:nvSpPr>
        <p:spPr bwMode="auto">
          <a:xfrm>
            <a:off x="1382268" y="2955583"/>
            <a:ext cx="1752600" cy="70144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Backup/Restore</a:t>
            </a:r>
          </a:p>
        </p:txBody>
      </p:sp>
      <p:sp>
        <p:nvSpPr>
          <p:cNvPr id="12" name="Rectangle 11"/>
          <p:cNvSpPr/>
          <p:nvPr/>
        </p:nvSpPr>
        <p:spPr bwMode="auto">
          <a:xfrm>
            <a:off x="1382268" y="3699110"/>
            <a:ext cx="1752600" cy="70144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Migration</a:t>
            </a:r>
          </a:p>
        </p:txBody>
      </p:sp>
      <p:sp>
        <p:nvSpPr>
          <p:cNvPr id="13" name="Rectangle 12"/>
          <p:cNvSpPr/>
          <p:nvPr/>
        </p:nvSpPr>
        <p:spPr bwMode="auto">
          <a:xfrm>
            <a:off x="3182112" y="725005"/>
            <a:ext cx="5428488" cy="70144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sz="2000" dirty="0">
                <a:latin typeface="Segoe UI Light" pitchFamily="34" charset="0"/>
              </a:rPr>
              <a:t>Saves snapshots, VHDs, VMs, </a:t>
            </a:r>
            <a:r>
              <a:rPr lang="en-US" sz="2000" dirty="0" err="1">
                <a:latin typeface="Segoe UI Light" pitchFamily="34" charset="0"/>
              </a:rPr>
              <a:t>config</a:t>
            </a:r>
            <a:r>
              <a:rPr lang="en-US" sz="2000" dirty="0">
                <a:latin typeface="Segoe UI Light" pitchFamily="34" charset="0"/>
              </a:rPr>
              <a:t> XML</a:t>
            </a:r>
          </a:p>
        </p:txBody>
      </p:sp>
      <p:sp>
        <p:nvSpPr>
          <p:cNvPr id="14" name="Rectangle 13"/>
          <p:cNvSpPr/>
          <p:nvPr/>
        </p:nvSpPr>
        <p:spPr bwMode="auto">
          <a:xfrm>
            <a:off x="3182112" y="1468531"/>
            <a:ext cx="5428488" cy="70144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Move/Co</a:t>
            </a:r>
          </a:p>
          <a:p>
            <a:pPr defTabSz="914099" fontAlgn="base">
              <a:spcBef>
                <a:spcPct val="0"/>
              </a:spcBef>
              <a:spcAft>
                <a:spcPct val="0"/>
              </a:spcAft>
            </a:pPr>
            <a:endParaRPr lang="en-US" sz="2000" spc="-5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14099" fontAlgn="base">
              <a:spcBef>
                <a:spcPct val="0"/>
              </a:spcBef>
              <a:spcAft>
                <a:spcPct val="0"/>
              </a:spcAft>
            </a:pPr>
            <a:endPar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14099" fontAlgn="base">
              <a:spcBef>
                <a:spcPct val="0"/>
              </a:spcBef>
              <a:spcAft>
                <a:spcPct val="0"/>
              </a:spcAft>
            </a:pPr>
            <a:endParaRPr lang="en-US" sz="2000" spc="-5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14099" fontAlgn="base">
              <a:spcBef>
                <a:spcPct val="0"/>
              </a:spcBef>
              <a:spcAft>
                <a:spcPct val="0"/>
              </a:spcAft>
            </a:pPr>
            <a:endPar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14099" fontAlgn="base">
              <a:spcBef>
                <a:spcPct val="0"/>
              </a:spcBef>
              <a:spcAft>
                <a:spcPct val="0"/>
              </a:spcAft>
            </a:pPr>
            <a:endParaRPr lang="en-US" sz="2000" spc="-5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14099" fontAlgn="base">
              <a:spcBef>
                <a:spcPct val="0"/>
              </a:spcBef>
              <a:spcAft>
                <a:spcPct val="0"/>
              </a:spcAft>
            </a:pPr>
            <a:endPar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14099" fontAlgn="base">
              <a:spcBef>
                <a:spcPct val="0"/>
              </a:spcBef>
              <a:spcAft>
                <a:spcPct val="0"/>
              </a:spcAft>
            </a:pPr>
            <a:endParaRPr lang="en-US" sz="2000" spc="-5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14099" fontAlgn="base">
              <a:spcBef>
                <a:spcPct val="0"/>
              </a:spcBef>
              <a:spcAft>
                <a:spcPct val="0"/>
              </a:spcAft>
            </a:pPr>
            <a:endPar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14099" fontAlgn="base">
              <a:spcBef>
                <a:spcPct val="0"/>
              </a:spcBef>
              <a:spcAft>
                <a:spcPct val="0"/>
              </a:spcAft>
            </a:pPr>
            <a:endParaRPr lang="en-US" sz="2000" spc="-5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14099" fontAlgn="base">
              <a:spcBef>
                <a:spcPct val="0"/>
              </a:spcBef>
              <a:spcAft>
                <a:spcPct val="0"/>
              </a:spcAft>
            </a:pPr>
            <a:endPar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14099" fontAlgn="base">
              <a:spcBef>
                <a:spcPct val="0"/>
              </a:spcBef>
              <a:spcAft>
                <a:spcPct val="0"/>
              </a:spcAft>
            </a:pPr>
            <a:endParaRPr lang="en-US" sz="2000" spc="-5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14099" fontAlgn="base">
              <a:spcBef>
                <a:spcPct val="0"/>
              </a:spcBef>
              <a:spcAft>
                <a:spcPct val="0"/>
              </a:spcAft>
            </a:pPr>
            <a:endPar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14099" fontAlgn="base">
              <a:spcBef>
                <a:spcPct val="0"/>
              </a:spcBef>
              <a:spcAft>
                <a:spcPct val="0"/>
              </a:spcAft>
            </a:pPr>
            <a:endParaRPr lang="en-US" sz="2000" spc="-5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Move/Copy/Duplicate</a:t>
            </a:r>
          </a:p>
        </p:txBody>
      </p:sp>
      <p:sp>
        <p:nvSpPr>
          <p:cNvPr id="15" name="Rectangle 14"/>
          <p:cNvSpPr/>
          <p:nvPr/>
        </p:nvSpPr>
        <p:spPr bwMode="auto">
          <a:xfrm>
            <a:off x="3182112" y="2212057"/>
            <a:ext cx="5428488" cy="70144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Also known as checkpoint</a:t>
            </a:r>
          </a:p>
        </p:txBody>
      </p:sp>
      <p:sp>
        <p:nvSpPr>
          <p:cNvPr id="16" name="Rectangle 15"/>
          <p:cNvSpPr/>
          <p:nvPr/>
        </p:nvSpPr>
        <p:spPr bwMode="auto">
          <a:xfrm>
            <a:off x="3182112" y="2955583"/>
            <a:ext cx="5428488" cy="70144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Backup service provider</a:t>
            </a:r>
          </a:p>
        </p:txBody>
      </p:sp>
      <p:sp>
        <p:nvSpPr>
          <p:cNvPr id="17" name="Rectangle 16"/>
          <p:cNvSpPr/>
          <p:nvPr/>
        </p:nvSpPr>
        <p:spPr bwMode="auto">
          <a:xfrm>
            <a:off x="3182112" y="3699110"/>
            <a:ext cx="5428488" cy="70144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One-way process from Virtual Server 2005 R2</a:t>
            </a:r>
          </a:p>
        </p:txBody>
      </p:sp>
    </p:spTree>
    <p:extLst>
      <p:ext uri="{BB962C8B-B14F-4D97-AF65-F5344CB8AC3E}">
        <p14:creationId xmlns:p14="http://schemas.microsoft.com/office/powerpoint/2010/main" val="16598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smtClean="0"/>
              <a:t>Hyper-V VM Snapshots</a:t>
            </a:r>
            <a:endParaRPr lang="en-US" dirty="0" smtClean="0"/>
          </a:p>
        </p:txBody>
      </p:sp>
      <p:sp>
        <p:nvSpPr>
          <p:cNvPr id="2" name="Text Placeholder 1"/>
          <p:cNvSpPr>
            <a:spLocks noGrp="1"/>
          </p:cNvSpPr>
          <p:nvPr>
            <p:ph type="body" idx="1"/>
          </p:nvPr>
        </p:nvSpPr>
        <p:spPr/>
        <p:txBody>
          <a:bodyPr/>
          <a:lstStyle/>
          <a:p>
            <a:r>
              <a:rPr lang="en-US" dirty="0" smtClean="0"/>
              <a:t>Snapshots</a:t>
            </a:r>
          </a:p>
        </p:txBody>
      </p:sp>
      <p:sp>
        <p:nvSpPr>
          <p:cNvPr id="3" name="Content Placeholder 2"/>
          <p:cNvSpPr>
            <a:spLocks noGrp="1"/>
          </p:cNvSpPr>
          <p:nvPr>
            <p:ph sz="half" idx="2"/>
          </p:nvPr>
        </p:nvSpPr>
        <p:spPr/>
        <p:txBody>
          <a:bodyPr>
            <a:normAutofit fontScale="92500" lnSpcReduction="10000"/>
          </a:bodyPr>
          <a:lstStyle/>
          <a:p>
            <a:r>
              <a:rPr lang="en-US" dirty="0" smtClean="0"/>
              <a:t>A point-in-time copy of a virtual machine</a:t>
            </a:r>
          </a:p>
          <a:p>
            <a:r>
              <a:rPr lang="en-US" dirty="0" smtClean="0"/>
              <a:t>Do not affect the running state of a virtual machine</a:t>
            </a:r>
          </a:p>
          <a:p>
            <a:r>
              <a:rPr lang="en-US" dirty="0" smtClean="0"/>
              <a:t>Snapshot any guest OS</a:t>
            </a:r>
          </a:p>
          <a:p>
            <a:r>
              <a:rPr lang="en-US" dirty="0" smtClean="0"/>
              <a:t>VM can be running, off, stopped or saved, but not paused</a:t>
            </a:r>
          </a:p>
          <a:p>
            <a:r>
              <a:rPr lang="en-US" dirty="0" smtClean="0"/>
              <a:t>In VMM, snapshots are called “checkpoints”</a:t>
            </a:r>
            <a:endParaRPr lang="en-US" dirty="0"/>
          </a:p>
        </p:txBody>
      </p:sp>
      <p:sp>
        <p:nvSpPr>
          <p:cNvPr id="4" name="Text Placeholder 3"/>
          <p:cNvSpPr>
            <a:spLocks noGrp="1"/>
          </p:cNvSpPr>
          <p:nvPr>
            <p:ph type="body" sz="quarter" idx="3"/>
          </p:nvPr>
        </p:nvSpPr>
        <p:spPr/>
        <p:txBody>
          <a:bodyPr/>
          <a:lstStyle/>
          <a:p>
            <a:r>
              <a:rPr lang="en-US" dirty="0" smtClean="0"/>
              <a:t>Snapshot files</a:t>
            </a:r>
            <a:endParaRPr lang="en-US" dirty="0"/>
          </a:p>
        </p:txBody>
      </p:sp>
      <p:sp>
        <p:nvSpPr>
          <p:cNvPr id="10" name="Content Placeholder 9"/>
          <p:cNvSpPr>
            <a:spLocks noGrp="1"/>
          </p:cNvSpPr>
          <p:nvPr>
            <p:ph sz="quarter" idx="4"/>
          </p:nvPr>
        </p:nvSpPr>
        <p:spPr/>
        <p:txBody>
          <a:bodyPr>
            <a:normAutofit/>
          </a:bodyPr>
          <a:lstStyle/>
          <a:p>
            <a:r>
              <a:rPr lang="en-US" sz="2000" dirty="0" smtClean="0"/>
              <a:t>VM configuration .XML file (*.xml)</a:t>
            </a:r>
          </a:p>
          <a:p>
            <a:r>
              <a:rPr lang="en-US" sz="2000" dirty="0" smtClean="0"/>
              <a:t>Save state files (*.</a:t>
            </a:r>
            <a:r>
              <a:rPr lang="en-US" sz="2000" dirty="0" err="1" smtClean="0"/>
              <a:t>vsv</a:t>
            </a:r>
            <a:r>
              <a:rPr lang="en-US" sz="2000" dirty="0" smtClean="0"/>
              <a:t>)</a:t>
            </a:r>
          </a:p>
          <a:p>
            <a:r>
              <a:rPr lang="en-US" sz="2000" dirty="0" smtClean="0"/>
              <a:t>VM memory contents (*.bin)</a:t>
            </a:r>
          </a:p>
          <a:p>
            <a:r>
              <a:rPr lang="en-US" sz="2000" dirty="0" smtClean="0"/>
              <a:t>Snapshot differencing disk (*.</a:t>
            </a:r>
            <a:r>
              <a:rPr lang="en-US" sz="2000" dirty="0" err="1" smtClean="0"/>
              <a:t>avhd</a:t>
            </a:r>
            <a:r>
              <a:rPr lang="en-US" sz="2000" dirty="0" smtClean="0"/>
              <a:t>)</a:t>
            </a:r>
            <a:endParaRPr lang="en-US" sz="2000" dirty="0"/>
          </a:p>
        </p:txBody>
      </p:sp>
      <p:pic>
        <p:nvPicPr>
          <p:cNvPr id="25605" name="Picture 8" descr="Clock"/>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81276" y="502643"/>
            <a:ext cx="881192" cy="70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191" y="3105150"/>
            <a:ext cx="4588809"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294967295"/>
          </p:nvPr>
        </p:nvSpPr>
        <p:spPr>
          <a:xfrm>
            <a:off x="76200" y="4782344"/>
            <a:ext cx="2133600" cy="274637"/>
          </a:xfrm>
          <a:prstGeom prst="rect">
            <a:avLst/>
          </a:prstGeom>
        </p:spPr>
        <p:txBody>
          <a:bodyPr/>
          <a:lstStyle/>
          <a:p>
            <a:fld id="{BB9B2FE3-E53C-4C51-83ED-F8CFE6FEBC88}" type="slidenum">
              <a:rPr lang="en-US" smtClean="0"/>
              <a:t>31</a:t>
            </a:fld>
            <a:endParaRPr lang="en-US"/>
          </a:p>
        </p:txBody>
      </p:sp>
    </p:spTree>
    <p:extLst>
      <p:ext uri="{BB962C8B-B14F-4D97-AF65-F5344CB8AC3E}">
        <p14:creationId xmlns:p14="http://schemas.microsoft.com/office/powerpoint/2010/main" val="2556655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32</a:t>
            </a:fld>
            <a:endParaRPr lang="en-US"/>
          </a:p>
        </p:txBody>
      </p:sp>
      <p:sp>
        <p:nvSpPr>
          <p:cNvPr id="4" name="Rectangle 3"/>
          <p:cNvSpPr/>
          <p:nvPr/>
        </p:nvSpPr>
        <p:spPr bwMode="auto">
          <a:xfrm>
            <a:off x="457200" y="1047751"/>
            <a:ext cx="3139440" cy="313944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sz="2800" dirty="0" smtClean="0"/>
              <a:t>VM Snapshot</a:t>
            </a:r>
          </a:p>
          <a:p>
            <a:pPr marL="285750" indent="-285750">
              <a:buFont typeface="Arial" pitchFamily="34" charset="0"/>
              <a:buChar char="•"/>
            </a:pPr>
            <a:r>
              <a:rPr lang="en-US" dirty="0" smtClean="0"/>
              <a:t>A </a:t>
            </a:r>
            <a:r>
              <a:rPr lang="en-US" dirty="0"/>
              <a:t>point-in-time copy </a:t>
            </a:r>
            <a:endParaRPr lang="en-US" dirty="0" smtClean="0"/>
          </a:p>
          <a:p>
            <a:pPr marL="285750" indent="-285750">
              <a:buFont typeface="Arial" pitchFamily="34" charset="0"/>
              <a:buChar char="•"/>
            </a:pPr>
            <a:r>
              <a:rPr lang="en-US" dirty="0"/>
              <a:t>N</a:t>
            </a:r>
            <a:r>
              <a:rPr lang="en-US" dirty="0" smtClean="0"/>
              <a:t>ot </a:t>
            </a:r>
            <a:r>
              <a:rPr lang="en-US" dirty="0"/>
              <a:t>affect the running state </a:t>
            </a:r>
            <a:r>
              <a:rPr lang="en-US" dirty="0" smtClean="0"/>
              <a:t>o</a:t>
            </a:r>
            <a:endParaRPr lang="en-US" dirty="0"/>
          </a:p>
          <a:p>
            <a:pPr marL="285750" indent="-285750">
              <a:buFont typeface="Arial" pitchFamily="34" charset="0"/>
              <a:buChar char="•"/>
            </a:pPr>
            <a:r>
              <a:rPr lang="en-US" dirty="0"/>
              <a:t>Snapshot any guest OS</a:t>
            </a:r>
          </a:p>
          <a:p>
            <a:pPr marL="285750" indent="-285750">
              <a:buFont typeface="Arial" pitchFamily="34" charset="0"/>
              <a:buChar char="•"/>
            </a:pPr>
            <a:r>
              <a:rPr lang="en-US" dirty="0"/>
              <a:t>VM </a:t>
            </a:r>
            <a:r>
              <a:rPr lang="en-US" dirty="0" smtClean="0"/>
              <a:t>not </a:t>
            </a:r>
            <a:r>
              <a:rPr lang="en-US" dirty="0"/>
              <a:t>paused</a:t>
            </a:r>
          </a:p>
          <a:p>
            <a:pPr marL="285750" indent="-285750">
              <a:buFont typeface="Arial" pitchFamily="34" charset="0"/>
              <a:buChar char="•"/>
            </a:pPr>
            <a:r>
              <a:rPr lang="en-US" dirty="0" smtClean="0"/>
              <a:t>Also called </a:t>
            </a:r>
            <a:r>
              <a:rPr lang="en-US" dirty="0"/>
              <a:t>“</a:t>
            </a:r>
            <a:r>
              <a:rPr lang="en-US" dirty="0" smtClean="0"/>
              <a:t>checkpoints”</a:t>
            </a:r>
            <a:endParaRPr lang="en-US" dirty="0"/>
          </a:p>
        </p:txBody>
      </p:sp>
      <p:sp>
        <p:nvSpPr>
          <p:cNvPr id="5" name="Rectangle 4"/>
          <p:cNvSpPr/>
          <p:nvPr/>
        </p:nvSpPr>
        <p:spPr bwMode="auto">
          <a:xfrm>
            <a:off x="3733800" y="1047750"/>
            <a:ext cx="4572000" cy="1740807"/>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sz="2800" dirty="0" smtClean="0"/>
              <a:t>Snapshot files</a:t>
            </a:r>
          </a:p>
          <a:p>
            <a:pPr marL="285750" indent="-285750">
              <a:buFont typeface="Arial" pitchFamily="34" charset="0"/>
              <a:buChar char="•"/>
            </a:pPr>
            <a:r>
              <a:rPr lang="en-US" dirty="0" smtClean="0"/>
              <a:t>VM </a:t>
            </a:r>
            <a:r>
              <a:rPr lang="en-US" dirty="0"/>
              <a:t>configuration .XML file (*.xml)</a:t>
            </a:r>
          </a:p>
          <a:p>
            <a:pPr marL="285750" indent="-285750">
              <a:buFont typeface="Arial" pitchFamily="34" charset="0"/>
              <a:buChar char="•"/>
            </a:pPr>
            <a:r>
              <a:rPr lang="en-US" dirty="0"/>
              <a:t>Save state files (*.</a:t>
            </a:r>
            <a:r>
              <a:rPr lang="en-US" dirty="0" err="1"/>
              <a:t>vsv</a:t>
            </a:r>
            <a:r>
              <a:rPr lang="en-US" dirty="0"/>
              <a:t>)</a:t>
            </a:r>
          </a:p>
          <a:p>
            <a:pPr marL="285750" indent="-285750">
              <a:buFont typeface="Arial" pitchFamily="34" charset="0"/>
              <a:buChar char="•"/>
            </a:pPr>
            <a:r>
              <a:rPr lang="en-US" dirty="0"/>
              <a:t>VM memory contents (*.bin)</a:t>
            </a:r>
          </a:p>
          <a:p>
            <a:pPr marL="285750" indent="-285750">
              <a:buFont typeface="Arial" pitchFamily="34" charset="0"/>
              <a:buChar char="•"/>
            </a:pPr>
            <a:r>
              <a:rPr lang="en-US" dirty="0"/>
              <a:t>Snapshot differencing disk (*.</a:t>
            </a:r>
            <a:r>
              <a:rPr lang="en-US" dirty="0" err="1"/>
              <a:t>avhd</a:t>
            </a:r>
            <a:r>
              <a:rPr lang="en-US" dirty="0"/>
              <a:t>)</a:t>
            </a:r>
          </a:p>
        </p:txBody>
      </p:sp>
      <p:sp>
        <p:nvSpPr>
          <p:cNvPr id="6" name="Rectangle 5"/>
          <p:cNvSpPr/>
          <p:nvPr/>
        </p:nvSpPr>
        <p:spPr bwMode="auto">
          <a:xfrm>
            <a:off x="3733800" y="2960007"/>
            <a:ext cx="4572000" cy="1227183"/>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Text</a:t>
            </a: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960007"/>
            <a:ext cx="4588809" cy="12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49106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Snapshot Considerations</a:t>
            </a:r>
          </a:p>
        </p:txBody>
      </p:sp>
      <p:sp>
        <p:nvSpPr>
          <p:cNvPr id="2" name="Text Placeholder 1"/>
          <p:cNvSpPr>
            <a:spLocks noGrp="1"/>
          </p:cNvSpPr>
          <p:nvPr>
            <p:ph idx="1"/>
          </p:nvPr>
        </p:nvSpPr>
        <p:spPr>
          <a:xfrm>
            <a:off x="389436" y="1085850"/>
            <a:ext cx="8363938" cy="3543300"/>
          </a:xfrm>
        </p:spPr>
        <p:txBody>
          <a:bodyPr>
            <a:noAutofit/>
          </a:bodyPr>
          <a:lstStyle/>
          <a:p>
            <a:r>
              <a:rPr lang="en-US" sz="2400" dirty="0" smtClean="0"/>
              <a:t>Should not be used in production environments </a:t>
            </a:r>
          </a:p>
          <a:p>
            <a:pPr lvl="1"/>
            <a:r>
              <a:rPr lang="en-US" sz="2000" dirty="0" smtClean="0"/>
              <a:t>No good for time-sensitive services (AD) or replication</a:t>
            </a:r>
          </a:p>
          <a:p>
            <a:r>
              <a:rPr lang="en-US" sz="2400" dirty="0" smtClean="0"/>
              <a:t>Should be used in testing and training environments </a:t>
            </a:r>
          </a:p>
          <a:p>
            <a:r>
              <a:rPr lang="en-US" sz="2400" dirty="0" smtClean="0"/>
              <a:t>May consume a significant amount of hard disk space </a:t>
            </a:r>
          </a:p>
          <a:p>
            <a:r>
              <a:rPr lang="en-US" sz="2400" dirty="0" smtClean="0"/>
              <a:t>Can have unexpected results when deleted </a:t>
            </a:r>
          </a:p>
          <a:p>
            <a:r>
              <a:rPr lang="en-US" sz="2400" dirty="0" smtClean="0"/>
              <a:t>Cannot be used with pass-through disks</a:t>
            </a:r>
          </a:p>
          <a:p>
            <a:r>
              <a:rPr lang="en-US" sz="2400" dirty="0" smtClean="0"/>
              <a:t>Configure storage location </a:t>
            </a:r>
            <a:br>
              <a:rPr lang="en-US" sz="2400" dirty="0" smtClean="0"/>
            </a:br>
            <a:r>
              <a:rPr lang="en-US" sz="2400" dirty="0" smtClean="0"/>
              <a:t>before taking first snapshot </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773" y="3526445"/>
            <a:ext cx="4546662" cy="156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33</a:t>
            </a:fld>
            <a:endParaRPr lang="en-US"/>
          </a:p>
        </p:txBody>
      </p:sp>
    </p:spTree>
    <p:extLst>
      <p:ext uri="{BB962C8B-B14F-4D97-AF65-F5344CB8AC3E}">
        <p14:creationId xmlns:p14="http://schemas.microsoft.com/office/powerpoint/2010/main" val="741689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Backup &amp; Restore Overview</a:t>
            </a:r>
            <a:endParaRPr lang="en-US" dirty="0"/>
          </a:p>
        </p:txBody>
      </p:sp>
      <p:sp>
        <p:nvSpPr>
          <p:cNvPr id="5" name="Text Placeholder 4"/>
          <p:cNvSpPr>
            <a:spLocks noGrp="1"/>
          </p:cNvSpPr>
          <p:nvPr>
            <p:ph idx="1"/>
          </p:nvPr>
        </p:nvSpPr>
        <p:spPr>
          <a:xfrm>
            <a:off x="389436" y="1085850"/>
            <a:ext cx="8363938" cy="3543300"/>
          </a:xfrm>
        </p:spPr>
        <p:txBody>
          <a:bodyPr>
            <a:noAutofit/>
          </a:bodyPr>
          <a:lstStyle/>
          <a:p>
            <a:r>
              <a:rPr lang="en-US" sz="1800" dirty="0" smtClean="0"/>
              <a:t>VMs contain a single file (VHD) for the OS</a:t>
            </a:r>
          </a:p>
          <a:p>
            <a:pPr lvl="1"/>
            <a:r>
              <a:rPr lang="en-US" sz="1600" dirty="0" smtClean="0"/>
              <a:t>Easier to backup; Offline backup easy – just copy VM files to another location</a:t>
            </a:r>
          </a:p>
          <a:p>
            <a:pPr lvl="1"/>
            <a:r>
              <a:rPr lang="en-US" sz="1600" dirty="0" smtClean="0"/>
              <a:t>Cannot restore individual files</a:t>
            </a:r>
          </a:p>
          <a:p>
            <a:r>
              <a:rPr lang="en-US" sz="1800" dirty="0" smtClean="0"/>
              <a:t>Consider online backups</a:t>
            </a:r>
          </a:p>
          <a:p>
            <a:pPr lvl="1"/>
            <a:r>
              <a:rPr lang="en-US" sz="1600" dirty="0" smtClean="0"/>
              <a:t>Install integration services (and backup integration service)</a:t>
            </a:r>
          </a:p>
          <a:p>
            <a:pPr lvl="1"/>
            <a:r>
              <a:rPr lang="en-US" sz="1600" dirty="0" smtClean="0"/>
              <a:t>Must use NTFS.  FAT32 and dynamic disks not supported</a:t>
            </a:r>
          </a:p>
          <a:p>
            <a:pPr lvl="1"/>
            <a:r>
              <a:rPr lang="en-US" sz="1600" dirty="0" smtClean="0"/>
              <a:t>Enable </a:t>
            </a:r>
            <a:r>
              <a:rPr lang="en-US" sz="1600" dirty="0"/>
              <a:t>Volume Shadow Copy Service (VSS</a:t>
            </a:r>
            <a:r>
              <a:rPr lang="en-US" sz="1600" dirty="0" smtClean="0"/>
              <a:t>) on all volumes the VM uses</a:t>
            </a:r>
          </a:p>
          <a:p>
            <a:r>
              <a:rPr lang="en-US" sz="1800" dirty="0" smtClean="0"/>
              <a:t>Host backups</a:t>
            </a:r>
          </a:p>
          <a:p>
            <a:pPr lvl="1"/>
            <a:r>
              <a:rPr lang="en-US" sz="1600" dirty="0" smtClean="0"/>
              <a:t>Backup / restore all except virtual networks (incl. VM configuration, snapshots, VHDs</a:t>
            </a:r>
          </a:p>
          <a:p>
            <a:r>
              <a:rPr lang="en-US" sz="1800" dirty="0" smtClean="0"/>
              <a:t>Guest backups</a:t>
            </a:r>
          </a:p>
          <a:p>
            <a:pPr lvl="1"/>
            <a:r>
              <a:rPr lang="en-US" sz="1600" dirty="0" smtClean="0"/>
              <a:t>Granular file / application level backup</a:t>
            </a:r>
          </a:p>
          <a:p>
            <a:pPr lvl="1"/>
            <a:r>
              <a:rPr lang="en-US" sz="1600" dirty="0" smtClean="0"/>
              <a:t>Use before, and in addition to full (host) backup</a:t>
            </a:r>
          </a:p>
        </p:txBody>
      </p:sp>
      <p:sp>
        <p:nvSpPr>
          <p:cNvPr id="2" name="Slide Number Placeholder 1"/>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34</a:t>
            </a:fld>
            <a:endParaRPr lang="en-US"/>
          </a:p>
        </p:txBody>
      </p:sp>
    </p:spTree>
    <p:extLst>
      <p:ext uri="{BB962C8B-B14F-4D97-AF65-F5344CB8AC3E}">
        <p14:creationId xmlns:p14="http://schemas.microsoft.com/office/powerpoint/2010/main" val="3973049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Remote Server Admin. Tools</a:t>
            </a:r>
            <a:endParaRPr lang="en-US" dirty="0"/>
          </a:p>
        </p:txBody>
      </p:sp>
      <p:sp>
        <p:nvSpPr>
          <p:cNvPr id="3" name="Text Placeholder 2"/>
          <p:cNvSpPr>
            <a:spLocks noGrp="1"/>
          </p:cNvSpPr>
          <p:nvPr>
            <p:ph idx="1"/>
          </p:nvPr>
        </p:nvSpPr>
        <p:spPr/>
        <p:txBody>
          <a:bodyPr>
            <a:noAutofit/>
          </a:bodyPr>
          <a:lstStyle/>
          <a:p>
            <a:r>
              <a:rPr lang="en-US" sz="2800" dirty="0" smtClean="0"/>
              <a:t>RSAT allows server management on Client</a:t>
            </a:r>
          </a:p>
          <a:p>
            <a:r>
              <a:rPr lang="en-US" sz="2800" dirty="0" smtClean="0"/>
              <a:t>Connect to Hosts</a:t>
            </a:r>
          </a:p>
          <a:p>
            <a:r>
              <a:rPr lang="en-US" sz="2800" dirty="0" smtClean="0"/>
              <a:t>Free download: </a:t>
            </a:r>
            <a:br>
              <a:rPr lang="en-US" sz="2800" dirty="0" smtClean="0"/>
            </a:br>
            <a:r>
              <a:rPr lang="en-US" sz="2800" dirty="0" smtClean="0">
                <a:hlinkClick r:id="rId3"/>
              </a:rPr>
              <a:t>http://www.microsoft.com/</a:t>
            </a:r>
            <a:br>
              <a:rPr lang="en-US" sz="2800" dirty="0" smtClean="0">
                <a:hlinkClick r:id="rId3"/>
              </a:rPr>
            </a:br>
            <a:r>
              <a:rPr lang="en-US" sz="2800" dirty="0" smtClean="0">
                <a:hlinkClick r:id="rId3"/>
              </a:rPr>
              <a:t>download/en/details.aspx?</a:t>
            </a:r>
            <a:br>
              <a:rPr lang="en-US" sz="2800" dirty="0" smtClean="0">
                <a:hlinkClick r:id="rId3"/>
              </a:rPr>
            </a:br>
            <a:r>
              <a:rPr lang="en-US" sz="2800" dirty="0" err="1" smtClean="0">
                <a:hlinkClick r:id="rId3"/>
              </a:rPr>
              <a:t>displaylang</a:t>
            </a:r>
            <a:r>
              <a:rPr lang="en-US" sz="2800" dirty="0" smtClean="0">
                <a:hlinkClick r:id="rId3"/>
              </a:rPr>
              <a:t>=</a:t>
            </a:r>
            <a:r>
              <a:rPr lang="en-US" sz="2800" dirty="0" err="1" smtClean="0">
                <a:hlinkClick r:id="rId3"/>
              </a:rPr>
              <a:t>en&amp;id</a:t>
            </a:r>
            <a:r>
              <a:rPr lang="en-US" sz="2800" dirty="0" smtClean="0">
                <a:hlinkClick r:id="rId3"/>
              </a:rPr>
              <a:t>=7887</a:t>
            </a:r>
            <a:endParaRPr lang="en-US" sz="2800" dirty="0" smtClean="0"/>
          </a:p>
          <a:p>
            <a:r>
              <a:rPr lang="en-US" sz="2800" dirty="0" smtClean="0"/>
              <a:t>Must enable feature on Client</a:t>
            </a:r>
          </a:p>
          <a:p>
            <a:pPr lvl="1"/>
            <a:r>
              <a:rPr lang="en-US" sz="2000" dirty="0" smtClean="0"/>
              <a:t>Select Role Administration Tools</a:t>
            </a:r>
          </a:p>
          <a:p>
            <a:pPr lvl="2"/>
            <a:r>
              <a:rPr lang="en-US" sz="1800" dirty="0" smtClean="0"/>
              <a:t>Select Hyper-V Tools</a:t>
            </a: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1" y="1579230"/>
            <a:ext cx="3048000" cy="327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35</a:t>
            </a:fld>
            <a:endParaRPr lang="en-US"/>
          </a:p>
        </p:txBody>
      </p:sp>
    </p:spTree>
    <p:extLst>
      <p:ext uri="{BB962C8B-B14F-4D97-AF65-F5344CB8AC3E}">
        <p14:creationId xmlns:p14="http://schemas.microsoft.com/office/powerpoint/2010/main" val="14657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RD Connection Manager</a:t>
            </a:r>
            <a:endParaRPr lang="en-US" dirty="0"/>
          </a:p>
        </p:txBody>
      </p:sp>
      <p:sp>
        <p:nvSpPr>
          <p:cNvPr id="3" name="Text Placeholder 2"/>
          <p:cNvSpPr>
            <a:spLocks noGrp="1"/>
          </p:cNvSpPr>
          <p:nvPr>
            <p:ph idx="1"/>
          </p:nvPr>
        </p:nvSpPr>
        <p:spPr/>
        <p:txBody>
          <a:bodyPr>
            <a:noAutofit/>
          </a:bodyPr>
          <a:lstStyle/>
          <a:p>
            <a:r>
              <a:rPr lang="en-US" sz="2800" dirty="0" smtClean="0"/>
              <a:t>Remote desktop connection management at scale </a:t>
            </a:r>
          </a:p>
          <a:p>
            <a:r>
              <a:rPr lang="en-US" sz="2800" dirty="0" smtClean="0"/>
              <a:t>Connect to hosts or VMs</a:t>
            </a:r>
            <a:endParaRPr lang="en-US" sz="2800" dirty="0"/>
          </a:p>
          <a:p>
            <a:r>
              <a:rPr lang="en-US" sz="2800" dirty="0" smtClean="0"/>
              <a:t>Runs on Server &amp; Client</a:t>
            </a:r>
          </a:p>
          <a:p>
            <a:r>
              <a:rPr lang="en-US" sz="2800" dirty="0" smtClean="0"/>
              <a:t>Free download: </a:t>
            </a:r>
            <a:br>
              <a:rPr lang="en-US" sz="2800" dirty="0" smtClean="0"/>
            </a:br>
            <a:r>
              <a:rPr lang="en-US" sz="2800" dirty="0" smtClean="0">
                <a:hlinkClick r:id="rId3"/>
              </a:rPr>
              <a:t>http://www.microsoft.com/</a:t>
            </a:r>
            <a:br>
              <a:rPr lang="en-US" sz="2800" dirty="0" smtClean="0">
                <a:hlinkClick r:id="rId3"/>
              </a:rPr>
            </a:br>
            <a:r>
              <a:rPr lang="en-US" sz="2800" dirty="0" smtClean="0">
                <a:hlinkClick r:id="rId3"/>
              </a:rPr>
              <a:t>download/en/details.aspx?</a:t>
            </a:r>
            <a:br>
              <a:rPr lang="en-US" sz="2800" dirty="0" smtClean="0">
                <a:hlinkClick r:id="rId3"/>
              </a:rPr>
            </a:br>
            <a:r>
              <a:rPr lang="en-US" sz="2800" dirty="0" err="1" smtClean="0">
                <a:hlinkClick r:id="rId3"/>
              </a:rPr>
              <a:t>displaylang</a:t>
            </a:r>
            <a:r>
              <a:rPr lang="en-US" sz="2800" dirty="0" smtClean="0">
                <a:hlinkClick r:id="rId3"/>
              </a:rPr>
              <a:t>=</a:t>
            </a:r>
            <a:r>
              <a:rPr lang="en-US" sz="2800" dirty="0" err="1" smtClean="0">
                <a:hlinkClick r:id="rId3"/>
              </a:rPr>
              <a:t>en&amp;id</a:t>
            </a:r>
            <a:r>
              <a:rPr lang="en-US" sz="2800" dirty="0" smtClean="0">
                <a:hlinkClick r:id="rId3"/>
              </a:rPr>
              <a:t>=21101</a:t>
            </a:r>
            <a:r>
              <a:rPr lang="en-US" sz="2800" dirty="0" smtClean="0"/>
              <a:t>  </a:t>
            </a:r>
            <a:endParaRPr lang="en-US" sz="28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689" y="1962150"/>
            <a:ext cx="4127712" cy="267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36</a:t>
            </a:fld>
            <a:endParaRPr lang="en-US"/>
          </a:p>
        </p:txBody>
      </p:sp>
    </p:spTree>
    <p:extLst>
      <p:ext uri="{BB962C8B-B14F-4D97-AF65-F5344CB8AC3E}">
        <p14:creationId xmlns:p14="http://schemas.microsoft.com/office/powerpoint/2010/main" val="140235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 name="Title 45"/>
          <p:cNvSpPr>
            <a:spLocks noGrp="1"/>
          </p:cNvSpPr>
          <p:nvPr>
            <p:ph type="title"/>
          </p:nvPr>
        </p:nvSpPr>
        <p:spPr/>
        <p:txBody>
          <a:bodyPr/>
          <a:lstStyle/>
          <a:p>
            <a:r>
              <a:rPr lang="en-US" smtClean="0"/>
              <a:t>Active Directory</a:t>
            </a:r>
            <a:endParaRPr lang="en-US" dirty="0"/>
          </a:p>
        </p:txBody>
      </p:sp>
      <p:sp>
        <p:nvSpPr>
          <p:cNvPr id="4" name="Content Placeholder 3"/>
          <p:cNvSpPr>
            <a:spLocks noGrp="1"/>
          </p:cNvSpPr>
          <p:nvPr>
            <p:ph idx="1"/>
          </p:nvPr>
        </p:nvSpPr>
        <p:spPr/>
        <p:txBody>
          <a:bodyPr>
            <a:noAutofit/>
          </a:bodyPr>
          <a:lstStyle/>
          <a:p>
            <a:r>
              <a:rPr lang="en-US" sz="2400" dirty="0" smtClean="0"/>
              <a:t>Common access across physical, virtual &amp; Cloud from a single identity store</a:t>
            </a:r>
          </a:p>
          <a:p>
            <a:r>
              <a:rPr lang="en-US" sz="2400" dirty="0" smtClean="0"/>
              <a:t>All physical servers must be members of the same forest</a:t>
            </a:r>
          </a:p>
          <a:p>
            <a:pPr lvl="1"/>
            <a:r>
              <a:rPr lang="en-US" sz="2000" dirty="0" smtClean="0"/>
              <a:t>Ideally in the same domain</a:t>
            </a:r>
          </a:p>
          <a:p>
            <a:r>
              <a:rPr lang="en-US" sz="2400" dirty="0" smtClean="0"/>
              <a:t>Minimum of two domain controllers</a:t>
            </a:r>
          </a:p>
          <a:p>
            <a:pPr lvl="1"/>
            <a:r>
              <a:rPr lang="en-US" sz="2000" dirty="0" smtClean="0"/>
              <a:t>Bare metal recommended</a:t>
            </a:r>
          </a:p>
          <a:p>
            <a:pPr lvl="1"/>
            <a:r>
              <a:rPr lang="en-US" sz="2000" dirty="0" smtClean="0"/>
              <a:t>VMs are OK</a:t>
            </a:r>
          </a:p>
          <a:p>
            <a:pPr lvl="2"/>
            <a:r>
              <a:rPr lang="en-US" sz="1800" dirty="0" smtClean="0"/>
              <a:t>Be cautious putting DC in clustered </a:t>
            </a:r>
            <a:br>
              <a:rPr lang="en-US" sz="1800" dirty="0" smtClean="0"/>
            </a:br>
            <a:r>
              <a:rPr lang="en-US" sz="1800" dirty="0" smtClean="0"/>
              <a:t>VM as the cluster requires </a:t>
            </a:r>
            <a:br>
              <a:rPr lang="en-US" sz="1800" dirty="0" smtClean="0"/>
            </a:br>
            <a:r>
              <a:rPr lang="en-US" sz="1800" dirty="0" smtClean="0"/>
              <a:t>authentication to start the VM, </a:t>
            </a:r>
            <a:br>
              <a:rPr lang="en-US" sz="1800" dirty="0" smtClean="0"/>
            </a:br>
            <a:r>
              <a:rPr lang="en-US" sz="1800" dirty="0" smtClean="0"/>
              <a:t>but that may not be possible if the </a:t>
            </a:r>
            <a:br>
              <a:rPr lang="en-US" sz="1800" dirty="0" smtClean="0"/>
            </a:br>
            <a:r>
              <a:rPr lang="en-US" sz="1800" dirty="0" smtClean="0"/>
              <a:t>DC is not yet available</a:t>
            </a:r>
          </a:p>
          <a:p>
            <a:endParaRPr lang="en-US" sz="2400" dirty="0"/>
          </a:p>
        </p:txBody>
      </p:sp>
      <p:grpSp>
        <p:nvGrpSpPr>
          <p:cNvPr id="2" name="Group 1"/>
          <p:cNvGrpSpPr/>
          <p:nvPr/>
        </p:nvGrpSpPr>
        <p:grpSpPr>
          <a:xfrm>
            <a:off x="5333999" y="2514039"/>
            <a:ext cx="3556959" cy="2484114"/>
            <a:chOff x="4040467" y="1808712"/>
            <a:chExt cx="4850492" cy="3189441"/>
          </a:xfrm>
        </p:grpSpPr>
        <p:sp>
          <p:nvSpPr>
            <p:cNvPr id="122" name="Rounded Rectangle 121"/>
            <p:cNvSpPr/>
            <p:nvPr/>
          </p:nvSpPr>
          <p:spPr>
            <a:xfrm>
              <a:off x="4040467" y="3867223"/>
              <a:ext cx="4850492" cy="1130930"/>
            </a:xfrm>
            <a:prstGeom prst="roundRect">
              <a:avLst>
                <a:gd name="adj" fmla="val 19330"/>
              </a:avLst>
            </a:prstGeom>
            <a:ln/>
          </p:spPr>
          <p:style>
            <a:lnRef idx="1">
              <a:schemeClr val="accent6"/>
            </a:lnRef>
            <a:fillRef idx="2">
              <a:schemeClr val="accent6"/>
            </a:fillRef>
            <a:effectRef idx="1">
              <a:schemeClr val="accent6"/>
            </a:effectRef>
            <a:fontRef idx="minor">
              <a:schemeClr val="dk1"/>
            </a:fontRef>
          </p:style>
          <p:txBody>
            <a:bodyPr wrap="square" lIns="91440" tIns="91440" rIns="91440" bIns="91440" rtlCol="0" anchor="t">
              <a:noAutofit/>
            </a:bodyPr>
            <a:lstStyle/>
            <a:p>
              <a:pPr marL="457200" lvl="1" indent="-342900" algn="ctr" defTabSz="457200">
                <a:lnSpc>
                  <a:spcPct val="80000"/>
                </a:lnSpc>
                <a:spcAft>
                  <a:spcPts val="1200"/>
                </a:spcAft>
                <a:buSzPct val="80000"/>
                <a:defRPr/>
              </a:pPr>
              <a:r>
                <a:rPr lang="en-US" sz="1200" b="1" dirty="0" smtClean="0">
                  <a:ln w="3175">
                    <a:noFill/>
                  </a:ln>
                  <a:solidFill>
                    <a:sysClr val="windowText" lastClr="000000"/>
                  </a:solidFill>
                  <a:effectLst>
                    <a:outerShdw blurRad="152400" dist="38100" dir="5400000" algn="t" rotWithShape="0">
                      <a:prstClr val="black">
                        <a:alpha val="70000"/>
                      </a:prstClr>
                    </a:outerShdw>
                  </a:effectLst>
                  <a:cs typeface="Arial" charset="0"/>
                </a:rPr>
                <a:t>Common Platform &amp; Infrastructure</a:t>
              </a:r>
            </a:p>
          </p:txBody>
        </p:sp>
        <p:sp>
          <p:nvSpPr>
            <p:cNvPr id="108" name="Rectangle 107"/>
            <p:cNvSpPr/>
            <p:nvPr/>
          </p:nvSpPr>
          <p:spPr>
            <a:xfrm>
              <a:off x="4130078" y="4590440"/>
              <a:ext cx="1531032" cy="26939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r>
                <a:rPr lang="en-US" sz="1400" b="1" dirty="0" smtClean="0">
                  <a:solidFill>
                    <a:sysClr val="windowText" lastClr="000000"/>
                  </a:solidFill>
                </a:rPr>
                <a:t>Client OS</a:t>
              </a:r>
              <a:endParaRPr lang="en-US" sz="1400" b="1" dirty="0">
                <a:solidFill>
                  <a:sysClr val="windowText" lastClr="000000"/>
                </a:solidFill>
              </a:endParaRPr>
            </a:p>
          </p:txBody>
        </p:sp>
        <p:sp>
          <p:nvSpPr>
            <p:cNvPr id="109" name="Rectangle 108"/>
            <p:cNvSpPr/>
            <p:nvPr/>
          </p:nvSpPr>
          <p:spPr>
            <a:xfrm>
              <a:off x="7275073" y="4590440"/>
              <a:ext cx="1537971" cy="26939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r>
                <a:rPr lang="en-US" sz="1400" b="1" dirty="0" smtClean="0">
                  <a:solidFill>
                    <a:sysClr val="windowText" lastClr="000000"/>
                  </a:solidFill>
                </a:rPr>
                <a:t>3rd Party</a:t>
              </a:r>
              <a:endParaRPr lang="en-US" sz="1400" b="1" dirty="0">
                <a:solidFill>
                  <a:sysClr val="windowText" lastClr="000000"/>
                </a:solidFill>
              </a:endParaRPr>
            </a:p>
          </p:txBody>
        </p:sp>
        <p:sp>
          <p:nvSpPr>
            <p:cNvPr id="110" name="Rectangle 109"/>
            <p:cNvSpPr/>
            <p:nvPr/>
          </p:nvSpPr>
          <p:spPr>
            <a:xfrm>
              <a:off x="5689403" y="4590440"/>
              <a:ext cx="1557816" cy="269394"/>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r>
                <a:rPr lang="en-US" sz="1400" b="1" dirty="0" smtClean="0">
                  <a:solidFill>
                    <a:sysClr val="windowText" lastClr="000000"/>
                  </a:solidFill>
                </a:rPr>
                <a:t>Server OS</a:t>
              </a:r>
              <a:endParaRPr lang="en-US" sz="1400" b="1" dirty="0">
                <a:solidFill>
                  <a:sysClr val="windowText" lastClr="000000"/>
                </a:solidFill>
              </a:endParaRPr>
            </a:p>
          </p:txBody>
        </p:sp>
        <p:sp>
          <p:nvSpPr>
            <p:cNvPr id="33" name="Rounded Rectangle 32"/>
            <p:cNvSpPr/>
            <p:nvPr/>
          </p:nvSpPr>
          <p:spPr>
            <a:xfrm>
              <a:off x="5657165" y="1808712"/>
              <a:ext cx="1538898" cy="529892"/>
            </a:xfrm>
            <a:prstGeom prst="roundRect">
              <a:avLst>
                <a:gd name="adj" fmla="val 30098"/>
              </a:avLst>
            </a:prstGeom>
            <a:ln/>
          </p:spPr>
          <p:style>
            <a:lnRef idx="1">
              <a:schemeClr val="accent1"/>
            </a:lnRef>
            <a:fillRef idx="2">
              <a:schemeClr val="accent1"/>
            </a:fillRef>
            <a:effectRef idx="1">
              <a:schemeClr val="accent1"/>
            </a:effectRef>
            <a:fontRef idx="minor">
              <a:schemeClr val="dk1"/>
            </a:fontRef>
          </p:style>
          <p:txBody>
            <a:bodyPr wrap="none" lIns="0" tIns="0" rIns="0" bIns="0" rtlCol="0" anchor="ctr">
              <a:noAutofit/>
            </a:bodyPr>
            <a:lstStyle/>
            <a:p>
              <a:pPr indent="-342900" algn="ctr" defTabSz="1106012" eaLnBrk="0" hangingPunct="0">
                <a:lnSpc>
                  <a:spcPct val="80000"/>
                </a:lnSpc>
                <a:buClr>
                  <a:schemeClr val="tx2"/>
                </a:buClr>
                <a:buSzPct val="95000"/>
                <a:tabLst>
                  <a:tab pos="514476" algn="l"/>
                </a:tabLst>
                <a:defRPr/>
              </a:pPr>
              <a:r>
                <a:rPr lang="en-US" sz="1600" b="1" dirty="0" smtClean="0">
                  <a:solidFill>
                    <a:schemeClr val="tx1"/>
                  </a:solidFill>
                  <a:effectLst>
                    <a:outerShdw blurRad="38100" dist="38100" dir="2700000" algn="tl">
                      <a:srgbClr val="000000">
                        <a:alpha val="43137"/>
                      </a:srgbClr>
                    </a:outerShdw>
                  </a:effectLst>
                </a:rPr>
                <a:t>Security</a:t>
              </a:r>
            </a:p>
          </p:txBody>
        </p:sp>
        <p:sp>
          <p:nvSpPr>
            <p:cNvPr id="34" name="Rounded Rectangle 33"/>
            <p:cNvSpPr/>
            <p:nvPr/>
          </p:nvSpPr>
          <p:spPr>
            <a:xfrm>
              <a:off x="4040467" y="3197788"/>
              <a:ext cx="1549735" cy="529892"/>
            </a:xfrm>
            <a:prstGeom prst="roundRect">
              <a:avLst>
                <a:gd name="adj" fmla="val 32540"/>
              </a:avLst>
            </a:prstGeom>
            <a:ln/>
          </p:spPr>
          <p:style>
            <a:lnRef idx="1">
              <a:schemeClr val="accent1"/>
            </a:lnRef>
            <a:fillRef idx="2">
              <a:schemeClr val="accent1"/>
            </a:fillRef>
            <a:effectRef idx="1">
              <a:schemeClr val="accent1"/>
            </a:effectRef>
            <a:fontRef idx="minor">
              <a:schemeClr val="dk1"/>
            </a:fontRef>
          </p:style>
          <p:txBody>
            <a:bodyPr wrap="none" lIns="0" tIns="0" rIns="0" bIns="0" rtlCol="0" anchor="ctr">
              <a:noAutofit/>
            </a:bodyPr>
            <a:lstStyle/>
            <a:p>
              <a:pPr indent="-342900" algn="ctr" defTabSz="1106012" eaLnBrk="0" hangingPunct="0">
                <a:lnSpc>
                  <a:spcPct val="80000"/>
                </a:lnSpc>
                <a:buClr>
                  <a:schemeClr val="tx2"/>
                </a:buClr>
                <a:buSzPct val="95000"/>
                <a:tabLst>
                  <a:tab pos="514476" algn="l"/>
                </a:tabLst>
                <a:defRPr/>
              </a:pPr>
              <a:r>
                <a:rPr lang="en-US" sz="1600" b="1" dirty="0" smtClean="0">
                  <a:solidFill>
                    <a:schemeClr val="tx1"/>
                  </a:solidFill>
                  <a:effectLst>
                    <a:outerShdw blurRad="38100" dist="38100" dir="2700000" algn="tl">
                      <a:srgbClr val="000000">
                        <a:alpha val="43137"/>
                      </a:srgbClr>
                    </a:outerShdw>
                  </a:effectLst>
                </a:rPr>
                <a:t>Access</a:t>
              </a:r>
            </a:p>
          </p:txBody>
        </p:sp>
        <p:sp>
          <p:nvSpPr>
            <p:cNvPr id="35" name="Rounded Rectangle 34"/>
            <p:cNvSpPr/>
            <p:nvPr/>
          </p:nvSpPr>
          <p:spPr>
            <a:xfrm>
              <a:off x="7263943" y="3188167"/>
              <a:ext cx="1627016" cy="529892"/>
            </a:xfrm>
            <a:prstGeom prst="roundRect">
              <a:avLst>
                <a:gd name="adj" fmla="val 33761"/>
              </a:avLst>
            </a:prstGeom>
            <a:ln/>
          </p:spPr>
          <p:style>
            <a:lnRef idx="1">
              <a:schemeClr val="accent1"/>
            </a:lnRef>
            <a:fillRef idx="2">
              <a:schemeClr val="accent1"/>
            </a:fillRef>
            <a:effectRef idx="1">
              <a:schemeClr val="accent1"/>
            </a:effectRef>
            <a:fontRef idx="minor">
              <a:schemeClr val="dk1"/>
            </a:fontRef>
          </p:style>
          <p:txBody>
            <a:bodyPr wrap="none" lIns="0" tIns="0" rIns="0" bIns="0" rtlCol="0" anchor="ctr">
              <a:noAutofit/>
            </a:bodyPr>
            <a:lstStyle/>
            <a:p>
              <a:pPr indent="-342900" algn="ctr" defTabSz="1106012" eaLnBrk="0" hangingPunct="0">
                <a:lnSpc>
                  <a:spcPct val="80000"/>
                </a:lnSpc>
                <a:buClr>
                  <a:schemeClr val="tx2"/>
                </a:buClr>
                <a:buSzPct val="95000"/>
                <a:tabLst>
                  <a:tab pos="514476" algn="l"/>
                </a:tabLst>
                <a:defRPr/>
              </a:pPr>
              <a:r>
                <a:rPr lang="en-US" sz="1600" b="1" dirty="0" smtClean="0">
                  <a:solidFill>
                    <a:schemeClr val="tx1"/>
                  </a:solidFill>
                  <a:effectLst>
                    <a:outerShdw blurRad="38100" dist="38100" dir="2700000" algn="tl">
                      <a:srgbClr val="000000">
                        <a:alpha val="43137"/>
                      </a:srgbClr>
                    </a:outerShdw>
                  </a:effectLst>
                </a:rPr>
                <a:t>Management</a:t>
              </a:r>
            </a:p>
          </p:txBody>
        </p:sp>
        <p:sp>
          <p:nvSpPr>
            <p:cNvPr id="39" name="Up-Down Arrow 38"/>
            <p:cNvSpPr>
              <a:spLocks/>
            </p:cNvSpPr>
            <p:nvPr/>
          </p:nvSpPr>
          <p:spPr bwMode="auto">
            <a:xfrm rot="2370291">
              <a:off x="5243880" y="2060177"/>
              <a:ext cx="474647" cy="1428821"/>
            </a:xfrm>
            <a:prstGeom prst="up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defTabSz="914400">
                <a:defRPr/>
              </a:pPr>
              <a:endParaRPr lang="en-US" b="1" dirty="0" smtClean="0">
                <a:solidFill>
                  <a:schemeClr val="tx1"/>
                </a:solidFill>
                <a:latin typeface="Arial" charset="0"/>
              </a:endParaRPr>
            </a:p>
          </p:txBody>
        </p:sp>
        <p:sp>
          <p:nvSpPr>
            <p:cNvPr id="40" name="Up-Down Arrow 39"/>
            <p:cNvSpPr>
              <a:spLocks/>
            </p:cNvSpPr>
            <p:nvPr/>
          </p:nvSpPr>
          <p:spPr bwMode="auto">
            <a:xfrm rot="19322747" flipH="1">
              <a:off x="7096162" y="2068863"/>
              <a:ext cx="474646" cy="1403903"/>
            </a:xfrm>
            <a:prstGeom prst="up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defTabSz="914400">
                <a:defRPr/>
              </a:pPr>
              <a:endParaRPr lang="en-US" b="1" dirty="0" smtClean="0">
                <a:solidFill>
                  <a:schemeClr val="tx1"/>
                </a:solidFill>
                <a:latin typeface="Arial" charset="0"/>
              </a:endParaRPr>
            </a:p>
          </p:txBody>
        </p:sp>
        <p:sp>
          <p:nvSpPr>
            <p:cNvPr id="42" name="Up-Down Arrow 41"/>
            <p:cNvSpPr/>
            <p:nvPr/>
          </p:nvSpPr>
          <p:spPr bwMode="auto">
            <a:xfrm rot="5400000">
              <a:off x="6257015" y="2534535"/>
              <a:ext cx="336743" cy="1842891"/>
            </a:xfrm>
            <a:prstGeom prst="up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defTabSz="914400">
                <a:defRPr/>
              </a:pPr>
              <a:endParaRPr lang="en-US" b="1" dirty="0" smtClean="0">
                <a:solidFill>
                  <a:schemeClr val="tx1"/>
                </a:solidFill>
                <a:latin typeface="Arial" charset="0"/>
              </a:endParaRPr>
            </a:p>
          </p:txBody>
        </p:sp>
        <p:sp>
          <p:nvSpPr>
            <p:cNvPr id="19" name="Oval 18"/>
            <p:cNvSpPr/>
            <p:nvPr/>
          </p:nvSpPr>
          <p:spPr bwMode="auto">
            <a:xfrm>
              <a:off x="5936248" y="2514039"/>
              <a:ext cx="978008" cy="734237"/>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wrap="none" lIns="0" tIns="36576" rIns="0" bIns="0" rtlCol="0" anchor="ctr"/>
            <a:lstStyle/>
            <a:p>
              <a:pPr indent="-342900" algn="ctr" defTabSz="1106012" eaLnBrk="0" hangingPunct="0">
                <a:lnSpc>
                  <a:spcPct val="80000"/>
                </a:lnSpc>
                <a:buClr>
                  <a:schemeClr val="tx2"/>
                </a:buClr>
                <a:buSzPct val="95000"/>
                <a:tabLst>
                  <a:tab pos="514476" algn="l"/>
                </a:tabLst>
                <a:defRPr/>
              </a:pPr>
              <a:r>
                <a:rPr lang="en-US" sz="1600" b="1" dirty="0" smtClean="0">
                  <a:solidFill>
                    <a:sysClr val="windowText" lastClr="000000"/>
                  </a:solidFill>
                  <a:effectLst>
                    <a:outerShdw blurRad="38100" dist="38100" dir="2700000" algn="tl">
                      <a:srgbClr val="000000">
                        <a:alpha val="43137"/>
                      </a:srgbClr>
                    </a:outerShdw>
                  </a:effectLst>
                </a:rPr>
                <a:t>Identity</a:t>
              </a:r>
            </a:p>
          </p:txBody>
        </p:sp>
        <p:sp>
          <p:nvSpPr>
            <p:cNvPr id="32" name="Rectangle 31"/>
            <p:cNvSpPr/>
            <p:nvPr/>
          </p:nvSpPr>
          <p:spPr>
            <a:xfrm>
              <a:off x="4127550" y="4268162"/>
              <a:ext cx="2324150" cy="269394"/>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r>
                <a:rPr lang="en-US" sz="1400" b="1" dirty="0" smtClean="0">
                  <a:solidFill>
                    <a:sysClr val="windowText" lastClr="000000"/>
                  </a:solidFill>
                </a:rPr>
                <a:t>Physical</a:t>
              </a:r>
              <a:endParaRPr lang="en-US" sz="1400" b="1" dirty="0">
                <a:solidFill>
                  <a:sysClr val="windowText" lastClr="000000"/>
                </a:solidFill>
              </a:endParaRPr>
            </a:p>
          </p:txBody>
        </p:sp>
        <p:sp>
          <p:nvSpPr>
            <p:cNvPr id="36" name="Rectangle 35"/>
            <p:cNvSpPr/>
            <p:nvPr/>
          </p:nvSpPr>
          <p:spPr>
            <a:xfrm>
              <a:off x="6493005" y="4268162"/>
              <a:ext cx="2299052" cy="26939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r>
                <a:rPr lang="en-US" sz="1400" b="1" dirty="0" smtClean="0">
                  <a:solidFill>
                    <a:sysClr val="windowText" lastClr="000000"/>
                  </a:solidFill>
                </a:rPr>
                <a:t>Virtual</a:t>
              </a:r>
              <a:endParaRPr lang="en-US" sz="1400" b="1" dirty="0">
                <a:solidFill>
                  <a:sysClr val="windowText" lastClr="000000"/>
                </a:solidFill>
              </a:endParaRPr>
            </a:p>
          </p:txBody>
        </p:sp>
      </p:grpSp>
      <p:sp>
        <p:nvSpPr>
          <p:cNvPr id="3" name="Slide Number Placeholder 2"/>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37</a:t>
            </a:fld>
            <a:endParaRPr lang="en-US"/>
          </a:p>
        </p:txBody>
      </p:sp>
    </p:spTree>
    <p:extLst>
      <p:ext uri="{BB962C8B-B14F-4D97-AF65-F5344CB8AC3E}">
        <p14:creationId xmlns:p14="http://schemas.microsoft.com/office/powerpoint/2010/main" val="145585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mtClean="0"/>
              <a:t>RemoteFX  Support</a:t>
            </a:r>
            <a:endParaRPr lang="en-US" dirty="0"/>
          </a:p>
        </p:txBody>
      </p:sp>
      <p:sp>
        <p:nvSpPr>
          <p:cNvPr id="6" name="Text Placeholder 5"/>
          <p:cNvSpPr>
            <a:spLocks noGrp="1"/>
          </p:cNvSpPr>
          <p:nvPr>
            <p:ph idx="1"/>
          </p:nvPr>
        </p:nvSpPr>
        <p:spPr>
          <a:xfrm>
            <a:off x="457200" y="1200151"/>
            <a:ext cx="5257800" cy="3394472"/>
          </a:xfrm>
        </p:spPr>
        <p:txBody>
          <a:bodyPr>
            <a:normAutofit/>
          </a:bodyPr>
          <a:lstStyle/>
          <a:p>
            <a:r>
              <a:rPr lang="en-US" sz="2400" dirty="0" smtClean="0"/>
              <a:t>New in Windows Server 2008 R2 </a:t>
            </a:r>
            <a:r>
              <a:rPr lang="en-US" sz="2400" u="sng" dirty="0" smtClean="0"/>
              <a:t>SP1</a:t>
            </a:r>
            <a:endParaRPr lang="en-US" sz="2400" dirty="0" smtClean="0"/>
          </a:p>
          <a:p>
            <a:r>
              <a:rPr lang="en-US" sz="2400" dirty="0" smtClean="0"/>
              <a:t>3D GPU Host side Rendering</a:t>
            </a:r>
          </a:p>
          <a:p>
            <a:r>
              <a:rPr lang="en-US" sz="2400" dirty="0" smtClean="0"/>
              <a:t>Improved Encode/Decode Pipeline</a:t>
            </a:r>
          </a:p>
          <a:p>
            <a:pPr lvl="0"/>
            <a:r>
              <a:rPr lang="en-US" sz="2400" dirty="0" smtClean="0"/>
              <a:t>USB Redirection</a:t>
            </a:r>
          </a:p>
          <a:p>
            <a:pPr lvl="1"/>
            <a:r>
              <a:rPr lang="en-US" sz="2000" dirty="0" smtClean="0"/>
              <a:t>Enable RemoteFX on a VM</a:t>
            </a:r>
          </a:p>
          <a:p>
            <a:pPr lvl="1"/>
            <a:r>
              <a:rPr lang="en-US" sz="2000" dirty="0" smtClean="0"/>
              <a:t>Client must support RDP 7.1</a:t>
            </a:r>
          </a:p>
          <a:p>
            <a:pPr lvl="1"/>
            <a:r>
              <a:rPr lang="en-US" sz="2000" dirty="0" smtClean="0"/>
              <a:t>USB redirection must be enabled via GP</a:t>
            </a:r>
          </a:p>
          <a:p>
            <a:pPr lvl="1"/>
            <a:r>
              <a:rPr lang="en-US" sz="2000" dirty="0" smtClean="0"/>
              <a:t>GP update and reboot required</a:t>
            </a:r>
            <a:br>
              <a:rPr lang="en-US" sz="2000" dirty="0" smtClean="0"/>
            </a:br>
            <a:endParaRPr lang="en-US" sz="2000" dirty="0" smtClean="0"/>
          </a:p>
          <a:p>
            <a:pPr lvl="1"/>
            <a:endParaRPr lang="en-US" sz="2000" dirty="0" smtClean="0"/>
          </a:p>
          <a:p>
            <a:pPr lvl="1"/>
            <a:endParaRPr lang="en-US" sz="2000" dirty="0" smtClean="0"/>
          </a:p>
          <a:p>
            <a:endParaRPr lang="en-US" sz="2400" dirty="0" smtClean="0"/>
          </a:p>
        </p:txBody>
      </p:sp>
      <p:sp>
        <p:nvSpPr>
          <p:cNvPr id="7" name="Slide Number Placeholder 3"/>
          <p:cNvSpPr txBox="1">
            <a:spLocks/>
          </p:cNvSpPr>
          <p:nvPr/>
        </p:nvSpPr>
        <p:spPr>
          <a:xfrm>
            <a:off x="6781800" y="5200650"/>
            <a:ext cx="2133600" cy="273844"/>
          </a:xfrm>
          <a:prstGeom prst="rect">
            <a:avLst/>
          </a:prstGeom>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fld id="{AFCF9B66-B481-409E-8814-1EB36BDD7850}"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379046"/>
            <a:ext cx="3250969" cy="21265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38</a:t>
            </a:fld>
            <a:endParaRPr lang="en-US"/>
          </a:p>
        </p:txBody>
      </p:sp>
    </p:spTree>
    <p:extLst>
      <p:ext uri="{BB962C8B-B14F-4D97-AF65-F5344CB8AC3E}">
        <p14:creationId xmlns:p14="http://schemas.microsoft.com/office/powerpoint/2010/main" val="2765380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Dynamic Memory</a:t>
            </a:r>
            <a:endParaRPr lang="en-US" dirty="0"/>
          </a:p>
        </p:txBody>
      </p:sp>
      <p:sp>
        <p:nvSpPr>
          <p:cNvPr id="3" name="Content Placeholder 2"/>
          <p:cNvSpPr>
            <a:spLocks noGrp="1"/>
          </p:cNvSpPr>
          <p:nvPr>
            <p:ph idx="1"/>
          </p:nvPr>
        </p:nvSpPr>
        <p:spPr>
          <a:xfrm>
            <a:off x="389436" y="1085850"/>
            <a:ext cx="8363938" cy="3695700"/>
          </a:xfrm>
        </p:spPr>
        <p:txBody>
          <a:bodyPr>
            <a:noAutofit/>
          </a:bodyPr>
          <a:lstStyle/>
          <a:p>
            <a:r>
              <a:rPr lang="en-US" sz="1800" dirty="0" smtClean="0"/>
              <a:t>Hyper-V memory enhancement in Windows Server 2008 R2 SP1</a:t>
            </a:r>
          </a:p>
          <a:p>
            <a:r>
              <a:rPr lang="en-US" sz="1800" dirty="0" smtClean="0"/>
              <a:t>Higher VM consolidation ratios on same hardware with minimal performance impact</a:t>
            </a:r>
          </a:p>
          <a:p>
            <a:r>
              <a:rPr lang="en-US" sz="1800" dirty="0" smtClean="0"/>
              <a:t>Memory is pooled and dynamically distributed across VMs to allow it to easily grow or shrink with no service interruption</a:t>
            </a:r>
          </a:p>
          <a:p>
            <a:pPr lvl="1"/>
            <a:r>
              <a:rPr lang="en-US" sz="1400" dirty="0" smtClean="0"/>
              <a:t>Active Memory addition</a:t>
            </a:r>
          </a:p>
          <a:p>
            <a:pPr lvl="2"/>
            <a:r>
              <a:rPr lang="en-US" sz="1200" dirty="0" smtClean="0"/>
              <a:t>Memory is added immediately when VM needs it</a:t>
            </a:r>
          </a:p>
          <a:p>
            <a:pPr lvl="1"/>
            <a:r>
              <a:rPr lang="en-US" sz="1400" dirty="0" smtClean="0"/>
              <a:t>Passive Memory reclamation</a:t>
            </a:r>
          </a:p>
          <a:p>
            <a:pPr lvl="2"/>
            <a:r>
              <a:rPr lang="en-US" sz="1200" dirty="0" smtClean="0"/>
              <a:t>Unutilized memory is collected every 5 minutes</a:t>
            </a:r>
          </a:p>
          <a:p>
            <a:r>
              <a:rPr lang="en-US" sz="1800" dirty="0" smtClean="0"/>
              <a:t>Supports both server and desktop</a:t>
            </a:r>
          </a:p>
          <a:p>
            <a:r>
              <a:rPr lang="en-US" sz="1800" dirty="0" smtClean="0"/>
              <a:t>VM Guests are enlightened</a:t>
            </a:r>
          </a:p>
          <a:p>
            <a:pPr lvl="1"/>
            <a:r>
              <a:rPr lang="en-US" sz="1400" dirty="0" smtClean="0"/>
              <a:t>Guest Integration Components installed</a:t>
            </a:r>
          </a:p>
          <a:p>
            <a:pPr lvl="1"/>
            <a:r>
              <a:rPr lang="en-US" sz="1400" dirty="0" smtClean="0"/>
              <a:t>Must be updated to SP1</a:t>
            </a:r>
          </a:p>
          <a:p>
            <a:r>
              <a:rPr lang="en-US" sz="1800" dirty="0" smtClean="0"/>
              <a:t>Memory is added and removed via synthetic memory driver (memory VSC) support</a:t>
            </a:r>
            <a:endParaRPr lang="en-US" sz="1800" dirty="0"/>
          </a:p>
        </p:txBody>
      </p:sp>
      <p:sp>
        <p:nvSpPr>
          <p:cNvPr id="4" name="Slide Number Placeholder 3"/>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39</a:t>
            </a:fld>
            <a:endParaRPr lang="en-US"/>
          </a:p>
        </p:txBody>
      </p:sp>
    </p:spTree>
    <p:extLst>
      <p:ext uri="{BB962C8B-B14F-4D97-AF65-F5344CB8AC3E}">
        <p14:creationId xmlns:p14="http://schemas.microsoft.com/office/powerpoint/2010/main" val="346733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9735" y="2675815"/>
            <a:ext cx="3830471" cy="1877135"/>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marL="342900" indent="-342900"/>
            <a:r>
              <a:rPr lang="en-US" dirty="0"/>
              <a:t>http://www.bobhunt.net</a:t>
            </a:r>
          </a:p>
          <a:p>
            <a:pPr indent="-457162"/>
            <a:r>
              <a:rPr lang="en-US" dirty="0" smtClean="0">
                <a:solidFill>
                  <a:schemeClr val="bg1"/>
                </a:solidFill>
                <a:latin typeface="Segoe UI" pitchFamily="34" charset="0"/>
                <a:ea typeface="Segoe UI" pitchFamily="34" charset="0"/>
                <a:cs typeface="Segoe UI" pitchFamily="34" charset="0"/>
              </a:rPr>
              <a:t>@</a:t>
            </a:r>
            <a:r>
              <a:rPr lang="en-US" b="1" dirty="0" err="1" smtClean="0">
                <a:solidFill>
                  <a:schemeClr val="bg1"/>
                </a:solidFill>
                <a:latin typeface="Segoe UI" pitchFamily="34" charset="0"/>
                <a:ea typeface="Segoe UI" pitchFamily="34" charset="0"/>
                <a:cs typeface="Segoe UI" pitchFamily="34" charset="0"/>
              </a:rPr>
              <a:t>bobhms</a:t>
            </a:r>
            <a:endParaRPr lang="en-US" b="1" dirty="0" smtClean="0">
              <a:solidFill>
                <a:schemeClr val="bg1"/>
              </a:solidFill>
              <a:latin typeface="Segoe UI" pitchFamily="34" charset="0"/>
              <a:ea typeface="Segoe UI" pitchFamily="34" charset="0"/>
              <a:cs typeface="Segoe UI" pitchFamily="34" charset="0"/>
            </a:endParaRPr>
          </a:p>
          <a:p>
            <a:pPr indent="-457162"/>
            <a:r>
              <a:rPr lang="en-US" dirty="0" smtClean="0">
                <a:solidFill>
                  <a:schemeClr val="bg1"/>
                </a:solidFill>
                <a:latin typeface="Segoe UI" pitchFamily="34" charset="0"/>
                <a:ea typeface="Segoe UI" pitchFamily="34" charset="0"/>
                <a:cs typeface="Segoe UI" pitchFamily="34" charset="0"/>
              </a:rPr>
              <a:t>NYC Metro, PA, DE</a:t>
            </a:r>
          </a:p>
        </p:txBody>
      </p:sp>
      <p:sp>
        <p:nvSpPr>
          <p:cNvPr id="5" name="Rectangle 4"/>
          <p:cNvSpPr/>
          <p:nvPr/>
        </p:nvSpPr>
        <p:spPr bwMode="auto">
          <a:xfrm>
            <a:off x="1676400" y="2675815"/>
            <a:ext cx="1877135" cy="1877135"/>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Collaboration</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Unified Comm.</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ectangle 5"/>
          <p:cNvSpPr/>
          <p:nvPr/>
        </p:nvSpPr>
        <p:spPr bwMode="auto">
          <a:xfrm>
            <a:off x="5590465" y="742950"/>
            <a:ext cx="1877135" cy="1877135"/>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Sr.</a:t>
            </a:r>
          </a:p>
          <a:p>
            <a:pPr defTabSz="914099"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IT Pro Evangelist</a:t>
            </a:r>
          </a:p>
          <a:p>
            <a:pPr defTabSz="914099"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Microsoft</a:t>
            </a:r>
          </a:p>
        </p:txBody>
      </p:sp>
      <p:sp>
        <p:nvSpPr>
          <p:cNvPr id="7" name="Rectangle 6"/>
          <p:cNvSpPr/>
          <p:nvPr/>
        </p:nvSpPr>
        <p:spPr bwMode="auto">
          <a:xfrm>
            <a:off x="1676400" y="742950"/>
            <a:ext cx="1877135" cy="1877135"/>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Bob </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Hunt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3629735" y="742950"/>
            <a:ext cx="1877135" cy="1877135"/>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Blain </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Barton</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4" t="3016" r="14842"/>
          <a:stretch/>
        </p:blipFill>
        <p:spPr bwMode="auto">
          <a:xfrm>
            <a:off x="3629735" y="742950"/>
            <a:ext cx="1877135" cy="1905000"/>
          </a:xfrm>
          <a:prstGeom prst="rect">
            <a:avLst/>
          </a:prstGeom>
          <a:noFill/>
          <a:ln w="9525">
            <a:noFill/>
            <a:miter lim="800000"/>
            <a:headEnd/>
            <a:tailEnd/>
          </a:ln>
          <a:effectLst/>
        </p:spPr>
      </p:pic>
    </p:spTree>
    <p:extLst>
      <p:ext uri="{BB962C8B-B14F-4D97-AF65-F5344CB8AC3E}">
        <p14:creationId xmlns:p14="http://schemas.microsoft.com/office/powerpoint/2010/main" val="3621122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Dynamic Memory Settings</a:t>
            </a:r>
            <a:endParaRPr lang="en-US" dirty="0"/>
          </a:p>
        </p:txBody>
      </p:sp>
      <p:sp>
        <p:nvSpPr>
          <p:cNvPr id="8" name="Content Placeholder 7"/>
          <p:cNvSpPr>
            <a:spLocks noGrp="1"/>
          </p:cNvSpPr>
          <p:nvPr>
            <p:ph idx="1"/>
          </p:nvPr>
        </p:nvSpPr>
        <p:spPr>
          <a:xfrm>
            <a:off x="457200" y="1200151"/>
            <a:ext cx="3886200" cy="3394472"/>
          </a:xfrm>
        </p:spPr>
        <p:txBody>
          <a:bodyPr>
            <a:normAutofit/>
          </a:bodyPr>
          <a:lstStyle/>
          <a:p>
            <a:r>
              <a:rPr lang="en-US" sz="1600" dirty="0" smtClean="0"/>
              <a:t>Startup RAM: Memory needed to boot VM</a:t>
            </a:r>
          </a:p>
          <a:p>
            <a:pPr lvl="1"/>
            <a:r>
              <a:rPr lang="en-US" sz="1400" dirty="0" smtClean="0"/>
              <a:t>Guest OS + Apps</a:t>
            </a:r>
          </a:p>
          <a:p>
            <a:pPr lvl="1"/>
            <a:r>
              <a:rPr lang="en-US" sz="1400" dirty="0" smtClean="0"/>
              <a:t>Default: 512MB</a:t>
            </a:r>
          </a:p>
          <a:p>
            <a:r>
              <a:rPr lang="en-US" sz="1600" dirty="0" smtClean="0"/>
              <a:t>Maximum RAM: Memory limit for the VM</a:t>
            </a:r>
          </a:p>
          <a:p>
            <a:pPr lvl="1"/>
            <a:r>
              <a:rPr lang="en-US" sz="1400" dirty="0" smtClean="0"/>
              <a:t>Default: 64GB</a:t>
            </a:r>
          </a:p>
          <a:p>
            <a:r>
              <a:rPr lang="en-US" sz="1600" dirty="0" smtClean="0"/>
              <a:t>Memory Buffer: Free memory to try to </a:t>
            </a:r>
            <a:br>
              <a:rPr lang="en-US" sz="1600" dirty="0" smtClean="0"/>
            </a:br>
            <a:r>
              <a:rPr lang="en-US" sz="1600" dirty="0" smtClean="0"/>
              <a:t>maintain in the VM</a:t>
            </a:r>
          </a:p>
          <a:p>
            <a:pPr lvl="1"/>
            <a:r>
              <a:rPr lang="en-US" sz="1400" dirty="0" smtClean="0"/>
              <a:t>Enables responsiveness for workload bursts</a:t>
            </a:r>
          </a:p>
          <a:p>
            <a:pPr lvl="1"/>
            <a:r>
              <a:rPr lang="en-US" sz="1400" dirty="0" smtClean="0"/>
              <a:t>Allows use for file cache</a:t>
            </a:r>
          </a:p>
          <a:p>
            <a:r>
              <a:rPr lang="en-US" sz="1600" dirty="0" smtClean="0"/>
              <a:t>Memory Priority: Order in which VMs are allocated memory</a:t>
            </a:r>
          </a:p>
          <a:p>
            <a:pPr lvl="1"/>
            <a:r>
              <a:rPr lang="en-US" sz="1400" dirty="0" smtClean="0"/>
              <a:t>Range: 1 (highest) - 10,000</a:t>
            </a:r>
          </a:p>
          <a:p>
            <a:pPr lvl="1"/>
            <a:r>
              <a:rPr lang="en-US" sz="1400" dirty="0" smtClean="0"/>
              <a:t>Default: 5,000</a:t>
            </a:r>
            <a:endParaRPr lang="en-US" sz="1400" dirty="0"/>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257300"/>
            <a:ext cx="4648200" cy="332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40</a:t>
            </a:fld>
            <a:endParaRPr lang="en-US"/>
          </a:p>
        </p:txBody>
      </p:sp>
    </p:spTree>
    <p:extLst>
      <p:ext uri="{BB962C8B-B14F-4D97-AF65-F5344CB8AC3E}">
        <p14:creationId xmlns:p14="http://schemas.microsoft.com/office/powerpoint/2010/main" val="685429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a:t>
            </a:r>
            <a:endParaRPr lang="en-US" dirty="0"/>
          </a:p>
        </p:txBody>
      </p:sp>
      <p:sp>
        <p:nvSpPr>
          <p:cNvPr id="3" name="Content Placeholder 2"/>
          <p:cNvSpPr>
            <a:spLocks noGrp="1"/>
          </p:cNvSpPr>
          <p:nvPr>
            <p:ph idx="1"/>
          </p:nvPr>
        </p:nvSpPr>
        <p:spPr/>
        <p:txBody>
          <a:bodyPr>
            <a:noAutofit/>
          </a:bodyPr>
          <a:lstStyle/>
          <a:p>
            <a:r>
              <a:rPr lang="en-US" sz="1800" dirty="0" smtClean="0"/>
              <a:t>Virtual machines require storage for Virtual hard disk files, snapshots, Failover Clustering,  and the </a:t>
            </a:r>
            <a:r>
              <a:rPr lang="en-US" altLang="ja-JP" sz="1800" dirty="0" smtClean="0"/>
              <a:t>application’s data files</a:t>
            </a:r>
          </a:p>
          <a:p>
            <a:r>
              <a:rPr lang="en-US" sz="1800" dirty="0" smtClean="0"/>
              <a:t>Physical</a:t>
            </a:r>
          </a:p>
          <a:p>
            <a:pPr lvl="1"/>
            <a:r>
              <a:rPr lang="en-US" sz="1400" dirty="0" smtClean="0"/>
              <a:t>DAS (SATA, </a:t>
            </a:r>
            <a:r>
              <a:rPr lang="en-US" sz="1400" dirty="0" err="1" smtClean="0"/>
              <a:t>eSATA</a:t>
            </a:r>
            <a:r>
              <a:rPr lang="en-US" sz="1400" dirty="0" smtClean="0"/>
              <a:t>, PATA, SAS, SCSI, USB, </a:t>
            </a:r>
            <a:r>
              <a:rPr lang="en-US" sz="1400" dirty="0" err="1" smtClean="0"/>
              <a:t>Firewire</a:t>
            </a:r>
            <a:r>
              <a:rPr lang="en-US" sz="1400" dirty="0" smtClean="0"/>
              <a:t>)</a:t>
            </a:r>
          </a:p>
          <a:p>
            <a:pPr lvl="1"/>
            <a:r>
              <a:rPr lang="en-US" sz="1400" dirty="0" smtClean="0"/>
              <a:t>SAN (</a:t>
            </a:r>
            <a:r>
              <a:rPr lang="en-US" sz="1400" dirty="0" err="1" smtClean="0"/>
              <a:t>Fibre</a:t>
            </a:r>
            <a:r>
              <a:rPr lang="en-US" sz="1400" dirty="0" smtClean="0"/>
              <a:t> Channel, </a:t>
            </a:r>
            <a:r>
              <a:rPr lang="en-US" sz="1400" dirty="0" err="1" smtClean="0"/>
              <a:t>FCoE</a:t>
            </a:r>
            <a:r>
              <a:rPr lang="en-US" sz="1400" dirty="0" smtClean="0"/>
              <a:t>, </a:t>
            </a:r>
            <a:r>
              <a:rPr lang="en-US" sz="1400" dirty="0" err="1" smtClean="0"/>
              <a:t>iSCSI</a:t>
            </a:r>
            <a:r>
              <a:rPr lang="en-US" sz="1400" dirty="0" smtClean="0"/>
              <a:t>, SAS)</a:t>
            </a:r>
          </a:p>
          <a:p>
            <a:pPr lvl="2"/>
            <a:r>
              <a:rPr lang="en-US" sz="1200" dirty="0" smtClean="0"/>
              <a:t>Required for Failover Clustering so all nodes can access a disk</a:t>
            </a:r>
          </a:p>
          <a:p>
            <a:pPr lvl="2"/>
            <a:r>
              <a:rPr lang="en-US" sz="1200" dirty="0" smtClean="0"/>
              <a:t>Host Clustering: </a:t>
            </a:r>
            <a:r>
              <a:rPr lang="en-US" sz="1200" dirty="0" err="1" smtClean="0"/>
              <a:t>Fibre</a:t>
            </a:r>
            <a:r>
              <a:rPr lang="en-US" sz="1200" dirty="0" smtClean="0"/>
              <a:t> Channel, </a:t>
            </a:r>
            <a:r>
              <a:rPr lang="en-US" sz="1200" dirty="0" err="1" smtClean="0"/>
              <a:t>FCoE</a:t>
            </a:r>
            <a:r>
              <a:rPr lang="en-US" sz="1200" dirty="0" smtClean="0"/>
              <a:t>, Serial-Attached SCSI (SAS), </a:t>
            </a:r>
            <a:r>
              <a:rPr lang="en-US" sz="1200" dirty="0" err="1" smtClean="0"/>
              <a:t>iSCSI</a:t>
            </a:r>
            <a:endParaRPr lang="en-US" sz="1200" dirty="0" smtClean="0"/>
          </a:p>
          <a:p>
            <a:pPr lvl="2"/>
            <a:r>
              <a:rPr lang="en-US" sz="1200" dirty="0" smtClean="0"/>
              <a:t>Guest Clustering: </a:t>
            </a:r>
            <a:r>
              <a:rPr lang="en-US" sz="1200" dirty="0" err="1" smtClean="0"/>
              <a:t>iSCSI</a:t>
            </a:r>
            <a:endParaRPr lang="en-US" sz="1200" dirty="0" smtClean="0"/>
          </a:p>
          <a:p>
            <a:r>
              <a:rPr lang="en-US" sz="1800" dirty="0" smtClean="0"/>
              <a:t>Virtual Adapters</a:t>
            </a:r>
          </a:p>
          <a:p>
            <a:pPr lvl="1"/>
            <a:r>
              <a:rPr lang="en-US" sz="1400" dirty="0" smtClean="0"/>
              <a:t>IDE, SCSI</a:t>
            </a:r>
          </a:p>
          <a:p>
            <a:pPr lvl="1"/>
            <a:r>
              <a:rPr lang="en-US" sz="1400" dirty="0" smtClean="0"/>
              <a:t>Boot – IDE only</a:t>
            </a:r>
          </a:p>
          <a:p>
            <a:r>
              <a:rPr lang="en-US" sz="1800" dirty="0" smtClean="0"/>
              <a:t>VHD</a:t>
            </a:r>
          </a:p>
          <a:p>
            <a:pPr lvl="1"/>
            <a:r>
              <a:rPr lang="en-US" sz="1400" dirty="0" smtClean="0"/>
              <a:t>Fixed, dynamic, differencing</a:t>
            </a:r>
          </a:p>
          <a:p>
            <a:pPr lvl="1"/>
            <a:r>
              <a:rPr lang="en-US" sz="1400" dirty="0" smtClean="0"/>
              <a:t>Pass-through</a:t>
            </a:r>
          </a:p>
          <a:p>
            <a:pPr lvl="1"/>
            <a:r>
              <a:rPr lang="en-US" sz="1400" dirty="0" err="1" smtClean="0"/>
              <a:t>iSCSI</a:t>
            </a:r>
            <a:r>
              <a:rPr lang="en-US" sz="1400" dirty="0" smtClean="0"/>
              <a:t> Direct (Applicable to running </a:t>
            </a:r>
            <a:r>
              <a:rPr lang="en-US" sz="1400" dirty="0" err="1" smtClean="0"/>
              <a:t>iSCSI</a:t>
            </a:r>
            <a:r>
              <a:rPr lang="en-US" sz="1400" dirty="0" smtClean="0"/>
              <a:t> in guest OS)</a:t>
            </a:r>
          </a:p>
        </p:txBody>
      </p:sp>
      <p:pic>
        <p:nvPicPr>
          <p:cNvPr id="4"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6096000" y="2239796"/>
            <a:ext cx="501922" cy="484354"/>
          </a:xfrm>
          <a:prstGeom prst="rect">
            <a:avLst/>
          </a:prstGeom>
          <a:noFill/>
        </p:spPr>
      </p:pic>
      <p:pic>
        <p:nvPicPr>
          <p:cNvPr id="6"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6400800" y="2544596"/>
            <a:ext cx="501922" cy="484354"/>
          </a:xfrm>
          <a:prstGeom prst="rect">
            <a:avLst/>
          </a:prstGeom>
          <a:noFill/>
        </p:spPr>
      </p:pic>
      <p:pic>
        <p:nvPicPr>
          <p:cNvPr id="8"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6705600" y="2849396"/>
            <a:ext cx="501922" cy="484354"/>
          </a:xfrm>
          <a:prstGeom prst="rect">
            <a:avLst/>
          </a:prstGeom>
          <a:noFill/>
        </p:spPr>
      </p:pic>
      <p:pic>
        <p:nvPicPr>
          <p:cNvPr id="9"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7042152" y="2239796"/>
            <a:ext cx="501922" cy="484354"/>
          </a:xfrm>
          <a:prstGeom prst="rect">
            <a:avLst/>
          </a:prstGeom>
          <a:noFill/>
        </p:spPr>
      </p:pic>
      <p:pic>
        <p:nvPicPr>
          <p:cNvPr id="10" name="Picture 7" descr="D:\Pennie's documents\Images for TechEd06\Hardware_Imagery\Database blue.png"/>
          <p:cNvPicPr>
            <a:picLocks noChangeAspect="1" noChangeArrowheads="1"/>
          </p:cNvPicPr>
          <p:nvPr/>
        </p:nvPicPr>
        <p:blipFill>
          <a:blip r:embed="rId3" cstate="print"/>
          <a:srcRect/>
          <a:stretch>
            <a:fillRect/>
          </a:stretch>
        </p:blipFill>
        <p:spPr bwMode="auto">
          <a:xfrm>
            <a:off x="7346952" y="2544596"/>
            <a:ext cx="501922" cy="484354"/>
          </a:xfrm>
          <a:prstGeom prst="rect">
            <a:avLst/>
          </a:prstGeom>
          <a:noFill/>
        </p:spPr>
      </p:pic>
      <p:pic>
        <p:nvPicPr>
          <p:cNvPr id="11" name="Picture 10" descr="D:\Pennie's documents\Images for TechEd06\Hardware_Imagery\Database blue.png"/>
          <p:cNvPicPr>
            <a:picLocks noChangeAspect="1" noChangeArrowheads="1"/>
          </p:cNvPicPr>
          <p:nvPr/>
        </p:nvPicPr>
        <p:blipFill>
          <a:blip r:embed="rId3" cstate="print"/>
          <a:srcRect/>
          <a:stretch>
            <a:fillRect/>
          </a:stretch>
        </p:blipFill>
        <p:spPr bwMode="auto">
          <a:xfrm>
            <a:off x="7651752" y="2849396"/>
            <a:ext cx="501922" cy="484354"/>
          </a:xfrm>
          <a:prstGeom prst="rect">
            <a:avLst/>
          </a:prstGeom>
          <a:noFill/>
        </p:spPr>
      </p:pic>
      <p:sp>
        <p:nvSpPr>
          <p:cNvPr id="5" name="Slide Number Placeholder 4"/>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41</a:t>
            </a:fld>
            <a:endParaRPr lang="en-US"/>
          </a:p>
        </p:txBody>
      </p:sp>
    </p:spTree>
    <p:extLst>
      <p:ext uri="{BB962C8B-B14F-4D97-AF65-F5344CB8AC3E}">
        <p14:creationId xmlns:p14="http://schemas.microsoft.com/office/powerpoint/2010/main" val="3035669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dirty="0" smtClean="0"/>
              <a:t>Storage Options for VMs</a:t>
            </a:r>
          </a:p>
        </p:txBody>
      </p:sp>
      <p:sp>
        <p:nvSpPr>
          <p:cNvPr id="4" name="Text Placeholder 3"/>
          <p:cNvSpPr>
            <a:spLocks noGrp="1"/>
          </p:cNvSpPr>
          <p:nvPr>
            <p:ph type="body" idx="1"/>
          </p:nvPr>
        </p:nvSpPr>
        <p:spPr/>
        <p:txBody>
          <a:bodyPr/>
          <a:lstStyle/>
          <a:p>
            <a:r>
              <a:rPr lang="en-US" smtClean="0"/>
              <a:t>IDE</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 Two IDE controllers</a:t>
            </a:r>
          </a:p>
          <a:p>
            <a:r>
              <a:rPr lang="en-US" dirty="0" smtClean="0"/>
              <a:t> Two devices each</a:t>
            </a:r>
          </a:p>
          <a:p>
            <a:r>
              <a:rPr lang="en-US" dirty="0" smtClean="0"/>
              <a:t>Methods supported</a:t>
            </a:r>
          </a:p>
          <a:p>
            <a:pPr lvl="1"/>
            <a:r>
              <a:rPr lang="en-US" dirty="0" smtClean="0"/>
              <a:t>Pass-through</a:t>
            </a:r>
          </a:p>
          <a:p>
            <a:pPr lvl="1"/>
            <a:r>
              <a:rPr lang="en-US" dirty="0" smtClean="0"/>
              <a:t>Fixed-disk</a:t>
            </a:r>
          </a:p>
          <a:p>
            <a:pPr lvl="1"/>
            <a:r>
              <a:rPr lang="en-US" dirty="0" smtClean="0"/>
              <a:t>Dynamic</a:t>
            </a:r>
          </a:p>
          <a:p>
            <a:r>
              <a:rPr lang="en-US" dirty="0" smtClean="0"/>
              <a:t>Emulated/synthetic</a:t>
            </a:r>
          </a:p>
          <a:p>
            <a:r>
              <a:rPr lang="en-US" dirty="0" smtClean="0"/>
              <a:t>Must be used for boot partition </a:t>
            </a:r>
          </a:p>
          <a:p>
            <a:endParaRPr lang="en-US" dirty="0"/>
          </a:p>
        </p:txBody>
      </p:sp>
      <p:sp>
        <p:nvSpPr>
          <p:cNvPr id="6" name="Text Placeholder 5"/>
          <p:cNvSpPr>
            <a:spLocks noGrp="1"/>
          </p:cNvSpPr>
          <p:nvPr>
            <p:ph type="body" sz="quarter" idx="3"/>
          </p:nvPr>
        </p:nvSpPr>
        <p:spPr/>
        <p:txBody>
          <a:bodyPr/>
          <a:lstStyle/>
          <a:p>
            <a:r>
              <a:rPr lang="en-US" smtClean="0"/>
              <a:t>SCSI</a:t>
            </a:r>
            <a:endParaRPr lang="en-US" dirty="0"/>
          </a:p>
        </p:txBody>
      </p:sp>
      <p:sp>
        <p:nvSpPr>
          <p:cNvPr id="7" name="Content Placeholder 6"/>
          <p:cNvSpPr>
            <a:spLocks noGrp="1"/>
          </p:cNvSpPr>
          <p:nvPr>
            <p:ph sz="quarter" idx="4"/>
          </p:nvPr>
        </p:nvSpPr>
        <p:spPr/>
        <p:txBody>
          <a:bodyPr/>
          <a:lstStyle/>
          <a:p>
            <a:r>
              <a:rPr lang="en-US" dirty="0" smtClean="0"/>
              <a:t>Four SCSI controllers</a:t>
            </a:r>
          </a:p>
          <a:p>
            <a:r>
              <a:rPr lang="en-US" dirty="0" smtClean="0"/>
              <a:t>256 devices each</a:t>
            </a:r>
          </a:p>
          <a:p>
            <a:r>
              <a:rPr lang="en-US" dirty="0" smtClean="0"/>
              <a:t>Methods supported</a:t>
            </a:r>
          </a:p>
          <a:p>
            <a:pPr lvl="1"/>
            <a:r>
              <a:rPr lang="en-US" dirty="0" smtClean="0"/>
              <a:t>Pass-through</a:t>
            </a:r>
          </a:p>
          <a:p>
            <a:pPr lvl="1"/>
            <a:r>
              <a:rPr lang="en-US" dirty="0" smtClean="0"/>
              <a:t>Fixed-disk</a:t>
            </a:r>
          </a:p>
          <a:p>
            <a:pPr lvl="1"/>
            <a:r>
              <a:rPr lang="en-US" dirty="0" smtClean="0"/>
              <a:t>Dynamic</a:t>
            </a:r>
          </a:p>
          <a:p>
            <a:r>
              <a:rPr lang="en-US" dirty="0" smtClean="0"/>
              <a:t>Synthetic</a:t>
            </a:r>
            <a:endParaRPr lang="en-US" dirty="0"/>
          </a:p>
        </p:txBody>
      </p:sp>
      <p:sp>
        <p:nvSpPr>
          <p:cNvPr id="2" name="Slide Number Placeholder 1"/>
          <p:cNvSpPr>
            <a:spLocks noGrp="1"/>
          </p:cNvSpPr>
          <p:nvPr>
            <p:ph type="sldNum" sz="quarter" idx="4294967295"/>
          </p:nvPr>
        </p:nvSpPr>
        <p:spPr>
          <a:xfrm>
            <a:off x="76200" y="4782344"/>
            <a:ext cx="2133600" cy="274637"/>
          </a:xfrm>
          <a:prstGeom prst="rect">
            <a:avLst/>
          </a:prstGeom>
        </p:spPr>
        <p:txBody>
          <a:bodyPr/>
          <a:lstStyle/>
          <a:p>
            <a:fld id="{BB9B2FE3-E53C-4C51-83ED-F8CFE6FEBC88}" type="slidenum">
              <a:rPr lang="en-US" smtClean="0"/>
              <a:t>42</a:t>
            </a:fld>
            <a:endParaRPr lang="en-US"/>
          </a:p>
        </p:txBody>
      </p:sp>
    </p:spTree>
    <p:extLst>
      <p:ext uri="{BB962C8B-B14F-4D97-AF65-F5344CB8AC3E}">
        <p14:creationId xmlns:p14="http://schemas.microsoft.com/office/powerpoint/2010/main" val="221057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Hot Add/Remove Storage</a:t>
            </a:r>
            <a:endParaRPr lang="en-US" dirty="0"/>
          </a:p>
        </p:txBody>
      </p:sp>
      <p:sp>
        <p:nvSpPr>
          <p:cNvPr id="7" name="Text Placeholder 2"/>
          <p:cNvSpPr>
            <a:spLocks noGrp="1"/>
          </p:cNvSpPr>
          <p:nvPr>
            <p:ph idx="1"/>
          </p:nvPr>
        </p:nvSpPr>
        <p:spPr>
          <a:xfrm>
            <a:off x="389436" y="1085850"/>
            <a:ext cx="8363938" cy="3390900"/>
          </a:xfrm>
        </p:spPr>
        <p:txBody>
          <a:bodyPr>
            <a:noAutofit/>
          </a:bodyPr>
          <a:lstStyle/>
          <a:p>
            <a:r>
              <a:rPr lang="en-US" sz="2800" smtClean="0"/>
              <a:t>Overview</a:t>
            </a:r>
          </a:p>
          <a:p>
            <a:pPr lvl="1"/>
            <a:r>
              <a:rPr lang="en-US" sz="2000" smtClean="0"/>
              <a:t>Add and remove VHD and pass-through disks to a running VM without requiring a reboot</a:t>
            </a:r>
          </a:p>
          <a:p>
            <a:pPr lvl="2"/>
            <a:r>
              <a:rPr lang="en-US" sz="1800" smtClean="0"/>
              <a:t>Hot-add/remove disk applies to VHDs and pass-through disks attached to the virtual SCSI controller</a:t>
            </a:r>
          </a:p>
          <a:p>
            <a:r>
              <a:rPr lang="en-US" sz="2800" smtClean="0"/>
              <a:t>Benefits</a:t>
            </a:r>
          </a:p>
          <a:p>
            <a:pPr lvl="1"/>
            <a:r>
              <a:rPr lang="en-US" sz="2000" smtClean="0"/>
              <a:t>Enables storage growth in VMs without downtime</a:t>
            </a:r>
          </a:p>
          <a:p>
            <a:pPr lvl="1"/>
            <a:r>
              <a:rPr lang="en-US" sz="2000" smtClean="0"/>
              <a:t>Enables additional datacenter backup scenarios</a:t>
            </a:r>
          </a:p>
          <a:p>
            <a:pPr lvl="1"/>
            <a:r>
              <a:rPr lang="en-US" sz="2000" smtClean="0"/>
              <a:t>Enables new SQL/Exchange scenarios</a:t>
            </a:r>
            <a:endParaRPr lang="en-US" sz="2000" dirty="0" smtClean="0"/>
          </a:p>
        </p:txBody>
      </p:sp>
      <p:sp>
        <p:nvSpPr>
          <p:cNvPr id="3" name="Slide Number Placeholder 2"/>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43</a:t>
            </a:fld>
            <a:endParaRPr lang="en-US"/>
          </a:p>
        </p:txBody>
      </p:sp>
    </p:spTree>
    <p:extLst>
      <p:ext uri="{BB962C8B-B14F-4D97-AF65-F5344CB8AC3E}">
        <p14:creationId xmlns:p14="http://schemas.microsoft.com/office/powerpoint/2010/main" val="4134457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iSCSI</a:t>
            </a:r>
            <a:r>
              <a:rPr lang="en-US" dirty="0" smtClean="0"/>
              <a:t> Software Target</a:t>
            </a:r>
            <a:endParaRPr lang="en-US" dirty="0"/>
          </a:p>
        </p:txBody>
      </p:sp>
      <p:sp>
        <p:nvSpPr>
          <p:cNvPr id="3" name="Text Placeholder 2"/>
          <p:cNvSpPr>
            <a:spLocks noGrp="1"/>
          </p:cNvSpPr>
          <p:nvPr>
            <p:ph idx="1"/>
          </p:nvPr>
        </p:nvSpPr>
        <p:spPr/>
        <p:txBody>
          <a:bodyPr>
            <a:noAutofit/>
          </a:bodyPr>
          <a:lstStyle/>
          <a:p>
            <a:r>
              <a:rPr lang="en-US" sz="2000" dirty="0" err="1" smtClean="0"/>
              <a:t>iSCSI</a:t>
            </a:r>
            <a:r>
              <a:rPr lang="en-US" sz="2000" dirty="0" smtClean="0"/>
              <a:t> is a cheap SAN solution</a:t>
            </a:r>
          </a:p>
          <a:p>
            <a:pPr lvl="1"/>
            <a:r>
              <a:rPr lang="en-US" sz="1800" dirty="0" smtClean="0"/>
              <a:t>Support Failover Clustering</a:t>
            </a:r>
          </a:p>
          <a:p>
            <a:pPr lvl="1"/>
            <a:r>
              <a:rPr lang="en-US" sz="1800" dirty="0" smtClean="0"/>
              <a:t>Required for Guest Failover Clustering</a:t>
            </a:r>
          </a:p>
          <a:p>
            <a:r>
              <a:rPr lang="en-US" sz="2000" dirty="0" smtClean="0"/>
              <a:t>Uses the existing IP network</a:t>
            </a:r>
          </a:p>
          <a:p>
            <a:r>
              <a:rPr lang="en-US" sz="2000" dirty="0" smtClean="0"/>
              <a:t>Can be a storage array or </a:t>
            </a:r>
            <a:br>
              <a:rPr lang="en-US" sz="2000" dirty="0" smtClean="0"/>
            </a:br>
            <a:r>
              <a:rPr lang="en-US" sz="2000" dirty="0" smtClean="0"/>
              <a:t>DAS on a server</a:t>
            </a:r>
          </a:p>
          <a:p>
            <a:r>
              <a:rPr lang="en-US" sz="2000" dirty="0" smtClean="0"/>
              <a:t>Free download: </a:t>
            </a:r>
            <a:br>
              <a:rPr lang="en-US" sz="2000" dirty="0" smtClean="0"/>
            </a:br>
            <a:r>
              <a:rPr lang="en-US" sz="2000" dirty="0" smtClean="0">
                <a:hlinkClick r:id="rId3"/>
              </a:rPr>
              <a:t>http://www.microsoft.com/</a:t>
            </a:r>
            <a:br>
              <a:rPr lang="en-US" sz="2000" dirty="0" smtClean="0">
                <a:hlinkClick r:id="rId3"/>
              </a:rPr>
            </a:br>
            <a:r>
              <a:rPr lang="en-US" sz="2000" dirty="0" smtClean="0">
                <a:hlinkClick r:id="rId3"/>
              </a:rPr>
              <a:t>download/en/details.aspx?</a:t>
            </a:r>
            <a:br>
              <a:rPr lang="en-US" sz="2000" dirty="0" smtClean="0">
                <a:hlinkClick r:id="rId3"/>
              </a:rPr>
            </a:br>
            <a:r>
              <a:rPr lang="en-US" sz="2000" dirty="0" smtClean="0">
                <a:hlinkClick r:id="rId3"/>
              </a:rPr>
              <a:t>id=19867</a:t>
            </a:r>
            <a:r>
              <a:rPr lang="en-US" sz="2000" dirty="0" smtClean="0"/>
              <a:t> </a:t>
            </a:r>
            <a:endParaRPr lang="en-US" sz="2000" dirty="0"/>
          </a:p>
        </p:txBody>
      </p:sp>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114550"/>
            <a:ext cx="4122327" cy="290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44</a:t>
            </a:fld>
            <a:endParaRPr lang="en-US"/>
          </a:p>
        </p:txBody>
      </p:sp>
    </p:spTree>
    <p:extLst>
      <p:ext uri="{BB962C8B-B14F-4D97-AF65-F5344CB8AC3E}">
        <p14:creationId xmlns:p14="http://schemas.microsoft.com/office/powerpoint/2010/main" val="2043755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iSCSI Initiator</a:t>
            </a:r>
            <a:endParaRPr lang="en-US" dirty="0"/>
          </a:p>
        </p:txBody>
      </p:sp>
      <p:sp>
        <p:nvSpPr>
          <p:cNvPr id="6" name="Content Placeholder 5"/>
          <p:cNvSpPr>
            <a:spLocks noGrp="1"/>
          </p:cNvSpPr>
          <p:nvPr>
            <p:ph idx="1"/>
          </p:nvPr>
        </p:nvSpPr>
        <p:spPr>
          <a:xfrm>
            <a:off x="389436" y="1085850"/>
            <a:ext cx="8363938" cy="2215991"/>
          </a:xfrm>
        </p:spPr>
        <p:txBody>
          <a:bodyPr/>
          <a:lstStyle/>
          <a:p>
            <a:r>
              <a:rPr lang="en-US" sz="2800" dirty="0" smtClean="0"/>
              <a:t>Initiator connects to the iSCSI Target</a:t>
            </a:r>
          </a:p>
          <a:p>
            <a:pPr lvl="1"/>
            <a:r>
              <a:rPr lang="en-US" sz="2400" dirty="0" smtClean="0"/>
              <a:t>Target must be configured</a:t>
            </a:r>
          </a:p>
          <a:p>
            <a:r>
              <a:rPr lang="en-US" sz="2800" dirty="0" smtClean="0"/>
              <a:t>Should use a dedicated NIC</a:t>
            </a:r>
          </a:p>
          <a:p>
            <a:r>
              <a:rPr lang="en-US" sz="2800" dirty="0" smtClean="0"/>
              <a:t>Can use any iSCSI Target</a:t>
            </a:r>
          </a:p>
          <a:p>
            <a:endParaRPr lang="en-US" sz="2800"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81150"/>
            <a:ext cx="3563888" cy="338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45</a:t>
            </a:fld>
            <a:endParaRPr lang="en-US"/>
          </a:p>
        </p:txBody>
      </p:sp>
    </p:spTree>
    <p:extLst>
      <p:ext uri="{BB962C8B-B14F-4D97-AF65-F5344CB8AC3E}">
        <p14:creationId xmlns:p14="http://schemas.microsoft.com/office/powerpoint/2010/main" val="4138099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iSCSI</a:t>
            </a:r>
            <a:endParaRPr lang="en-US" dirty="0"/>
          </a:p>
        </p:txBody>
      </p:sp>
      <p:sp>
        <p:nvSpPr>
          <p:cNvPr id="3" name="Text Placeholder 2"/>
          <p:cNvSpPr>
            <a:spLocks noGrp="1"/>
          </p:cNvSpPr>
          <p:nvPr>
            <p:ph idx="1"/>
          </p:nvPr>
        </p:nvSpPr>
        <p:spPr/>
        <p:txBody>
          <a:bodyPr>
            <a:noAutofit/>
          </a:bodyPr>
          <a:lstStyle/>
          <a:p>
            <a:r>
              <a:rPr lang="en-US" sz="2400" dirty="0" smtClean="0"/>
              <a:t>Target: Create virtual disks</a:t>
            </a:r>
          </a:p>
          <a:p>
            <a:r>
              <a:rPr lang="en-US" sz="2400" dirty="0" smtClean="0"/>
              <a:t>Initiator(s): Request access to disks</a:t>
            </a:r>
          </a:p>
          <a:p>
            <a:r>
              <a:rPr lang="en-US" sz="2400" dirty="0" smtClean="0"/>
              <a:t>Target: Accept access request from initiator(s)</a:t>
            </a:r>
          </a:p>
          <a:p>
            <a:r>
              <a:rPr lang="en-US" sz="2400" dirty="0" smtClean="0"/>
              <a:t>Initiator(s): Refresh configuration to check connection</a:t>
            </a:r>
          </a:p>
          <a:p>
            <a:r>
              <a:rPr lang="en-US" sz="2400" dirty="0" smtClean="0"/>
              <a:t>Initiator(s): Login to the target</a:t>
            </a:r>
          </a:p>
          <a:p>
            <a:pPr lvl="1"/>
            <a:r>
              <a:rPr lang="en-US" sz="1800" dirty="0" smtClean="0"/>
              <a:t>Enable automatic reconnections</a:t>
            </a:r>
          </a:p>
          <a:p>
            <a:r>
              <a:rPr lang="en-US" sz="2400" dirty="0" smtClean="0"/>
              <a:t>Servers: Initialize, format and bring disks online</a:t>
            </a:r>
          </a:p>
          <a:p>
            <a:r>
              <a:rPr lang="en-US" sz="2400" dirty="0" smtClean="0"/>
              <a:t>Now you can use these disks for your VMs or cluster</a:t>
            </a:r>
            <a:endParaRPr lang="en-US" sz="2400" dirty="0"/>
          </a:p>
        </p:txBody>
      </p:sp>
      <p:sp>
        <p:nvSpPr>
          <p:cNvPr id="4" name="Slide Number Placeholder 3"/>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46</a:t>
            </a:fld>
            <a:endParaRPr lang="en-US"/>
          </a:p>
        </p:txBody>
      </p:sp>
    </p:spTree>
    <p:extLst>
      <p:ext uri="{BB962C8B-B14F-4D97-AF65-F5344CB8AC3E}">
        <p14:creationId xmlns:p14="http://schemas.microsoft.com/office/powerpoint/2010/main" val="377507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Hyper-V Security Overview</a:t>
            </a:r>
            <a:endParaRPr lang="en-US" dirty="0"/>
          </a:p>
        </p:txBody>
      </p:sp>
      <p:sp>
        <p:nvSpPr>
          <p:cNvPr id="8" name="Text Placeholder 7"/>
          <p:cNvSpPr>
            <a:spLocks noGrp="1"/>
          </p:cNvSpPr>
          <p:nvPr>
            <p:ph idx="1"/>
          </p:nvPr>
        </p:nvSpPr>
        <p:spPr>
          <a:xfrm>
            <a:off x="389436" y="1085850"/>
            <a:ext cx="8363938" cy="3467100"/>
          </a:xfrm>
        </p:spPr>
        <p:txBody>
          <a:bodyPr>
            <a:noAutofit/>
          </a:bodyPr>
          <a:lstStyle/>
          <a:p>
            <a:r>
              <a:rPr lang="en-US" sz="2000" dirty="0" smtClean="0"/>
              <a:t>Microsoft Hyper-V was designed to minimize the attack surface on the virtual environment</a:t>
            </a:r>
          </a:p>
          <a:p>
            <a:r>
              <a:rPr lang="en-US" sz="2000" dirty="0" smtClean="0"/>
              <a:t>The hypervisor itself is isolated to a microkernel, independent of third-party drivers</a:t>
            </a:r>
          </a:p>
          <a:p>
            <a:r>
              <a:rPr lang="en-US" sz="2000" dirty="0" smtClean="0"/>
              <a:t>Host portions of the Hyper-V activities are isolated in a parent partition, separate from each guest</a:t>
            </a:r>
          </a:p>
          <a:p>
            <a:r>
              <a:rPr lang="en-US" sz="2000" dirty="0" smtClean="0"/>
              <a:t>The parent partition itself is a virtual machine</a:t>
            </a:r>
          </a:p>
          <a:p>
            <a:r>
              <a:rPr lang="en-US" sz="2000" dirty="0" smtClean="0"/>
              <a:t>Each guest virtual machine operates in its own child partition</a:t>
            </a:r>
          </a:p>
          <a:p>
            <a:r>
              <a:rPr lang="en-US" altLang="ja-JP" sz="2000" dirty="0"/>
              <a:t>Use Server Core installation of Windows Server 2008 R2 for host </a:t>
            </a:r>
            <a:r>
              <a:rPr lang="en-US" altLang="ja-JP" sz="2000" dirty="0" smtClean="0"/>
              <a:t>computers</a:t>
            </a:r>
          </a:p>
          <a:p>
            <a:r>
              <a:rPr lang="en-US" altLang="ja-JP" sz="2000" dirty="0" smtClean="0"/>
              <a:t>VMM provides additional security protection with role-based security and authorization policies</a:t>
            </a:r>
            <a:endParaRPr lang="en-US" altLang="ja-JP" sz="2000" dirty="0"/>
          </a:p>
        </p:txBody>
      </p:sp>
      <p:sp>
        <p:nvSpPr>
          <p:cNvPr id="9" name="Text Placeholder 7"/>
          <p:cNvSpPr txBox="1">
            <a:spLocks/>
          </p:cNvSpPr>
          <p:nvPr/>
        </p:nvSpPr>
        <p:spPr>
          <a:xfrm>
            <a:off x="389436" y="3045278"/>
            <a:ext cx="8363938"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3" name="Slide Number Placeholder 2"/>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47</a:t>
            </a:fld>
            <a:endParaRPr lang="en-US"/>
          </a:p>
        </p:txBody>
      </p:sp>
    </p:spTree>
    <p:extLst>
      <p:ext uri="{BB962C8B-B14F-4D97-AF65-F5344CB8AC3E}">
        <p14:creationId xmlns:p14="http://schemas.microsoft.com/office/powerpoint/2010/main" val="1029920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Security Best Practices - Host</a:t>
            </a:r>
            <a:endParaRPr lang="en-US" dirty="0"/>
          </a:p>
        </p:txBody>
      </p:sp>
      <p:sp>
        <p:nvSpPr>
          <p:cNvPr id="3" name="Text Placeholder 2"/>
          <p:cNvSpPr>
            <a:spLocks noGrp="1"/>
          </p:cNvSpPr>
          <p:nvPr>
            <p:ph idx="1"/>
          </p:nvPr>
        </p:nvSpPr>
        <p:spPr>
          <a:xfrm>
            <a:off x="389436" y="1085850"/>
            <a:ext cx="8363938" cy="3619500"/>
          </a:xfrm>
        </p:spPr>
        <p:txBody>
          <a:bodyPr>
            <a:noAutofit/>
          </a:bodyPr>
          <a:lstStyle/>
          <a:p>
            <a:r>
              <a:rPr lang="en-US" altLang="ja-JP" sz="2000" dirty="0" smtClean="0"/>
              <a:t>Apply standard security policies to both host computers and VMs</a:t>
            </a:r>
          </a:p>
          <a:p>
            <a:r>
              <a:rPr lang="en-US" sz="2000" dirty="0" smtClean="0"/>
              <a:t>Secure VHDs and snapshots files</a:t>
            </a:r>
          </a:p>
          <a:p>
            <a:r>
              <a:rPr lang="en-US" altLang="ja-JP" sz="2000" dirty="0" smtClean="0"/>
              <a:t>Use </a:t>
            </a:r>
            <a:r>
              <a:rPr lang="en-US" altLang="ja-JP" sz="2000" dirty="0" err="1" smtClean="0"/>
              <a:t>BitLocker</a:t>
            </a:r>
            <a:r>
              <a:rPr lang="en-US" altLang="ja-JP" sz="2000" dirty="0" smtClean="0"/>
              <a:t> Drive Encryption to protect resources</a:t>
            </a:r>
            <a:endParaRPr lang="en-US" sz="2000" dirty="0" smtClean="0"/>
          </a:p>
          <a:p>
            <a:r>
              <a:rPr lang="en-US" sz="2000" dirty="0" smtClean="0"/>
              <a:t>Define networks or VLANs to isolate traffic</a:t>
            </a:r>
          </a:p>
          <a:p>
            <a:r>
              <a:rPr lang="en-US" sz="2000" dirty="0" smtClean="0"/>
              <a:t>Leverage firewalls, anti-virus and intrusion protection as appropriate</a:t>
            </a:r>
          </a:p>
          <a:p>
            <a:r>
              <a:rPr lang="en-US" sz="2000" dirty="0" smtClean="0"/>
              <a:t>Firewall rules configured </a:t>
            </a:r>
            <a:r>
              <a:rPr lang="en-US" sz="2000" dirty="0"/>
              <a:t>during Hyper-V role </a:t>
            </a:r>
            <a:r>
              <a:rPr lang="en-US" sz="2000" dirty="0" smtClean="0"/>
              <a:t>installation or when </a:t>
            </a:r>
            <a:r>
              <a:rPr lang="en-US" sz="2000" dirty="0"/>
              <a:t>adding a host via </a:t>
            </a:r>
            <a:r>
              <a:rPr lang="en-US" sz="2000" dirty="0" smtClean="0"/>
              <a:t>VMM</a:t>
            </a:r>
          </a:p>
          <a:p>
            <a:r>
              <a:rPr lang="en-US" sz="2000" dirty="0" smtClean="0"/>
              <a:t>Consider using domain isolation with IP Security (</a:t>
            </a:r>
            <a:r>
              <a:rPr lang="en-US" sz="2000" dirty="0" err="1" smtClean="0"/>
              <a:t>IPSec</a:t>
            </a:r>
            <a:r>
              <a:rPr lang="en-US" sz="2000" dirty="0" smtClean="0"/>
              <a:t>) for both hosts and guests</a:t>
            </a:r>
          </a:p>
          <a:p>
            <a:r>
              <a:rPr lang="en-US" sz="2000" dirty="0" smtClean="0"/>
              <a:t>Secure the communications between the Hyper-V server and its administrators and users</a:t>
            </a:r>
          </a:p>
        </p:txBody>
      </p:sp>
      <p:sp>
        <p:nvSpPr>
          <p:cNvPr id="4" name="Slide Number Placeholder 3"/>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48</a:t>
            </a:fld>
            <a:endParaRPr lang="en-US"/>
          </a:p>
        </p:txBody>
      </p:sp>
    </p:spTree>
    <p:extLst>
      <p:ext uri="{BB962C8B-B14F-4D97-AF65-F5344CB8AC3E}">
        <p14:creationId xmlns:p14="http://schemas.microsoft.com/office/powerpoint/2010/main" val="3303981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Security Best Practices - Guest</a:t>
            </a:r>
            <a:endParaRPr lang="en-US" dirty="0"/>
          </a:p>
        </p:txBody>
      </p:sp>
      <p:sp>
        <p:nvSpPr>
          <p:cNvPr id="3" name="Text Placeholder 2"/>
          <p:cNvSpPr>
            <a:spLocks noGrp="1"/>
          </p:cNvSpPr>
          <p:nvPr>
            <p:ph idx="1"/>
          </p:nvPr>
        </p:nvSpPr>
        <p:spPr>
          <a:xfrm>
            <a:off x="389436" y="1085850"/>
            <a:ext cx="8363938" cy="3467100"/>
          </a:xfrm>
        </p:spPr>
        <p:txBody>
          <a:bodyPr>
            <a:noAutofit/>
          </a:bodyPr>
          <a:lstStyle/>
          <a:p>
            <a:r>
              <a:rPr lang="en-US" sz="2400" dirty="0" smtClean="0"/>
              <a:t>Only add required hardware to VM</a:t>
            </a:r>
          </a:p>
          <a:p>
            <a:r>
              <a:rPr lang="en-US" sz="2400" dirty="0" smtClean="0"/>
              <a:t>Harden the OS in the VMs using security compliance toolkits</a:t>
            </a:r>
          </a:p>
          <a:p>
            <a:r>
              <a:rPr lang="en-US" sz="2400" dirty="0" smtClean="0"/>
              <a:t>Install the latest Integration Services</a:t>
            </a:r>
          </a:p>
          <a:p>
            <a:r>
              <a:rPr lang="en-US" altLang="ja-JP" sz="2400" dirty="0" smtClean="0"/>
              <a:t>Do not give VM administrators permissions on the management operating system </a:t>
            </a:r>
            <a:endParaRPr lang="en-US" sz="2400" dirty="0" smtClean="0"/>
          </a:p>
          <a:p>
            <a:r>
              <a:rPr lang="en-US" sz="2400" dirty="0" smtClean="0"/>
              <a:t>Keep VMs patched</a:t>
            </a:r>
          </a:p>
          <a:p>
            <a:pPr lvl="1"/>
            <a:r>
              <a:rPr lang="en-US" sz="2400" dirty="0" smtClean="0"/>
              <a:t>Remember VMs that are offline or templates</a:t>
            </a:r>
            <a:endParaRPr lang="en-US" sz="2400" dirty="0"/>
          </a:p>
        </p:txBody>
      </p:sp>
      <p:sp>
        <p:nvSpPr>
          <p:cNvPr id="4" name="Slide Number Placeholder 3"/>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49</a:t>
            </a:fld>
            <a:endParaRPr lang="en-US"/>
          </a:p>
        </p:txBody>
      </p:sp>
    </p:spTree>
    <p:extLst>
      <p:ext uri="{BB962C8B-B14F-4D97-AF65-F5344CB8AC3E}">
        <p14:creationId xmlns:p14="http://schemas.microsoft.com/office/powerpoint/2010/main" val="3058148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629735" y="2675815"/>
            <a:ext cx="3830471" cy="1877135"/>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marL="342900" indent="-342900"/>
            <a:r>
              <a:rPr lang="en-US" sz="1600" dirty="0"/>
              <a:t>http://</a:t>
            </a:r>
            <a:r>
              <a:rPr lang="en-US" sz="1600" dirty="0" smtClean="0"/>
              <a:t>ITProGuru.com</a:t>
            </a:r>
            <a:endParaRPr lang="en-US" sz="1600" dirty="0"/>
          </a:p>
          <a:p>
            <a:pPr marL="342900" indent="-342900"/>
            <a:r>
              <a:rPr lang="en-US" sz="1600" dirty="0"/>
              <a:t>http://</a:t>
            </a:r>
            <a:r>
              <a:rPr lang="en-US" sz="1600" dirty="0" smtClean="0"/>
              <a:t>blogs.technet.com/DanStolts</a:t>
            </a:r>
          </a:p>
          <a:p>
            <a:pPr marL="342900" indent="-342900"/>
            <a:r>
              <a:rPr lang="en-US" dirty="0" smtClean="0">
                <a:solidFill>
                  <a:schemeClr val="bg1"/>
                </a:solidFill>
                <a:latin typeface="Segoe UI" pitchFamily="34" charset="0"/>
                <a:ea typeface="Segoe UI" pitchFamily="34" charset="0"/>
                <a:cs typeface="Segoe UI" pitchFamily="34" charset="0"/>
              </a:rPr>
              <a:t>@</a:t>
            </a:r>
            <a:r>
              <a:rPr lang="en-US" b="1" dirty="0" err="1" smtClean="0">
                <a:solidFill>
                  <a:schemeClr val="bg1"/>
                </a:solidFill>
                <a:latin typeface="Segoe UI" pitchFamily="34" charset="0"/>
                <a:ea typeface="Segoe UI" pitchFamily="34" charset="0"/>
                <a:cs typeface="Segoe UI" pitchFamily="34" charset="0"/>
              </a:rPr>
              <a:t>itproguru</a:t>
            </a:r>
            <a:endParaRPr lang="en-US" b="1" dirty="0" smtClean="0">
              <a:solidFill>
                <a:schemeClr val="bg1"/>
              </a:solidFill>
              <a:latin typeface="Segoe UI" pitchFamily="34" charset="0"/>
              <a:ea typeface="Segoe UI" pitchFamily="34" charset="0"/>
              <a:cs typeface="Segoe UI" pitchFamily="34" charset="0"/>
            </a:endParaRPr>
          </a:p>
          <a:p>
            <a:pPr marL="342900" indent="-342900"/>
            <a:r>
              <a:rPr lang="en-US" dirty="0" smtClean="0">
                <a:solidFill>
                  <a:schemeClr val="bg1"/>
                </a:solidFill>
                <a:latin typeface="Segoe UI" pitchFamily="34" charset="0"/>
                <a:ea typeface="Segoe UI" pitchFamily="34" charset="0"/>
                <a:cs typeface="Segoe UI" pitchFamily="34" charset="0"/>
              </a:rPr>
              <a:t>????</a:t>
            </a:r>
          </a:p>
        </p:txBody>
      </p:sp>
      <p:sp>
        <p:nvSpPr>
          <p:cNvPr id="5" name="Rectangle 4"/>
          <p:cNvSpPr/>
          <p:nvPr/>
        </p:nvSpPr>
        <p:spPr bwMode="auto">
          <a:xfrm>
            <a:off x="1676400" y="2675815"/>
            <a:ext cx="1877135" cy="1877135"/>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Virtualization</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Cloud</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System Center</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ectangle 5"/>
          <p:cNvSpPr/>
          <p:nvPr/>
        </p:nvSpPr>
        <p:spPr bwMode="auto">
          <a:xfrm>
            <a:off x="5590465" y="742950"/>
            <a:ext cx="1877135" cy="1877135"/>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1676400" y="742950"/>
            <a:ext cx="1877135" cy="1877135"/>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Sr.</a:t>
            </a:r>
          </a:p>
          <a:p>
            <a:pPr defTabSz="914099"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IT Pro Evangelist</a:t>
            </a:r>
          </a:p>
          <a:p>
            <a:pPr defTabSz="914099"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Microsoft</a:t>
            </a:r>
          </a:p>
        </p:txBody>
      </p:sp>
      <p:sp>
        <p:nvSpPr>
          <p:cNvPr id="8" name="Rectangle 7"/>
          <p:cNvSpPr/>
          <p:nvPr/>
        </p:nvSpPr>
        <p:spPr bwMode="auto">
          <a:xfrm>
            <a:off x="3629735" y="742950"/>
            <a:ext cx="1877135" cy="1877135"/>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Dan Stolts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736" y="742950"/>
            <a:ext cx="2009064" cy="1877135"/>
          </a:xfrm>
          <a:prstGeom prst="rect">
            <a:avLst/>
          </a:prstGeom>
        </p:spPr>
      </p:pic>
    </p:spTree>
    <p:extLst>
      <p:ext uri="{BB962C8B-B14F-4D97-AF65-F5344CB8AC3E}">
        <p14:creationId xmlns:p14="http://schemas.microsoft.com/office/powerpoint/2010/main" val="39955884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idx="1"/>
          </p:nvPr>
        </p:nvSpPr>
        <p:spPr/>
        <p:txBody>
          <a:bodyPr>
            <a:noAutofit/>
          </a:bodyPr>
          <a:lstStyle/>
          <a:p>
            <a:r>
              <a:rPr lang="en-US" sz="1800" dirty="0" smtClean="0"/>
              <a:t>Microsoft’s standalone virtualization platform</a:t>
            </a:r>
          </a:p>
          <a:p>
            <a:r>
              <a:rPr lang="en-US" sz="1800" dirty="0" smtClean="0"/>
              <a:t>Free download from </a:t>
            </a:r>
            <a:r>
              <a:rPr lang="en-US" sz="1800" dirty="0" smtClean="0">
                <a:hlinkClick r:id="rId3"/>
              </a:rPr>
              <a:t>www.microsoft.com/hvs</a:t>
            </a:r>
            <a:endParaRPr lang="en-US" sz="1800" dirty="0" smtClean="0"/>
          </a:p>
          <a:p>
            <a:r>
              <a:rPr lang="en-US" sz="1800" dirty="0" smtClean="0"/>
              <a:t>Streamlined and optimized for virtualization</a:t>
            </a:r>
          </a:p>
          <a:p>
            <a:pPr lvl="1"/>
            <a:r>
              <a:rPr lang="en-US" sz="1400" dirty="0" smtClean="0"/>
              <a:t>Hyper-V enabled at install time</a:t>
            </a:r>
          </a:p>
          <a:p>
            <a:pPr lvl="1"/>
            <a:r>
              <a:rPr lang="en-US" sz="1400" dirty="0" smtClean="0"/>
              <a:t>Local management interface is the command line, GUI through remote management</a:t>
            </a:r>
          </a:p>
          <a:p>
            <a:pPr lvl="1"/>
            <a:r>
              <a:rPr lang="en-US" sz="1400" dirty="0" smtClean="0"/>
              <a:t>Simple menu-based command line management interface</a:t>
            </a:r>
          </a:p>
          <a:p>
            <a:r>
              <a:rPr lang="en-US" sz="1800" dirty="0" smtClean="0"/>
              <a:t>Full featured virtualization platform</a:t>
            </a:r>
          </a:p>
          <a:p>
            <a:pPr lvl="1"/>
            <a:r>
              <a:rPr lang="en-US" sz="1400" dirty="0" smtClean="0"/>
              <a:t>Same virtualization features as Windows Server 2008 R2 Enterprise</a:t>
            </a:r>
          </a:p>
          <a:p>
            <a:pPr lvl="1"/>
            <a:r>
              <a:rPr lang="en-US" sz="1400" dirty="0" smtClean="0"/>
              <a:t>Same physical host limits</a:t>
            </a:r>
          </a:p>
          <a:p>
            <a:pPr lvl="1"/>
            <a:r>
              <a:rPr lang="en-US" sz="1400" dirty="0" smtClean="0"/>
              <a:t>Does not include other server roles (Active Directory, File Server, IIS, etc.)</a:t>
            </a:r>
          </a:p>
          <a:p>
            <a:r>
              <a:rPr lang="en-US" sz="1800" dirty="0" smtClean="0"/>
              <a:t>Licensing</a:t>
            </a:r>
          </a:p>
          <a:p>
            <a:pPr lvl="1"/>
            <a:r>
              <a:rPr lang="en-US" sz="1400" dirty="0" smtClean="0"/>
              <a:t>Fully activated on install, never expires</a:t>
            </a:r>
          </a:p>
          <a:p>
            <a:pPr lvl="1"/>
            <a:r>
              <a:rPr lang="en-US" sz="1400" dirty="0" smtClean="0"/>
              <a:t>Provides no licenses to run virtual machines</a:t>
            </a:r>
          </a:p>
          <a:p>
            <a:pPr lvl="2"/>
            <a:r>
              <a:rPr lang="en-US" sz="1200" dirty="0" smtClean="0"/>
              <a:t>Enterprise Edition: 4 guest licenses</a:t>
            </a:r>
          </a:p>
          <a:p>
            <a:pPr lvl="2"/>
            <a:r>
              <a:rPr lang="en-US" sz="1200" dirty="0" smtClean="0"/>
              <a:t>Datacenter Edition: unlimited guest licenses</a:t>
            </a:r>
          </a:p>
          <a:p>
            <a:pPr lvl="1"/>
            <a:endParaRPr lang="en-US" sz="14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019550"/>
            <a:ext cx="4381500" cy="7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50</a:t>
            </a:fld>
            <a:endParaRPr lang="en-US"/>
          </a:p>
        </p:txBody>
      </p:sp>
    </p:spTree>
    <p:extLst>
      <p:ext uri="{BB962C8B-B14F-4D97-AF65-F5344CB8AC3E}">
        <p14:creationId xmlns:p14="http://schemas.microsoft.com/office/powerpoint/2010/main" val="1777163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fade">
                                      <p:cBhvr>
                                        <p:cTn id="4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Benefits</a:t>
            </a:r>
            <a:endParaRPr lang="en-US" dirty="0"/>
          </a:p>
        </p:txBody>
      </p:sp>
      <p:sp>
        <p:nvSpPr>
          <p:cNvPr id="3" name="Text Placeholder 2"/>
          <p:cNvSpPr>
            <a:spLocks noGrp="1"/>
          </p:cNvSpPr>
          <p:nvPr>
            <p:ph idx="1"/>
          </p:nvPr>
        </p:nvSpPr>
        <p:spPr/>
        <p:txBody>
          <a:bodyPr>
            <a:noAutofit/>
          </a:bodyPr>
          <a:lstStyle/>
          <a:p>
            <a:r>
              <a:rPr lang="en-US" sz="2000" dirty="0" smtClean="0"/>
              <a:t>More secure</a:t>
            </a:r>
          </a:p>
          <a:p>
            <a:pPr lvl="1"/>
            <a:r>
              <a:rPr lang="en-US" sz="1800" dirty="0" smtClean="0"/>
              <a:t>Smaller attack surface</a:t>
            </a:r>
          </a:p>
          <a:p>
            <a:pPr lvl="1"/>
            <a:r>
              <a:rPr lang="en-US" sz="1800" dirty="0" smtClean="0"/>
              <a:t>Fewer components need patching</a:t>
            </a:r>
          </a:p>
          <a:p>
            <a:r>
              <a:rPr lang="en-US" sz="2000" dirty="0" smtClean="0"/>
              <a:t>High-Availability</a:t>
            </a:r>
          </a:p>
          <a:p>
            <a:pPr lvl="1"/>
            <a:r>
              <a:rPr lang="en-US" sz="1800" dirty="0" smtClean="0"/>
              <a:t>Failover Clustering support</a:t>
            </a:r>
          </a:p>
          <a:p>
            <a:pPr lvl="1"/>
            <a:r>
              <a:rPr lang="en-US" sz="1800" dirty="0" smtClean="0"/>
              <a:t>16 Nodes</a:t>
            </a:r>
          </a:p>
          <a:p>
            <a:pPr lvl="1"/>
            <a:r>
              <a:rPr lang="en-US" sz="1800" dirty="0" smtClean="0"/>
              <a:t>Cluster Shared Volumes</a:t>
            </a:r>
          </a:p>
          <a:p>
            <a:pPr lvl="1"/>
            <a:r>
              <a:rPr lang="en-US" sz="1800" dirty="0" smtClean="0"/>
              <a:t>Live Migration</a:t>
            </a:r>
          </a:p>
          <a:p>
            <a:r>
              <a:rPr lang="en-US" sz="2000" dirty="0" smtClean="0"/>
              <a:t>Advanced Hyper-V Features</a:t>
            </a:r>
          </a:p>
          <a:p>
            <a:pPr lvl="1"/>
            <a:r>
              <a:rPr lang="en-US" sz="1800" dirty="0"/>
              <a:t>Boot from USB</a:t>
            </a:r>
          </a:p>
          <a:p>
            <a:pPr lvl="1"/>
            <a:r>
              <a:rPr lang="en-US" sz="1800" dirty="0"/>
              <a:t>RemoteFX</a:t>
            </a:r>
          </a:p>
          <a:p>
            <a:r>
              <a:rPr lang="en-US" sz="2000" dirty="0" smtClean="0"/>
              <a:t>3</a:t>
            </a:r>
            <a:r>
              <a:rPr lang="en-US" sz="2000" baseline="30000" dirty="0" smtClean="0"/>
              <a:t>rd</a:t>
            </a:r>
            <a:r>
              <a:rPr lang="en-US" sz="2000" dirty="0" smtClean="0"/>
              <a:t> Party Tools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127" y="2266950"/>
            <a:ext cx="5088356"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51</a:t>
            </a:fld>
            <a:endParaRPr lang="en-US"/>
          </a:p>
        </p:txBody>
      </p:sp>
    </p:spTree>
    <p:extLst>
      <p:ext uri="{BB962C8B-B14F-4D97-AF65-F5344CB8AC3E}">
        <p14:creationId xmlns:p14="http://schemas.microsoft.com/office/powerpoint/2010/main" val="877357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Configuration Best Practices</a:t>
            </a:r>
            <a:endParaRPr lang="en-US" dirty="0"/>
          </a:p>
        </p:txBody>
      </p:sp>
      <p:sp>
        <p:nvSpPr>
          <p:cNvPr id="3" name="Text Placeholder 2"/>
          <p:cNvSpPr>
            <a:spLocks noGrp="1"/>
          </p:cNvSpPr>
          <p:nvPr>
            <p:ph idx="1"/>
          </p:nvPr>
        </p:nvSpPr>
        <p:spPr>
          <a:xfrm>
            <a:off x="389436" y="1085850"/>
            <a:ext cx="8363938" cy="3467100"/>
          </a:xfrm>
        </p:spPr>
        <p:txBody>
          <a:bodyPr>
            <a:noAutofit/>
          </a:bodyPr>
          <a:lstStyle/>
          <a:p>
            <a:r>
              <a:rPr lang="en-US" sz="2400" dirty="0" smtClean="0"/>
              <a:t>Configure remotely whenever possible</a:t>
            </a:r>
          </a:p>
          <a:p>
            <a:r>
              <a:rPr lang="en-US" sz="2400" dirty="0" smtClean="0"/>
              <a:t>Join the host to a </a:t>
            </a:r>
            <a:r>
              <a:rPr lang="en-US" sz="2400" dirty="0"/>
              <a:t>d</a:t>
            </a:r>
            <a:r>
              <a:rPr lang="en-US" sz="2400" dirty="0" smtClean="0"/>
              <a:t>omain for easy authentication</a:t>
            </a:r>
          </a:p>
          <a:p>
            <a:pPr lvl="1"/>
            <a:r>
              <a:rPr lang="en-US" sz="1800" dirty="0" smtClean="0"/>
              <a:t>Required for clustering</a:t>
            </a:r>
            <a:endParaRPr lang="en-US" sz="1800" dirty="0"/>
          </a:p>
          <a:p>
            <a:r>
              <a:rPr lang="en-US" sz="2400" dirty="0"/>
              <a:t>Workgroups </a:t>
            </a:r>
            <a:r>
              <a:rPr lang="en-US" sz="2400" dirty="0" smtClean="0"/>
              <a:t>are more </a:t>
            </a:r>
            <a:r>
              <a:rPr lang="en-US" sz="2400" dirty="0"/>
              <a:t>challenging</a:t>
            </a:r>
          </a:p>
          <a:p>
            <a:pPr lvl="1"/>
            <a:r>
              <a:rPr lang="en-US" sz="1800" dirty="0"/>
              <a:t>Requires less </a:t>
            </a:r>
            <a:r>
              <a:rPr lang="en-US" sz="1800" dirty="0" smtClean="0"/>
              <a:t>infrastructure</a:t>
            </a:r>
            <a:endParaRPr lang="en-US" sz="1800" dirty="0"/>
          </a:p>
          <a:p>
            <a:pPr lvl="1"/>
            <a:r>
              <a:rPr lang="en-US" sz="1800" dirty="0"/>
              <a:t>Likely requires use of free HVREMOTE script on client </a:t>
            </a:r>
            <a:r>
              <a:rPr lang="en-US" sz="1800" dirty="0" smtClean="0"/>
              <a:t>available </a:t>
            </a:r>
            <a:r>
              <a:rPr lang="en-US" sz="1800" dirty="0"/>
              <a:t>from </a:t>
            </a:r>
            <a:r>
              <a:rPr lang="en-US" sz="1800" dirty="0" smtClean="0">
                <a:hlinkClick r:id="rId3"/>
              </a:rPr>
              <a:t>code.msdn.microsoft.com</a:t>
            </a:r>
            <a:endParaRPr lang="en-US" sz="1800" dirty="0" smtClean="0"/>
          </a:p>
          <a:p>
            <a:r>
              <a:rPr lang="en-US" sz="2400" dirty="0"/>
              <a:t>Consider using Windows Thin PC SKU for VDI scenarios</a:t>
            </a:r>
          </a:p>
          <a:p>
            <a:pPr lvl="1"/>
            <a:r>
              <a:rPr lang="en-US" sz="1800" dirty="0">
                <a:hlinkClick r:id="rId4"/>
              </a:rPr>
              <a:t>http://www.microsoft.com/windows/enterprise/solutions/virtualization/products/thinpc.aspx</a:t>
            </a:r>
            <a:endParaRPr lang="en-US" sz="1800" dirty="0"/>
          </a:p>
          <a:p>
            <a:endParaRPr lang="en-US" sz="2400" dirty="0" smtClean="0"/>
          </a:p>
        </p:txBody>
      </p:sp>
      <p:sp>
        <p:nvSpPr>
          <p:cNvPr id="4" name="Slide Number Placeholder 3"/>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52</a:t>
            </a:fld>
            <a:endParaRPr lang="en-US"/>
          </a:p>
        </p:txBody>
      </p:sp>
    </p:spTree>
    <p:extLst>
      <p:ext uri="{BB962C8B-B14F-4D97-AF65-F5344CB8AC3E}">
        <p14:creationId xmlns:p14="http://schemas.microsoft.com/office/powerpoint/2010/main" val="974365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3rd Party Tools</a:t>
            </a:r>
            <a:endParaRPr lang="en-US" dirty="0"/>
          </a:p>
        </p:txBody>
      </p:sp>
      <p:sp>
        <p:nvSpPr>
          <p:cNvPr id="6" name="Text Placeholder 5"/>
          <p:cNvSpPr>
            <a:spLocks noGrp="1"/>
          </p:cNvSpPr>
          <p:nvPr>
            <p:ph idx="1"/>
          </p:nvPr>
        </p:nvSpPr>
        <p:spPr/>
        <p:txBody>
          <a:bodyPr>
            <a:noAutofit/>
          </a:bodyPr>
          <a:lstStyle/>
          <a:p>
            <a:r>
              <a:rPr lang="en-US" sz="1800" dirty="0" smtClean="0"/>
              <a:t>Free GUI management tools available</a:t>
            </a:r>
          </a:p>
          <a:p>
            <a:r>
              <a:rPr lang="en-US" sz="1800" dirty="0" smtClean="0"/>
              <a:t>Core Configurator</a:t>
            </a:r>
          </a:p>
          <a:p>
            <a:pPr lvl="1"/>
            <a:r>
              <a:rPr lang="en-US" sz="1600" dirty="0"/>
              <a:t>Network Settings</a:t>
            </a:r>
          </a:p>
          <a:p>
            <a:pPr lvl="1"/>
            <a:r>
              <a:rPr lang="en-US" sz="1600" dirty="0"/>
              <a:t>Firewall Settings</a:t>
            </a:r>
          </a:p>
          <a:p>
            <a:pPr lvl="1"/>
            <a:r>
              <a:rPr lang="en-US" sz="1600" dirty="0"/>
              <a:t>Add/Remove Programs</a:t>
            </a:r>
          </a:p>
          <a:p>
            <a:pPr lvl="1"/>
            <a:r>
              <a:rPr lang="en-US" sz="1600" dirty="0"/>
              <a:t>Add Drivers</a:t>
            </a:r>
          </a:p>
          <a:p>
            <a:pPr lvl="1"/>
            <a:r>
              <a:rPr lang="en-US" sz="1600" dirty="0" smtClean="0"/>
              <a:t>Download from </a:t>
            </a:r>
            <a:r>
              <a:rPr lang="en-US" sz="1600" dirty="0" smtClean="0">
                <a:hlinkClick r:id="rId3"/>
              </a:rPr>
              <a:t>www.codeplex.com</a:t>
            </a:r>
            <a:r>
              <a:rPr lang="en-US" sz="1600" dirty="0" smtClean="0"/>
              <a:t> </a:t>
            </a:r>
          </a:p>
          <a:p>
            <a:r>
              <a:rPr lang="en-US" sz="1800" dirty="0" smtClean="0"/>
              <a:t>5nine Manager for Hyper-V</a:t>
            </a:r>
          </a:p>
          <a:p>
            <a:pPr lvl="1"/>
            <a:r>
              <a:rPr lang="en-US" sz="1600" dirty="0"/>
              <a:t>Free Version has all GUI functionality of Hyper-V Manager, file manager, monitoring</a:t>
            </a:r>
          </a:p>
          <a:p>
            <a:pPr lvl="1"/>
            <a:r>
              <a:rPr lang="en-US" sz="1600" dirty="0"/>
              <a:t>Full Version add the VM console and advanced network configuration</a:t>
            </a:r>
          </a:p>
          <a:p>
            <a:pPr lvl="1"/>
            <a:r>
              <a:rPr lang="en-US" sz="1600" dirty="0" smtClean="0"/>
              <a:t>Download from </a:t>
            </a:r>
            <a:r>
              <a:rPr lang="en-US" sz="1600" dirty="0" smtClean="0">
                <a:hlinkClick r:id="rId4"/>
              </a:rPr>
              <a:t>www.5nine.com</a:t>
            </a:r>
            <a:r>
              <a:rPr lang="en-US" sz="1600" dirty="0" smtClean="0"/>
              <a:t> </a:t>
            </a:r>
          </a:p>
          <a:p>
            <a:r>
              <a:rPr lang="en-US" sz="1800" dirty="0" smtClean="0"/>
              <a:t>Use System Center for comprehensive virtualization management</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33350"/>
            <a:ext cx="233293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581150"/>
            <a:ext cx="2790137" cy="147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53</a:t>
            </a:fld>
            <a:endParaRPr lang="en-US"/>
          </a:p>
        </p:txBody>
      </p:sp>
    </p:spTree>
    <p:extLst>
      <p:ext uri="{BB962C8B-B14F-4D97-AF65-F5344CB8AC3E}">
        <p14:creationId xmlns:p14="http://schemas.microsoft.com/office/powerpoint/2010/main" val="4111720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Hyper-V Server 2008 R2 is a powerful hypervisor platform with Active Directory and Cluster support</a:t>
            </a:r>
          </a:p>
          <a:p>
            <a:r>
              <a:rPr lang="en-US" dirty="0" smtClean="0"/>
              <a:t>It is free, but does not provide any guest OS licenses</a:t>
            </a:r>
          </a:p>
          <a:p>
            <a:r>
              <a:rPr lang="en-US" dirty="0" smtClean="0"/>
              <a:t>There are numerous 3</a:t>
            </a:r>
            <a:r>
              <a:rPr lang="en-US" baseline="30000" dirty="0" smtClean="0"/>
              <a:t>rd</a:t>
            </a:r>
            <a:r>
              <a:rPr lang="en-US" dirty="0" smtClean="0"/>
              <a:t> Party tools which add GUI management capabilities</a:t>
            </a:r>
            <a:endParaRPr lang="en-US" dirty="0"/>
          </a:p>
        </p:txBody>
      </p:sp>
      <p:sp>
        <p:nvSpPr>
          <p:cNvPr id="4" name="Slide Number Placeholder 3"/>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54</a:t>
            </a:fld>
            <a:endParaRPr lang="en-US"/>
          </a:p>
        </p:txBody>
      </p:sp>
    </p:spTree>
    <p:extLst>
      <p:ext uri="{BB962C8B-B14F-4D97-AF65-F5344CB8AC3E}">
        <p14:creationId xmlns:p14="http://schemas.microsoft.com/office/powerpoint/2010/main" val="140340656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Hyper-V Server 2008 R2</a:t>
            </a:r>
            <a:endParaRPr lang="en-US" dirty="0"/>
          </a:p>
        </p:txBody>
      </p:sp>
      <p:sp>
        <p:nvSpPr>
          <p:cNvPr id="9" name="Content Placeholder 8"/>
          <p:cNvSpPr>
            <a:spLocks noGrp="1"/>
          </p:cNvSpPr>
          <p:nvPr>
            <p:ph idx="1"/>
          </p:nvPr>
        </p:nvSpPr>
        <p:spPr/>
        <p:txBody>
          <a:bodyPr>
            <a:noAutofit/>
          </a:bodyPr>
          <a:lstStyle/>
          <a:p>
            <a:r>
              <a:rPr lang="en-US" sz="2400" dirty="0" smtClean="0"/>
              <a:t>FREE virtualization host OS</a:t>
            </a:r>
          </a:p>
          <a:p>
            <a:r>
              <a:rPr lang="en-US" sz="2400" dirty="0" smtClean="0"/>
              <a:t>Built on Server Core</a:t>
            </a:r>
          </a:p>
          <a:p>
            <a:r>
              <a:rPr lang="en-US" sz="2400" dirty="0" smtClean="0"/>
              <a:t>High-availability Support</a:t>
            </a:r>
          </a:p>
          <a:p>
            <a:pPr lvl="1"/>
            <a:r>
              <a:rPr lang="en-US" sz="2000" dirty="0" smtClean="0"/>
              <a:t>16-node Failover Clustering</a:t>
            </a:r>
          </a:p>
          <a:p>
            <a:pPr lvl="1"/>
            <a:r>
              <a:rPr lang="en-US" sz="2000" dirty="0" smtClean="0"/>
              <a:t>Live Migration</a:t>
            </a:r>
          </a:p>
          <a:p>
            <a:pPr lvl="1"/>
            <a:r>
              <a:rPr lang="en-US" sz="2000" dirty="0" smtClean="0"/>
              <a:t>Cluster Shared Volumes</a:t>
            </a:r>
          </a:p>
          <a:p>
            <a:r>
              <a:rPr lang="en-US" sz="2400" dirty="0" smtClean="0"/>
              <a:t>Command based</a:t>
            </a:r>
          </a:p>
          <a:p>
            <a:pPr lvl="1"/>
            <a:r>
              <a:rPr lang="en-US" sz="2000" dirty="0" smtClean="0"/>
              <a:t>Manage with GUI using Remote Server Administrator Tools (RSAT)</a:t>
            </a:r>
          </a:p>
          <a:p>
            <a:r>
              <a:rPr lang="en-US" sz="2400" dirty="0" smtClean="0"/>
              <a:t>More information: </a:t>
            </a:r>
            <a:r>
              <a:rPr lang="en-US" sz="2400" dirty="0" smtClean="0">
                <a:hlinkClick r:id="rId3"/>
              </a:rPr>
              <a:t>http://www.microsoft.com/hyper-v-server/en/us/default.aspx</a:t>
            </a:r>
            <a:r>
              <a:rPr lang="en-US" sz="2400" dirty="0" smtClean="0"/>
              <a:t> </a:t>
            </a:r>
            <a:endParaRPr lang="en-US" sz="24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0390" y="4501614"/>
            <a:ext cx="4642390" cy="606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onfigmen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4402" y="1295768"/>
            <a:ext cx="4119693" cy="153973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294967295"/>
          </p:nvPr>
        </p:nvSpPr>
        <p:spPr>
          <a:xfrm>
            <a:off x="76200" y="4782344"/>
            <a:ext cx="2133600" cy="274637"/>
          </a:xfrm>
          <a:prstGeom prst="rect">
            <a:avLst/>
          </a:prstGeom>
        </p:spPr>
        <p:txBody>
          <a:bodyPr/>
          <a:lstStyle/>
          <a:p>
            <a:fld id="{E6080E77-FDF4-4DF0-AE47-B9099DA67ABA}" type="slidenum">
              <a:rPr lang="en-US" smtClean="0"/>
              <a:t>55</a:t>
            </a:fld>
            <a:endParaRPr lang="en-US"/>
          </a:p>
        </p:txBody>
      </p:sp>
    </p:spTree>
    <p:extLst>
      <p:ext uri="{BB962C8B-B14F-4D97-AF65-F5344CB8AC3E}">
        <p14:creationId xmlns:p14="http://schemas.microsoft.com/office/powerpoint/2010/main" val="411127911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84890" y="473559"/>
            <a:ext cx="5715000" cy="53505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sz="2400" dirty="0" smtClean="0">
                <a:latin typeface="Segoe Light"/>
                <a:cs typeface="Segoe Light"/>
              </a:rPr>
              <a:t>Emergency Exit, Rest Room, Cell</a:t>
            </a:r>
            <a:endParaRPr lang="en-US" sz="2400" dirty="0">
              <a:solidFill>
                <a:srgbClr val="EB7C00"/>
              </a:solidFill>
              <a:latin typeface="Segoe Light"/>
              <a:cs typeface="Segoe Light"/>
            </a:endParaRPr>
          </a:p>
        </p:txBody>
      </p:sp>
      <p:sp>
        <p:nvSpPr>
          <p:cNvPr id="8" name="Rectangle 7"/>
          <p:cNvSpPr/>
          <p:nvPr/>
        </p:nvSpPr>
        <p:spPr>
          <a:xfrm>
            <a:off x="2184890" y="1655694"/>
            <a:ext cx="5715000" cy="535056"/>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sz="2400" dirty="0" smtClean="0">
                <a:solidFill>
                  <a:schemeClr val="bg1"/>
                </a:solidFill>
                <a:latin typeface="Segoe Light"/>
                <a:cs typeface="Segoe Light"/>
              </a:rPr>
              <a:t>Continual Partnership</a:t>
            </a:r>
            <a:endParaRPr lang="en-US" sz="2400" dirty="0">
              <a:solidFill>
                <a:schemeClr val="bg1"/>
              </a:solidFill>
              <a:latin typeface="Segoe Light"/>
              <a:cs typeface="Segoe Light"/>
            </a:endParaRPr>
          </a:p>
        </p:txBody>
      </p:sp>
      <p:sp>
        <p:nvSpPr>
          <p:cNvPr id="9" name="Rectangle 8"/>
          <p:cNvSpPr/>
          <p:nvPr/>
        </p:nvSpPr>
        <p:spPr>
          <a:xfrm>
            <a:off x="2184890" y="1047750"/>
            <a:ext cx="5715000" cy="53505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sz="2400" dirty="0" smtClean="0">
                <a:latin typeface="Segoe Light"/>
                <a:cs typeface="Segoe Light"/>
              </a:rPr>
              <a:t>Change of Event Format</a:t>
            </a:r>
            <a:endParaRPr lang="en-US" sz="2400" dirty="0">
              <a:solidFill>
                <a:srgbClr val="EB7C00"/>
              </a:solidFill>
              <a:latin typeface="Segoe Light"/>
              <a:cs typeface="Segoe Light"/>
            </a:endParaRPr>
          </a:p>
        </p:txBody>
      </p:sp>
      <p:sp>
        <p:nvSpPr>
          <p:cNvPr id="10" name="Rectangle 9"/>
          <p:cNvSpPr/>
          <p:nvPr/>
        </p:nvSpPr>
        <p:spPr>
          <a:xfrm>
            <a:off x="2184890" y="2266950"/>
            <a:ext cx="5715000" cy="1905000"/>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sz="2400" b="1" dirty="0" smtClean="0">
                <a:solidFill>
                  <a:schemeClr val="bg1"/>
                </a:solidFill>
                <a:latin typeface="Segoe Light"/>
                <a:cs typeface="Segoe Light"/>
              </a:rPr>
              <a:t>9</a:t>
            </a:r>
            <a:r>
              <a:rPr lang="en-US" sz="2400" dirty="0" smtClean="0">
                <a:solidFill>
                  <a:schemeClr val="bg1"/>
                </a:solidFill>
                <a:latin typeface="Segoe Light"/>
                <a:cs typeface="Segoe Light"/>
              </a:rPr>
              <a:t> - Yeah, I learned Hyper-V</a:t>
            </a:r>
          </a:p>
          <a:p>
            <a:pPr indent="-457162"/>
            <a:r>
              <a:rPr lang="en-US" sz="2400" b="1" dirty="0" smtClean="0">
                <a:solidFill>
                  <a:schemeClr val="bg1"/>
                </a:solidFill>
                <a:latin typeface="Segoe Light"/>
                <a:cs typeface="Segoe Light"/>
              </a:rPr>
              <a:t>8</a:t>
            </a:r>
            <a:r>
              <a:rPr lang="en-US" sz="2400" dirty="0" smtClean="0">
                <a:solidFill>
                  <a:schemeClr val="bg1"/>
                </a:solidFill>
                <a:latin typeface="Segoe Light"/>
                <a:cs typeface="Segoe Light"/>
              </a:rPr>
              <a:t> - Cool event</a:t>
            </a:r>
          </a:p>
          <a:p>
            <a:pPr indent="-457162"/>
            <a:r>
              <a:rPr lang="en-US" sz="2400" dirty="0" smtClean="0">
                <a:solidFill>
                  <a:schemeClr val="bg1"/>
                </a:solidFill>
                <a:latin typeface="Segoe Light"/>
                <a:cs typeface="Segoe Light"/>
              </a:rPr>
              <a:t>7 - Here are the action items to improve</a:t>
            </a:r>
          </a:p>
          <a:p>
            <a:pPr indent="-457162"/>
            <a:r>
              <a:rPr lang="en-US" sz="2400" dirty="0" smtClean="0">
                <a:solidFill>
                  <a:schemeClr val="bg1"/>
                </a:solidFill>
                <a:latin typeface="Segoe Light"/>
                <a:cs typeface="Segoe Light"/>
              </a:rPr>
              <a:t>6 – This is not good</a:t>
            </a:r>
          </a:p>
          <a:p>
            <a:pPr indent="-457162"/>
            <a:r>
              <a:rPr lang="en-US" sz="2400" dirty="0" smtClean="0">
                <a:solidFill>
                  <a:schemeClr val="bg1"/>
                </a:solidFill>
                <a:latin typeface="Segoe Light"/>
                <a:cs typeface="Segoe Light"/>
              </a:rPr>
              <a:t>… </a:t>
            </a:r>
            <a:endParaRPr lang="en-US" sz="2400" dirty="0">
              <a:solidFill>
                <a:schemeClr val="bg1"/>
              </a:solidFill>
              <a:latin typeface="Segoe Light"/>
              <a:cs typeface="Segoe Light"/>
            </a:endParaRPr>
          </a:p>
        </p:txBody>
      </p:sp>
      <p:sp>
        <p:nvSpPr>
          <p:cNvPr id="12" name="Rectangle 11"/>
          <p:cNvSpPr/>
          <p:nvPr/>
        </p:nvSpPr>
        <p:spPr>
          <a:xfrm>
            <a:off x="2184890" y="4261106"/>
            <a:ext cx="5715000" cy="520444"/>
          </a:xfrm>
          <a:prstGeom prst="rect">
            <a:avLst/>
          </a:prstGeom>
          <a:solidFill>
            <a:srgbClr val="FF8A00"/>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sz="2400" dirty="0" smtClean="0">
                <a:solidFill>
                  <a:schemeClr val="bg1"/>
                </a:solidFill>
                <a:latin typeface="Segoe Light"/>
                <a:cs typeface="Segoe Light"/>
              </a:rPr>
              <a:t>Score generously, constructive feedback </a:t>
            </a:r>
            <a:endParaRPr lang="en-US" sz="2400" dirty="0">
              <a:solidFill>
                <a:schemeClr val="bg1"/>
              </a:solidFill>
              <a:latin typeface="Segoe Light"/>
              <a:cs typeface="Segoe Light"/>
            </a:endParaRPr>
          </a:p>
        </p:txBody>
      </p:sp>
      <p:sp>
        <p:nvSpPr>
          <p:cNvPr id="2" name="TextBox 1"/>
          <p:cNvSpPr txBox="1"/>
          <p:nvPr/>
        </p:nvSpPr>
        <p:spPr>
          <a:xfrm>
            <a:off x="609600" y="3257550"/>
            <a:ext cx="4318490" cy="1477328"/>
          </a:xfrm>
          <a:prstGeom prst="rect">
            <a:avLst/>
          </a:prstGeom>
          <a:noFill/>
        </p:spPr>
        <p:txBody>
          <a:bodyPr vert="vert270" wrap="none" lIns="0" tIns="0" rIns="0" bIns="0" rtlCol="0">
            <a:spAutoFit/>
          </a:bodyPr>
          <a:lstStyle/>
          <a:p>
            <a:r>
              <a:rPr lang="en-US" sz="9600" dirty="0" smtClean="0">
                <a:solidFill>
                  <a:schemeClr val="tx1">
                    <a:lumMod val="50000"/>
                    <a:lumOff val="50000"/>
                  </a:schemeClr>
                </a:solidFill>
                <a:latin typeface="Segoe UI Light" pitchFamily="34" charset="0"/>
              </a:rPr>
              <a:t>Logistics</a:t>
            </a:r>
          </a:p>
        </p:txBody>
      </p:sp>
    </p:spTree>
    <p:extLst>
      <p:ext uri="{BB962C8B-B14F-4D97-AF65-F5344CB8AC3E}">
        <p14:creationId xmlns:p14="http://schemas.microsoft.com/office/powerpoint/2010/main" val="3737020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84890" y="666750"/>
            <a:ext cx="5715000" cy="36360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dirty="0" smtClean="0">
                <a:latin typeface="Segoe UI Light" pitchFamily="34" charset="0"/>
                <a:cs typeface="Segoe Light"/>
              </a:rPr>
              <a:t>09:00 AM - Welcome</a:t>
            </a:r>
            <a:endParaRPr lang="en-US" dirty="0">
              <a:solidFill>
                <a:srgbClr val="EB7C00"/>
              </a:solidFill>
              <a:latin typeface="Segoe UI Light" pitchFamily="34" charset="0"/>
              <a:cs typeface="Segoe Light"/>
            </a:endParaRPr>
          </a:p>
        </p:txBody>
      </p:sp>
      <p:sp>
        <p:nvSpPr>
          <p:cNvPr id="8" name="Rectangle 7"/>
          <p:cNvSpPr/>
          <p:nvPr/>
        </p:nvSpPr>
        <p:spPr>
          <a:xfrm>
            <a:off x="2184890" y="1052172"/>
            <a:ext cx="5715000" cy="36360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dirty="0" smtClean="0">
                <a:solidFill>
                  <a:schemeClr val="bg1"/>
                </a:solidFill>
                <a:latin typeface="Segoe UI Light" pitchFamily="34" charset="0"/>
                <a:cs typeface="Segoe Light"/>
              </a:rPr>
              <a:t>09:00 AM – Hyper-V Readiness</a:t>
            </a:r>
            <a:endParaRPr lang="en-US" dirty="0">
              <a:solidFill>
                <a:schemeClr val="bg1"/>
              </a:solidFill>
              <a:latin typeface="Segoe UI Light" pitchFamily="34" charset="0"/>
              <a:cs typeface="Segoe Light"/>
            </a:endParaRPr>
          </a:p>
        </p:txBody>
      </p:sp>
      <p:sp>
        <p:nvSpPr>
          <p:cNvPr id="9" name="Rectangle 8"/>
          <p:cNvSpPr/>
          <p:nvPr/>
        </p:nvSpPr>
        <p:spPr>
          <a:xfrm>
            <a:off x="2184890" y="1437594"/>
            <a:ext cx="5715000" cy="363606"/>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dirty="0" smtClean="0">
                <a:latin typeface="Segoe UI Light" pitchFamily="34" charset="0"/>
                <a:cs typeface="Segoe Light"/>
              </a:rPr>
              <a:t>10:15 AM – </a:t>
            </a:r>
            <a:r>
              <a:rPr lang="en-US" dirty="0">
                <a:solidFill>
                  <a:schemeClr val="bg1"/>
                </a:solidFill>
                <a:latin typeface="Segoe UI Light" pitchFamily="34" charset="0"/>
                <a:cs typeface="Segoe Light"/>
              </a:rPr>
              <a:t>Hyper-V Essentials – Hands On Labs</a:t>
            </a:r>
            <a:endParaRPr lang="en-US" dirty="0">
              <a:solidFill>
                <a:srgbClr val="EB7C00"/>
              </a:solidFill>
              <a:latin typeface="Segoe UI Light" pitchFamily="34" charset="0"/>
              <a:cs typeface="Segoe Light"/>
            </a:endParaRPr>
          </a:p>
        </p:txBody>
      </p:sp>
      <p:sp>
        <p:nvSpPr>
          <p:cNvPr id="10" name="Rectangle 9"/>
          <p:cNvSpPr/>
          <p:nvPr/>
        </p:nvSpPr>
        <p:spPr>
          <a:xfrm>
            <a:off x="2184890" y="1823016"/>
            <a:ext cx="5715000" cy="36360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dirty="0" smtClean="0">
                <a:solidFill>
                  <a:schemeClr val="bg1"/>
                </a:solidFill>
                <a:latin typeface="Segoe UI Light" pitchFamily="34" charset="0"/>
                <a:cs typeface="Segoe Light"/>
              </a:rPr>
              <a:t>10:50 AM – Break</a:t>
            </a:r>
            <a:endParaRPr lang="en-US" dirty="0">
              <a:solidFill>
                <a:schemeClr val="bg1"/>
              </a:solidFill>
              <a:latin typeface="Segoe UI Light" pitchFamily="34" charset="0"/>
              <a:cs typeface="Segoe Light"/>
            </a:endParaRPr>
          </a:p>
        </p:txBody>
      </p:sp>
      <p:sp>
        <p:nvSpPr>
          <p:cNvPr id="2" name="TextBox 1"/>
          <p:cNvSpPr txBox="1"/>
          <p:nvPr/>
        </p:nvSpPr>
        <p:spPr>
          <a:xfrm>
            <a:off x="609600" y="514350"/>
            <a:ext cx="1477328" cy="4042773"/>
          </a:xfrm>
          <a:prstGeom prst="rect">
            <a:avLst/>
          </a:prstGeom>
          <a:noFill/>
        </p:spPr>
        <p:txBody>
          <a:bodyPr vert="vert270" wrap="none" lIns="0" tIns="0" rIns="0" bIns="0" rtlCol="0">
            <a:spAutoFit/>
          </a:bodyPr>
          <a:lstStyle/>
          <a:p>
            <a:r>
              <a:rPr lang="en-US" sz="9600" dirty="0" smtClean="0">
                <a:solidFill>
                  <a:schemeClr val="tx1">
                    <a:lumMod val="50000"/>
                    <a:lumOff val="50000"/>
                  </a:schemeClr>
                </a:solidFill>
                <a:latin typeface="Segoe UI Light" pitchFamily="34" charset="0"/>
              </a:rPr>
              <a:t>Agenda</a:t>
            </a:r>
          </a:p>
        </p:txBody>
      </p:sp>
      <p:sp>
        <p:nvSpPr>
          <p:cNvPr id="11" name="Rectangle 10"/>
          <p:cNvSpPr/>
          <p:nvPr/>
        </p:nvSpPr>
        <p:spPr>
          <a:xfrm>
            <a:off x="2184890" y="2208438"/>
            <a:ext cx="5715000" cy="363606"/>
          </a:xfrm>
          <a:prstGeom prst="rect">
            <a:avLst/>
          </a:prstGeom>
          <a:solidFill>
            <a:srgbClr val="FF8A00"/>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dirty="0" smtClean="0">
                <a:solidFill>
                  <a:schemeClr val="bg1"/>
                </a:solidFill>
                <a:latin typeface="Segoe UI Light" pitchFamily="34" charset="0"/>
                <a:cs typeface="Segoe Light"/>
              </a:rPr>
              <a:t>Noon– Lunch</a:t>
            </a:r>
            <a:endParaRPr lang="en-US" dirty="0">
              <a:solidFill>
                <a:schemeClr val="bg1"/>
              </a:solidFill>
              <a:latin typeface="Segoe UI Light" pitchFamily="34" charset="0"/>
              <a:cs typeface="Segoe Light"/>
            </a:endParaRPr>
          </a:p>
        </p:txBody>
      </p:sp>
      <p:sp>
        <p:nvSpPr>
          <p:cNvPr id="13" name="Rectangle 12"/>
          <p:cNvSpPr/>
          <p:nvPr/>
        </p:nvSpPr>
        <p:spPr>
          <a:xfrm>
            <a:off x="2184890" y="2593860"/>
            <a:ext cx="5715000" cy="36360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dirty="0" smtClean="0">
                <a:solidFill>
                  <a:schemeClr val="bg1"/>
                </a:solidFill>
                <a:latin typeface="Segoe UI Light" pitchFamily="34" charset="0"/>
                <a:cs typeface="Segoe Light"/>
              </a:rPr>
              <a:t>12:45 PM – Leverage Public Cloud &amp; Office 365 </a:t>
            </a:r>
            <a:endParaRPr lang="en-US" dirty="0">
              <a:solidFill>
                <a:schemeClr val="bg1"/>
              </a:solidFill>
              <a:latin typeface="Segoe UI Light" pitchFamily="34" charset="0"/>
              <a:cs typeface="Segoe Light"/>
            </a:endParaRPr>
          </a:p>
        </p:txBody>
      </p:sp>
      <p:sp>
        <p:nvSpPr>
          <p:cNvPr id="14" name="Rectangle 13"/>
          <p:cNvSpPr/>
          <p:nvPr/>
        </p:nvSpPr>
        <p:spPr>
          <a:xfrm>
            <a:off x="2184890" y="2979282"/>
            <a:ext cx="5715000" cy="363606"/>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dirty="0" smtClean="0">
                <a:solidFill>
                  <a:schemeClr val="bg1"/>
                </a:solidFill>
                <a:latin typeface="Segoe UI Light" pitchFamily="34" charset="0"/>
                <a:cs typeface="Segoe Light"/>
              </a:rPr>
              <a:t>02:00 </a:t>
            </a:r>
            <a:r>
              <a:rPr lang="en-US" dirty="0">
                <a:solidFill>
                  <a:schemeClr val="bg1"/>
                </a:solidFill>
                <a:latin typeface="Segoe UI Light" pitchFamily="34" charset="0"/>
                <a:cs typeface="Segoe Light"/>
              </a:rPr>
              <a:t>P</a:t>
            </a:r>
            <a:r>
              <a:rPr lang="en-US" dirty="0" smtClean="0">
                <a:solidFill>
                  <a:schemeClr val="bg1"/>
                </a:solidFill>
                <a:latin typeface="Segoe UI Light" pitchFamily="34" charset="0"/>
                <a:cs typeface="Segoe Light"/>
              </a:rPr>
              <a:t>M – Break</a:t>
            </a:r>
            <a:endParaRPr lang="en-US" dirty="0">
              <a:solidFill>
                <a:schemeClr val="bg1"/>
              </a:solidFill>
              <a:latin typeface="Segoe UI Light" pitchFamily="34" charset="0"/>
              <a:cs typeface="Segoe Light"/>
            </a:endParaRPr>
          </a:p>
        </p:txBody>
      </p:sp>
      <p:sp>
        <p:nvSpPr>
          <p:cNvPr id="15" name="Rectangle 14"/>
          <p:cNvSpPr/>
          <p:nvPr/>
        </p:nvSpPr>
        <p:spPr>
          <a:xfrm>
            <a:off x="2184890" y="3364704"/>
            <a:ext cx="5715000" cy="36360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dirty="0" smtClean="0">
                <a:solidFill>
                  <a:schemeClr val="bg1"/>
                </a:solidFill>
                <a:latin typeface="Segoe UI Light" pitchFamily="34" charset="0"/>
                <a:cs typeface="Segoe Light"/>
              </a:rPr>
              <a:t>02:15 </a:t>
            </a:r>
            <a:r>
              <a:rPr lang="en-US" dirty="0">
                <a:solidFill>
                  <a:schemeClr val="bg1"/>
                </a:solidFill>
                <a:latin typeface="Segoe UI Light" pitchFamily="34" charset="0"/>
                <a:cs typeface="Segoe Light"/>
              </a:rPr>
              <a:t>P</a:t>
            </a:r>
            <a:r>
              <a:rPr lang="en-US" dirty="0" smtClean="0">
                <a:solidFill>
                  <a:schemeClr val="bg1"/>
                </a:solidFill>
                <a:latin typeface="Segoe UI Light" pitchFamily="34" charset="0"/>
                <a:cs typeface="Segoe Light"/>
              </a:rPr>
              <a:t>M – Drive Costs Down with Systems Management</a:t>
            </a:r>
            <a:endParaRPr lang="en-US" dirty="0">
              <a:solidFill>
                <a:schemeClr val="bg1"/>
              </a:solidFill>
              <a:latin typeface="Segoe UI Light" pitchFamily="34" charset="0"/>
              <a:cs typeface="Segoe Light"/>
            </a:endParaRPr>
          </a:p>
        </p:txBody>
      </p:sp>
      <p:sp>
        <p:nvSpPr>
          <p:cNvPr id="16" name="Rectangle 15"/>
          <p:cNvSpPr/>
          <p:nvPr/>
        </p:nvSpPr>
        <p:spPr>
          <a:xfrm>
            <a:off x="2184890" y="3750126"/>
            <a:ext cx="5715000" cy="36360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dirty="0" smtClean="0">
                <a:solidFill>
                  <a:schemeClr val="bg1"/>
                </a:solidFill>
                <a:latin typeface="Segoe UI Light" pitchFamily="34" charset="0"/>
                <a:cs typeface="Segoe Light"/>
              </a:rPr>
              <a:t>03:30 </a:t>
            </a:r>
            <a:r>
              <a:rPr lang="en-US" dirty="0">
                <a:solidFill>
                  <a:schemeClr val="bg1"/>
                </a:solidFill>
                <a:latin typeface="Segoe UI Light" pitchFamily="34" charset="0"/>
                <a:cs typeface="Segoe Light"/>
              </a:rPr>
              <a:t>P</a:t>
            </a:r>
            <a:r>
              <a:rPr lang="en-US" dirty="0" smtClean="0">
                <a:solidFill>
                  <a:schemeClr val="bg1"/>
                </a:solidFill>
                <a:latin typeface="Segoe UI Light" pitchFamily="34" charset="0"/>
                <a:cs typeface="Segoe Light"/>
              </a:rPr>
              <a:t>M – Q&amp;A</a:t>
            </a:r>
            <a:endParaRPr lang="en-US" dirty="0">
              <a:solidFill>
                <a:schemeClr val="bg1"/>
              </a:solidFill>
              <a:latin typeface="Segoe UI Light" pitchFamily="34" charset="0"/>
              <a:cs typeface="Segoe Light"/>
            </a:endParaRPr>
          </a:p>
        </p:txBody>
      </p:sp>
      <p:sp>
        <p:nvSpPr>
          <p:cNvPr id="18" name="Rectangle 17"/>
          <p:cNvSpPr/>
          <p:nvPr/>
        </p:nvSpPr>
        <p:spPr>
          <a:xfrm>
            <a:off x="2184890" y="4135548"/>
            <a:ext cx="5715000" cy="363606"/>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b" anchorCtr="0"/>
          <a:lstStyle/>
          <a:p>
            <a:pPr indent="-457162"/>
            <a:r>
              <a:rPr lang="en-US" dirty="0" smtClean="0">
                <a:solidFill>
                  <a:schemeClr val="bg1"/>
                </a:solidFill>
                <a:latin typeface="Segoe UI Light" pitchFamily="34" charset="0"/>
                <a:cs typeface="Segoe Light"/>
              </a:rPr>
              <a:t>03:45 </a:t>
            </a:r>
            <a:r>
              <a:rPr lang="en-US" dirty="0">
                <a:solidFill>
                  <a:schemeClr val="bg1"/>
                </a:solidFill>
                <a:latin typeface="Segoe UI Light" pitchFamily="34" charset="0"/>
                <a:cs typeface="Segoe Light"/>
              </a:rPr>
              <a:t>P</a:t>
            </a:r>
            <a:r>
              <a:rPr lang="en-US" dirty="0" smtClean="0">
                <a:solidFill>
                  <a:schemeClr val="bg1"/>
                </a:solidFill>
                <a:latin typeface="Segoe UI Light" pitchFamily="34" charset="0"/>
                <a:cs typeface="Segoe Light"/>
              </a:rPr>
              <a:t>M – Closing and Raffle</a:t>
            </a:r>
            <a:endParaRPr lang="en-US" dirty="0">
              <a:solidFill>
                <a:schemeClr val="bg1"/>
              </a:solidFill>
              <a:latin typeface="Segoe UI Light" pitchFamily="34" charset="0"/>
              <a:cs typeface="Segoe Light"/>
            </a:endParaRPr>
          </a:p>
        </p:txBody>
      </p:sp>
    </p:spTree>
    <p:extLst>
      <p:ext uri="{BB962C8B-B14F-4D97-AF65-F5344CB8AC3E}">
        <p14:creationId xmlns:p14="http://schemas.microsoft.com/office/powerpoint/2010/main" val="387585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Download Process Walkthrough</a:t>
            </a:r>
            <a:endParaRPr lang="en-US" sz="4800" dirty="0"/>
          </a:p>
        </p:txBody>
      </p:sp>
      <p:sp>
        <p:nvSpPr>
          <p:cNvPr id="3" name="Rectangle 2"/>
          <p:cNvSpPr/>
          <p:nvPr/>
        </p:nvSpPr>
        <p:spPr bwMode="auto">
          <a:xfrm>
            <a:off x="1132332" y="2876550"/>
            <a:ext cx="1752600" cy="175260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1.</a:t>
            </a:r>
          </a:p>
          <a:p>
            <a:pPr algn="ctr" defTabSz="914099" fontAlgn="base">
              <a:spcBef>
                <a:spcPct val="0"/>
              </a:spcBef>
              <a:spcAft>
                <a:spcPct val="0"/>
              </a:spcAft>
            </a:pPr>
            <a:r>
              <a:rPr lang="en-US"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Go to Download Link</a:t>
            </a:r>
          </a:p>
          <a:p>
            <a:pPr algn="ctr" defTabSz="914099" fontAlgn="base">
              <a:spcBef>
                <a:spcPct val="0"/>
              </a:spcBef>
              <a:spcAft>
                <a:spcPct val="0"/>
              </a:spcAft>
            </a:pPr>
            <a:endParaRPr lang="en-US" spc="-50"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endParaRPr>
          </a:p>
        </p:txBody>
      </p:sp>
      <p:sp>
        <p:nvSpPr>
          <p:cNvPr id="4" name="Rectangle 3"/>
          <p:cNvSpPr/>
          <p:nvPr/>
        </p:nvSpPr>
        <p:spPr bwMode="auto">
          <a:xfrm>
            <a:off x="2990088" y="2876550"/>
            <a:ext cx="1752600" cy="1752600"/>
          </a:xfrm>
          <a:prstGeom prst="rect">
            <a:avLst/>
          </a:prstGeom>
          <a:solidFill>
            <a:srgbClr val="0000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2.</a:t>
            </a:r>
          </a:p>
          <a:p>
            <a:pPr algn="ctr" defTabSz="914099" fontAlgn="base">
              <a:spcBef>
                <a:spcPct val="0"/>
              </a:spcBef>
              <a:spcAft>
                <a:spcPct val="0"/>
              </a:spcAft>
            </a:pPr>
            <a:r>
              <a:rPr lang="en-US"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See the Download page</a:t>
            </a:r>
          </a:p>
          <a:p>
            <a:pPr algn="ctr" defTabSz="914099" fontAlgn="base">
              <a:spcBef>
                <a:spcPct val="0"/>
              </a:spcBef>
              <a:spcAft>
                <a:spcPct val="0"/>
              </a:spcAft>
            </a:pPr>
            <a:endParaRPr lang="en-US" spc="-50"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endParaRPr>
          </a:p>
        </p:txBody>
      </p:sp>
      <p:sp>
        <p:nvSpPr>
          <p:cNvPr id="5" name="Rectangle 4"/>
          <p:cNvSpPr/>
          <p:nvPr/>
        </p:nvSpPr>
        <p:spPr bwMode="auto">
          <a:xfrm>
            <a:off x="1143000" y="1352550"/>
            <a:ext cx="7315200" cy="15240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000" b="1" spc="-50" dirty="0" smtClean="0">
                <a:solidFill>
                  <a:srgbClr val="002060"/>
                </a:soli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System Center 2012  - Please </a:t>
            </a:r>
            <a:r>
              <a:rPr lang="en-US" sz="2000" b="1" spc="-50" dirty="0" smtClean="0">
                <a:solidFill>
                  <a:srgbClr val="002060"/>
                </a:soli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choose </a:t>
            </a:r>
            <a:r>
              <a:rPr lang="en-US" sz="2000" b="1" spc="-50" dirty="0" smtClean="0">
                <a:solidFill>
                  <a:srgbClr val="002060"/>
                </a:soli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this for download to get credit</a:t>
            </a:r>
            <a:endParaRPr lang="en-US" sz="2000" b="1" spc="-5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14099" fontAlgn="base">
              <a:spcBef>
                <a:spcPct val="0"/>
              </a:spcBef>
              <a:spcAft>
                <a:spcPct val="0"/>
              </a:spcAft>
            </a:pPr>
            <a:r>
              <a:rPr lang="en-US" sz="2000"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Windows </a:t>
            </a:r>
            <a:r>
              <a:rPr lang="en-US" sz="2000" b="1"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Server 8</a:t>
            </a:r>
            <a:r>
              <a:rPr lang="en-US" sz="2000" b="1" spc="-50"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	</a:t>
            </a:r>
          </a:p>
          <a:p>
            <a:pPr defTabSz="914099" fontAlgn="base">
              <a:spcBef>
                <a:spcPct val="0"/>
              </a:spcBef>
              <a:spcAft>
                <a:spcPct val="0"/>
              </a:spcAft>
            </a:pPr>
            <a:r>
              <a:rPr lang="en-US" sz="2000"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Windows Server 2008 R2 SP1</a:t>
            </a:r>
            <a:r>
              <a:rPr lang="en-US" sz="2000" b="1"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	</a:t>
            </a:r>
            <a:r>
              <a:rPr lang="en-US" sz="2000"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http://aka.ms/msevals</a:t>
            </a:r>
          </a:p>
          <a:p>
            <a:pPr defTabSz="914099" fontAlgn="base">
              <a:spcBef>
                <a:spcPct val="0"/>
              </a:spcBef>
              <a:spcAft>
                <a:spcPct val="0"/>
              </a:spcAft>
            </a:pPr>
            <a:r>
              <a:rPr lang="en-US" sz="2000"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Hyper-V Server 2008 R2</a:t>
            </a:r>
            <a:r>
              <a:rPr lang="en-US" sz="2000" spc="-5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			</a:t>
            </a:r>
            <a:endParaRPr lang="en-US" sz="20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endParaRPr>
          </a:p>
        </p:txBody>
      </p:sp>
      <p:sp>
        <p:nvSpPr>
          <p:cNvPr id="6" name="Rectangle 5"/>
          <p:cNvSpPr/>
          <p:nvPr/>
        </p:nvSpPr>
        <p:spPr bwMode="auto">
          <a:xfrm>
            <a:off x="4847844" y="2876550"/>
            <a:ext cx="1752600" cy="175260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3.</a:t>
            </a:r>
          </a:p>
          <a:p>
            <a:pPr algn="ctr" defTabSz="914099" fontAlgn="base">
              <a:spcBef>
                <a:spcPct val="0"/>
              </a:spcBef>
              <a:spcAft>
                <a:spcPct val="0"/>
              </a:spcAft>
            </a:pPr>
            <a:r>
              <a:rPr lang="en-US"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Enter or Establish your Live ID</a:t>
            </a:r>
            <a:endParaRPr lang="en-US" spc="-50"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endParaRPr>
          </a:p>
        </p:txBody>
      </p:sp>
      <p:sp>
        <p:nvSpPr>
          <p:cNvPr id="9" name="Rectangle 8"/>
          <p:cNvSpPr/>
          <p:nvPr/>
        </p:nvSpPr>
        <p:spPr bwMode="auto">
          <a:xfrm>
            <a:off x="6705600" y="2876550"/>
            <a:ext cx="1752600" cy="17526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4.</a:t>
            </a:r>
          </a:p>
          <a:p>
            <a:pPr algn="ctr" defTabSz="914099" fontAlgn="base">
              <a:spcBef>
                <a:spcPct val="0"/>
              </a:spcBef>
              <a:spcAft>
                <a:spcPct val="0"/>
              </a:spcAft>
            </a:pPr>
            <a:r>
              <a:rPr lang="en-US"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Download Manager </a:t>
            </a:r>
          </a:p>
          <a:p>
            <a:pPr algn="ctr" defTabSz="914099" fontAlgn="base">
              <a:spcBef>
                <a:spcPct val="0"/>
              </a:spcBef>
              <a:spcAft>
                <a:spcPct val="0"/>
              </a:spcAft>
            </a:pPr>
            <a:r>
              <a:rPr lang="en-US"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Begins – then cancel for Credit</a:t>
            </a:r>
            <a:endParaRPr lang="en-US" spc="-50"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endParaRPr>
          </a:p>
        </p:txBody>
      </p:sp>
    </p:spTree>
    <p:extLst>
      <p:ext uri="{BB962C8B-B14F-4D97-AF65-F5344CB8AC3E}">
        <p14:creationId xmlns:p14="http://schemas.microsoft.com/office/powerpoint/2010/main" val="57445951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 Entering Live ID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23950"/>
            <a:ext cx="4953000" cy="381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88155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ung'sMetroStyl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Template Colored Titles Segoe UI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3.xml><?xml version="1.0" encoding="utf-8"?>
<a:theme xmlns:a="http://schemas.openxmlformats.org/drawingml/2006/main" name="1_Yung'sMetroStyl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4.xml><?xml version="1.0" encoding="utf-8"?>
<a:theme xmlns:a="http://schemas.openxmlformats.org/drawingml/2006/main" name="2_Yung'sMetroStyl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5.xml><?xml version="1.0" encoding="utf-8"?>
<a:theme xmlns:a="http://schemas.openxmlformats.org/drawingml/2006/main" name="3_Yung'sMetroStyl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6.xml><?xml version="1.0" encoding="utf-8"?>
<a:theme xmlns:a="http://schemas.openxmlformats.org/drawingml/2006/main" name="4_Yung'sMetroStyl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7.xml><?xml version="1.0" encoding="utf-8"?>
<a:theme xmlns:a="http://schemas.openxmlformats.org/drawingml/2006/main" name="5_Yung'sMetroStyl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8.xml><?xml version="1.0" encoding="utf-8"?>
<a:theme xmlns:a="http://schemas.openxmlformats.org/drawingml/2006/main" name="6_Yung'sMetroStyl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992A7EE343CC4C8EAD5EEC81EA6FFC" ma:contentTypeVersion="0" ma:contentTypeDescription="Create a new document." ma:contentTypeScope="" ma:versionID="fe8a1af694beda810cbcadaf6ab4add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F61BAA-7065-4A1C-B9E1-7E80EA899078}">
  <ds:schemaRefs>
    <ds:schemaRef ds:uri="http://schemas.microsoft.com/sharepoint/v3/contenttype/forms"/>
  </ds:schemaRefs>
</ds:datastoreItem>
</file>

<file path=customXml/itemProps2.xml><?xml version="1.0" encoding="utf-8"?>
<ds:datastoreItem xmlns:ds="http://schemas.openxmlformats.org/officeDocument/2006/customXml" ds:itemID="{73D30D67-7067-4278-9818-5234B27CD02F}">
  <ds:schemaRefs>
    <ds:schemaRef ds:uri="http://www.w3.org/XML/1998/namespace"/>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C3CFB77-C2B7-49E3-80E4-65A598DC3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Yung'sMetroStyle</Template>
  <TotalTime>12087</TotalTime>
  <Words>8486</Words>
  <Application>Microsoft Office PowerPoint</Application>
  <PresentationFormat>On-screen Show (16:9)</PresentationFormat>
  <Paragraphs>886</Paragraphs>
  <Slides>55</Slides>
  <Notes>45</Notes>
  <HiddenSlides>28</HiddenSlides>
  <MMClips>0</MMClips>
  <ScaleCrop>false</ScaleCrop>
  <HeadingPairs>
    <vt:vector size="4" baseType="variant">
      <vt:variant>
        <vt:lpstr>Theme</vt:lpstr>
      </vt:variant>
      <vt:variant>
        <vt:i4>8</vt:i4>
      </vt:variant>
      <vt:variant>
        <vt:lpstr>Slide Titles</vt:lpstr>
      </vt:variant>
      <vt:variant>
        <vt:i4>55</vt:i4>
      </vt:variant>
    </vt:vector>
  </HeadingPairs>
  <TitlesOfParts>
    <vt:vector size="63" baseType="lpstr">
      <vt:lpstr>Yung'sMetroStyle</vt:lpstr>
      <vt:lpstr>Metro Template Colored Titles Segoe UI 16x9</vt:lpstr>
      <vt:lpstr>1_Yung'sMetroStyle</vt:lpstr>
      <vt:lpstr>2_Yung'sMetroStyle</vt:lpstr>
      <vt:lpstr>3_Yung'sMetroStyle</vt:lpstr>
      <vt:lpstr>4_Yung'sMetroStyle</vt:lpstr>
      <vt:lpstr>5_Yung'sMetroStyle</vt:lpstr>
      <vt:lpstr>6_Yung'sMetroStyle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Download Process Walkthrough</vt:lpstr>
      <vt:lpstr>Demo – Entering Live ID</vt:lpstr>
      <vt:lpstr>Check the BIOS</vt:lpstr>
      <vt:lpstr>Hyper-V Readiness</vt:lpstr>
      <vt:lpstr>PowerPoint Presentation</vt:lpstr>
      <vt:lpstr>Hyper-V Role</vt:lpstr>
      <vt:lpstr>Enabling by CLI (Server Core)</vt:lpstr>
      <vt:lpstr>Hyper-V 2008 R2 Server</vt:lpstr>
      <vt:lpstr>Enabling by SCVMM</vt:lpstr>
      <vt:lpstr>Hyper-V Architecture</vt:lpstr>
      <vt:lpstr>Hyper-V Manager</vt:lpstr>
      <vt:lpstr>Virtualization Host SKU</vt:lpstr>
      <vt:lpstr>Guest OS Support</vt:lpstr>
      <vt:lpstr>Microsoft Virtualization</vt:lpstr>
      <vt:lpstr>Applications are Key</vt:lpstr>
      <vt:lpstr>PowerPoint Presentation</vt:lpstr>
      <vt:lpstr>Virtual Network Adapter</vt:lpstr>
      <vt:lpstr>Virtual Networks</vt:lpstr>
      <vt:lpstr>Configure Virtual Networks</vt:lpstr>
      <vt:lpstr>Virtual Hard Disk (VHD)</vt:lpstr>
      <vt:lpstr>Create VHD’s with the New Virtual Hard Disk Wizard</vt:lpstr>
      <vt:lpstr>Deploy a New VM</vt:lpstr>
      <vt:lpstr>PowerPoint Presentation</vt:lpstr>
      <vt:lpstr>Hyper-V VM Snapshots</vt:lpstr>
      <vt:lpstr>PowerPoint Presentation</vt:lpstr>
      <vt:lpstr>Snapshot Considerations</vt:lpstr>
      <vt:lpstr>Backup &amp; Restore Overview</vt:lpstr>
      <vt:lpstr>Remote Server Admin. Tools</vt:lpstr>
      <vt:lpstr>RD Connection Manager</vt:lpstr>
      <vt:lpstr>Active Directory</vt:lpstr>
      <vt:lpstr>RemoteFX  Support</vt:lpstr>
      <vt:lpstr>Dynamic Memory</vt:lpstr>
      <vt:lpstr>Dynamic Memory Settings</vt:lpstr>
      <vt:lpstr>Storage</vt:lpstr>
      <vt:lpstr>Storage Options for VMs</vt:lpstr>
      <vt:lpstr>Hot Add/Remove Storage</vt:lpstr>
      <vt:lpstr>iSCSI Software Target</vt:lpstr>
      <vt:lpstr>iSCSI Initiator</vt:lpstr>
      <vt:lpstr>Configuring iSCSI</vt:lpstr>
      <vt:lpstr>Hyper-V Security Overview</vt:lpstr>
      <vt:lpstr>Security Best Practices - Host</vt:lpstr>
      <vt:lpstr>Security Best Practices - Guest</vt:lpstr>
      <vt:lpstr>Overview</vt:lpstr>
      <vt:lpstr>Benefits</vt:lpstr>
      <vt:lpstr>Configuration Best Practices</vt:lpstr>
      <vt:lpstr>3rd Party Tools</vt:lpstr>
      <vt:lpstr>Takeaways</vt:lpstr>
      <vt:lpstr>Hyper-V Server 2008 R2</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Yung Chou</dc:creator>
  <cp:lastModifiedBy>Bob Hunt</cp:lastModifiedBy>
  <cp:revision>204</cp:revision>
  <dcterms:created xsi:type="dcterms:W3CDTF">2012-03-05T06:45:09Z</dcterms:created>
  <dcterms:modified xsi:type="dcterms:W3CDTF">2012-04-26T14:08:11Z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0x01010072992A7EE343CC4C8EAD5EEC81EA6FFC</vt:lpwstr>
  </property>
</Properties>
</file>